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sldIdLst>
    <p:sldId id="256" r:id="rId2"/>
    <p:sldId id="567" r:id="rId3"/>
    <p:sldId id="601" r:id="rId4"/>
    <p:sldId id="342" r:id="rId5"/>
    <p:sldId id="609" r:id="rId6"/>
    <p:sldId id="613" r:id="rId7"/>
    <p:sldId id="611" r:id="rId8"/>
    <p:sldId id="612" r:id="rId9"/>
    <p:sldId id="610" r:id="rId10"/>
    <p:sldId id="614" r:id="rId11"/>
    <p:sldId id="576" r:id="rId12"/>
    <p:sldId id="604" r:id="rId13"/>
    <p:sldId id="570" r:id="rId14"/>
    <p:sldId id="605" r:id="rId15"/>
    <p:sldId id="603" r:id="rId16"/>
    <p:sldId id="606" r:id="rId17"/>
    <p:sldId id="596" r:id="rId18"/>
    <p:sldId id="619" r:id="rId19"/>
    <p:sldId id="618" r:id="rId20"/>
    <p:sldId id="607" r:id="rId21"/>
    <p:sldId id="577" r:id="rId22"/>
    <p:sldId id="573" r:id="rId23"/>
    <p:sldId id="616" r:id="rId24"/>
    <p:sldId id="620" r:id="rId25"/>
    <p:sldId id="585" r:id="rId26"/>
    <p:sldId id="591" r:id="rId27"/>
    <p:sldId id="571" r:id="rId28"/>
    <p:sldId id="581" r:id="rId29"/>
    <p:sldId id="582" r:id="rId30"/>
    <p:sldId id="583" r:id="rId31"/>
    <p:sldId id="594" r:id="rId32"/>
    <p:sldId id="608" r:id="rId33"/>
    <p:sldId id="600" r:id="rId34"/>
    <p:sldId id="580" r:id="rId35"/>
    <p:sldId id="574" r:id="rId36"/>
    <p:sldId id="621" r:id="rId37"/>
    <p:sldId id="329" r:id="rId38"/>
  </p:sldIdLst>
  <p:sldSz cx="12192000" cy="6858000"/>
  <p:notesSz cx="6810375" cy="9942513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A22F8C5A-8451-46BC-B425-24AAD28F9424}">
          <p14:sldIdLst>
            <p14:sldId id="256"/>
            <p14:sldId id="567"/>
            <p14:sldId id="601"/>
            <p14:sldId id="342"/>
            <p14:sldId id="609"/>
            <p14:sldId id="613"/>
            <p14:sldId id="611"/>
            <p14:sldId id="612"/>
            <p14:sldId id="610"/>
            <p14:sldId id="614"/>
            <p14:sldId id="576"/>
            <p14:sldId id="604"/>
            <p14:sldId id="570"/>
            <p14:sldId id="605"/>
            <p14:sldId id="603"/>
            <p14:sldId id="606"/>
            <p14:sldId id="596"/>
            <p14:sldId id="619"/>
            <p14:sldId id="618"/>
            <p14:sldId id="607"/>
          </p14:sldIdLst>
        </p14:section>
        <p14:section name="Раздел без заголовка" id="{EFBF945A-173E-40CC-9F58-A04F7C3EA14E}">
          <p14:sldIdLst>
            <p14:sldId id="577"/>
            <p14:sldId id="573"/>
            <p14:sldId id="616"/>
            <p14:sldId id="620"/>
            <p14:sldId id="585"/>
            <p14:sldId id="591"/>
            <p14:sldId id="571"/>
            <p14:sldId id="581"/>
            <p14:sldId id="582"/>
            <p14:sldId id="583"/>
            <p14:sldId id="594"/>
            <p14:sldId id="608"/>
            <p14:sldId id="600"/>
            <p14:sldId id="580"/>
            <p14:sldId id="574"/>
            <p14:sldId id="621"/>
            <p14:sldId id="329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2E4D6"/>
    <a:srgbClr val="FDF0E7"/>
    <a:srgbClr val="6D2D19"/>
    <a:srgbClr val="5E2716"/>
    <a:srgbClr val="703016"/>
    <a:srgbClr val="DDB893"/>
    <a:srgbClr val="663300"/>
    <a:srgbClr val="5D2C19"/>
    <a:srgbClr val="B4A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>
              <a:alpha val="20000"/>
            </a:srgbClr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508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66" autoAdjust="0"/>
    <p:restoredTop sz="93801" autoAdjust="0"/>
  </p:normalViewPr>
  <p:slideViewPr>
    <p:cSldViewPr>
      <p:cViewPr>
        <p:scale>
          <a:sx n="68" d="100"/>
          <a:sy n="68" d="100"/>
        </p:scale>
        <p:origin x="-660" y="-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>
            <a:spLocks noGrp="1" noRot="1" noChangeAspect="1"/>
          </p:cNvSpPr>
          <p:nvPr>
            <p:ph type="sldImg"/>
          </p:nvPr>
        </p:nvSpPr>
        <p:spPr>
          <a:xfrm>
            <a:off x="90488" y="746125"/>
            <a:ext cx="6629400" cy="3729038"/>
          </a:xfrm>
          <a:prstGeom prst="rect">
            <a:avLst/>
          </a:prstGeom>
        </p:spPr>
        <p:txBody>
          <a:bodyPr lIns="91595" tIns="45798" rIns="91595" bIns="45798"/>
          <a:lstStyle/>
          <a:p>
            <a:endParaRPr/>
          </a:p>
        </p:txBody>
      </p:sp>
      <p:sp>
        <p:nvSpPr>
          <p:cNvPr id="122" name="Shape 122"/>
          <p:cNvSpPr>
            <a:spLocks noGrp="1"/>
          </p:cNvSpPr>
          <p:nvPr>
            <p:ph type="body" sz="quarter" idx="1"/>
          </p:nvPr>
        </p:nvSpPr>
        <p:spPr>
          <a:xfrm>
            <a:off x="908051" y="4722694"/>
            <a:ext cx="4994275" cy="4474131"/>
          </a:xfrm>
          <a:prstGeom prst="rect">
            <a:avLst/>
          </a:prstGeom>
        </p:spPr>
        <p:txBody>
          <a:bodyPr lIns="91595" tIns="45798" rIns="91595" bIns="45798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74473"/>
      </p:ext>
    </p:extLst>
  </p:cSld>
  <p:clrMap bg1="dk1" tx1="lt1" bg2="dk2" tx2="lt2" accent1="accent1" accent2="accent2" accent3="accent3" accent4="accent4" accent5="accent5" accent6="accent6" hlink="hlink" folHlink="folHlink"/>
  <p:notesStyle>
    <a:lvl1pPr latinLnBrk="0">
      <a:defRPr sz="1200">
        <a:solidFill>
          <a:srgbClr val="FFFFFF"/>
        </a:solidFill>
        <a:latin typeface="+mj-lt"/>
        <a:ea typeface="+mj-ea"/>
        <a:cs typeface="+mj-cs"/>
        <a:sym typeface="Calibri"/>
      </a:defRPr>
    </a:lvl1pPr>
    <a:lvl2pPr indent="228600" latinLnBrk="0">
      <a:defRPr sz="1200">
        <a:solidFill>
          <a:srgbClr val="FFFFFF"/>
        </a:solidFill>
        <a:latin typeface="+mj-lt"/>
        <a:ea typeface="+mj-ea"/>
        <a:cs typeface="+mj-cs"/>
        <a:sym typeface="Calibri"/>
      </a:defRPr>
    </a:lvl2pPr>
    <a:lvl3pPr indent="457200" latinLnBrk="0">
      <a:defRPr sz="1200">
        <a:solidFill>
          <a:srgbClr val="FFFFFF"/>
        </a:solidFill>
        <a:latin typeface="+mj-lt"/>
        <a:ea typeface="+mj-ea"/>
        <a:cs typeface="+mj-cs"/>
        <a:sym typeface="Calibri"/>
      </a:defRPr>
    </a:lvl3pPr>
    <a:lvl4pPr indent="685800" latinLnBrk="0">
      <a:defRPr sz="1200">
        <a:solidFill>
          <a:srgbClr val="FFFFFF"/>
        </a:solidFill>
        <a:latin typeface="+mj-lt"/>
        <a:ea typeface="+mj-ea"/>
        <a:cs typeface="+mj-cs"/>
        <a:sym typeface="Calibri"/>
      </a:defRPr>
    </a:lvl4pPr>
    <a:lvl5pPr indent="914400" latinLnBrk="0">
      <a:defRPr sz="1200">
        <a:solidFill>
          <a:srgbClr val="FFFFFF"/>
        </a:solidFill>
        <a:latin typeface="+mj-lt"/>
        <a:ea typeface="+mj-ea"/>
        <a:cs typeface="+mj-cs"/>
        <a:sym typeface="Calibri"/>
      </a:defRPr>
    </a:lvl5pPr>
    <a:lvl6pPr indent="1143000" latinLnBrk="0">
      <a:defRPr sz="1200">
        <a:solidFill>
          <a:srgbClr val="FFFFFF"/>
        </a:solidFill>
        <a:latin typeface="+mj-lt"/>
        <a:ea typeface="+mj-ea"/>
        <a:cs typeface="+mj-cs"/>
        <a:sym typeface="Calibri"/>
      </a:defRPr>
    </a:lvl6pPr>
    <a:lvl7pPr indent="1371600" latinLnBrk="0">
      <a:defRPr sz="1200">
        <a:solidFill>
          <a:srgbClr val="FFFFFF"/>
        </a:solidFill>
        <a:latin typeface="+mj-lt"/>
        <a:ea typeface="+mj-ea"/>
        <a:cs typeface="+mj-cs"/>
        <a:sym typeface="Calibri"/>
      </a:defRPr>
    </a:lvl7pPr>
    <a:lvl8pPr indent="1600200" latinLnBrk="0">
      <a:defRPr sz="1200">
        <a:solidFill>
          <a:srgbClr val="FFFFFF"/>
        </a:solidFill>
        <a:latin typeface="+mj-lt"/>
        <a:ea typeface="+mj-ea"/>
        <a:cs typeface="+mj-cs"/>
        <a:sym typeface="Calibri"/>
      </a:defRPr>
    </a:lvl8pPr>
    <a:lvl9pPr indent="1828800" latinLnBrk="0">
      <a:defRPr sz="1200">
        <a:solidFill>
          <a:srgbClr val="FFFFFF"/>
        </a:solidFill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6125"/>
            <a:ext cx="6629400" cy="37290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44109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9700" y="1350963"/>
            <a:ext cx="6484938" cy="36480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94095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9700" y="1350963"/>
            <a:ext cx="6484938" cy="36480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66497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9700" y="1350963"/>
            <a:ext cx="6484938" cy="36480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93855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9700" y="1350963"/>
            <a:ext cx="6484938" cy="36480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42087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6125"/>
            <a:ext cx="6629400" cy="37290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44109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6125"/>
            <a:ext cx="6629400" cy="37290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44109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xfrm>
            <a:off x="3857637" y="9443661"/>
            <a:ext cx="2951162" cy="497126"/>
          </a:xfrm>
          <a:prstGeom prst="rect">
            <a:avLst/>
          </a:prstGeom>
          <a:ln/>
        </p:spPr>
        <p:txBody>
          <a:bodyPr lIns="91595" tIns="45798" rIns="91595" bIns="45798"/>
          <a:lstStyle/>
          <a:p>
            <a:fld id="{FA6F1F97-CA91-4529-A1FF-A12078AB9207}" type="slidenum">
              <a:rPr lang="ru-RU"/>
              <a:pPr/>
              <a:t>10</a:t>
            </a:fld>
            <a:endParaRPr lang="ru-RU"/>
          </a:p>
        </p:txBody>
      </p:sp>
      <p:sp>
        <p:nvSpPr>
          <p:cNvPr id="3276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20650" y="884238"/>
            <a:ext cx="7747000" cy="4357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0402" y="5521893"/>
            <a:ext cx="6006373" cy="5231902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6125"/>
            <a:ext cx="6629400" cy="37290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-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6125"/>
            <a:ext cx="6629400" cy="37290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44109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6125"/>
            <a:ext cx="6629400" cy="37290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-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6125"/>
            <a:ext cx="6629400" cy="37290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-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9700" y="1350963"/>
            <a:ext cx="6484938" cy="36480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73920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39" name="Shape 39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0" name="Shape 4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48" name="Shape 48"/>
          <p:cNvSpPr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9" name="Shape 49"/>
          <p:cNvSpPr>
            <a:spLocks noGrp="1"/>
          </p:cNvSpPr>
          <p:nvPr>
            <p:ph type="body" sz="quarter" idx="13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Shape 5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Текст заголовка</a:t>
            </a:r>
          </a:p>
        </p:txBody>
      </p:sp>
      <p:sp>
        <p:nvSpPr>
          <p:cNvPr id="73" name="Shape 73"/>
          <p:cNvSpPr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4" name="Shape 74"/>
          <p:cNvSpPr>
            <a:spLocks noGrp="1"/>
          </p:cNvSpPr>
          <p:nvPr>
            <p:ph type="body" sz="quarter" idx="13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75" name="Shape 7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>
            <a:spLocks noGrp="1"/>
          </p:cNvSpPr>
          <p:nvPr>
            <p:ph type="title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102" name="Shape 102"/>
          <p:cNvSpPr>
            <a:spLocks noGrp="1"/>
          </p:cNvSpPr>
          <p:nvPr>
            <p:ph type="body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03" name="Shape 10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Титульный слайд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/>
        </p:nvSpPr>
        <p:spPr>
          <a:xfrm>
            <a:off x="10426050" y="6416767"/>
            <a:ext cx="380190" cy="380190"/>
          </a:xfrm>
          <a:prstGeom prst="ellipse">
            <a:avLst/>
          </a:prstGeom>
          <a:solidFill>
            <a:srgbClr val="F7F2E5"/>
          </a:solidFill>
          <a:ln w="12700">
            <a:miter lim="400000"/>
          </a:ln>
        </p:spPr>
        <p:txBody>
          <a:bodyPr lIns="41492" tIns="41492" rIns="41492" bIns="41492" anchor="ctr"/>
          <a:lstStyle/>
          <a:p>
            <a:pPr algn="ctr" defTabSz="414937">
              <a:defRPr sz="1600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11" name="imag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504209" y="316936"/>
            <a:ext cx="1160644" cy="334360"/>
          </a:xfrm>
          <a:prstGeom prst="rect">
            <a:avLst/>
          </a:prstGeom>
          <a:ln w="12700">
            <a:miter lim="400000"/>
          </a:ln>
        </p:spPr>
      </p:pic>
      <p:sp>
        <p:nvSpPr>
          <p:cNvPr id="112" name="Shape 112"/>
          <p:cNvSpPr/>
          <p:nvPr/>
        </p:nvSpPr>
        <p:spPr>
          <a:xfrm>
            <a:off x="2009013" y="325609"/>
            <a:ext cx="502329" cy="107398"/>
          </a:xfrm>
          <a:prstGeom prst="rect">
            <a:avLst/>
          </a:prstGeom>
          <a:solidFill>
            <a:srgbClr val="ED5338"/>
          </a:solidFill>
          <a:ln w="12700">
            <a:miter lim="400000"/>
          </a:ln>
        </p:spPr>
        <p:txBody>
          <a:bodyPr lIns="41492" tIns="41492" rIns="41492" bIns="41492" anchor="ctr"/>
          <a:lstStyle/>
          <a:p>
            <a:pPr algn="ctr" defTabSz="414937">
              <a:defRPr sz="1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3" name="Shape 113"/>
          <p:cNvSpPr>
            <a:spLocks noGrp="1"/>
          </p:cNvSpPr>
          <p:nvPr>
            <p:ph type="title"/>
          </p:nvPr>
        </p:nvSpPr>
        <p:spPr>
          <a:xfrm>
            <a:off x="1977057" y="1122833"/>
            <a:ext cx="8247972" cy="2388605"/>
          </a:xfrm>
          <a:prstGeom prst="rect">
            <a:avLst/>
          </a:prstGeom>
        </p:spPr>
        <p:txBody>
          <a:bodyPr lIns="41492" tIns="41492" rIns="41492" bIns="41492" anchor="b"/>
          <a:lstStyle>
            <a:lvl1pPr algn="ctr" defTabSz="914771">
              <a:defRPr sz="5800">
                <a:solidFill>
                  <a:srgbClr val="000000"/>
                </a:solidFill>
              </a:defRPr>
            </a:lvl1pPr>
          </a:lstStyle>
          <a:p>
            <a:r>
              <a:t>Текст заголовка</a:t>
            </a:r>
          </a:p>
        </p:txBody>
      </p:sp>
      <p:sp>
        <p:nvSpPr>
          <p:cNvPr id="114" name="Shape 114"/>
          <p:cNvSpPr>
            <a:spLocks noGrp="1"/>
          </p:cNvSpPr>
          <p:nvPr>
            <p:ph type="body" sz="quarter" idx="1"/>
          </p:nvPr>
        </p:nvSpPr>
        <p:spPr>
          <a:xfrm>
            <a:off x="2462232" y="3603551"/>
            <a:ext cx="7277623" cy="1656460"/>
          </a:xfrm>
          <a:prstGeom prst="rect">
            <a:avLst/>
          </a:prstGeom>
        </p:spPr>
        <p:txBody>
          <a:bodyPr lIns="41492" tIns="41492" rIns="41492" bIns="41492"/>
          <a:lstStyle>
            <a:lvl1pPr marL="0" indent="0" algn="ctr" defTabSz="914771">
              <a:spcBef>
                <a:spcPts val="900"/>
              </a:spcBef>
              <a:buSzTx/>
              <a:buFontTx/>
              <a:buNone/>
              <a:defRPr sz="2200">
                <a:solidFill>
                  <a:srgbClr val="000000"/>
                </a:solidFill>
              </a:defRPr>
            </a:lvl1pPr>
            <a:lvl2pPr marL="0" indent="0" algn="ctr" defTabSz="914771">
              <a:spcBef>
                <a:spcPts val="900"/>
              </a:spcBef>
              <a:buSzTx/>
              <a:buFontTx/>
              <a:buNone/>
              <a:defRPr sz="2200">
                <a:solidFill>
                  <a:srgbClr val="000000"/>
                </a:solidFill>
              </a:defRPr>
            </a:lvl2pPr>
            <a:lvl3pPr marL="0" indent="0" algn="ctr" defTabSz="914771">
              <a:spcBef>
                <a:spcPts val="900"/>
              </a:spcBef>
              <a:buSzTx/>
              <a:buFontTx/>
              <a:buNone/>
              <a:defRPr sz="2200">
                <a:solidFill>
                  <a:srgbClr val="000000"/>
                </a:solidFill>
              </a:defRPr>
            </a:lvl3pPr>
            <a:lvl4pPr marL="0" indent="0" algn="ctr" defTabSz="914771">
              <a:spcBef>
                <a:spcPts val="900"/>
              </a:spcBef>
              <a:buSzTx/>
              <a:buFontTx/>
              <a:buNone/>
              <a:defRPr sz="2200">
                <a:solidFill>
                  <a:srgbClr val="000000"/>
                </a:solidFill>
              </a:defRPr>
            </a:lvl4pPr>
            <a:lvl5pPr marL="0" indent="0" algn="ctr" defTabSz="914771">
              <a:spcBef>
                <a:spcPts val="900"/>
              </a:spcBef>
              <a:buSzTx/>
              <a:buFontTx/>
              <a:buNone/>
              <a:defRPr sz="2200">
                <a:solidFill>
                  <a:srgbClr val="000000"/>
                </a:solidFill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15" name="Shape 115"/>
          <p:cNvSpPr>
            <a:spLocks noGrp="1"/>
          </p:cNvSpPr>
          <p:nvPr>
            <p:ph type="sldNum" sz="quarter" idx="2"/>
          </p:nvPr>
        </p:nvSpPr>
        <p:spPr>
          <a:xfrm>
            <a:off x="10501700" y="6469007"/>
            <a:ext cx="228888" cy="222687"/>
          </a:xfrm>
          <a:prstGeom prst="rect">
            <a:avLst/>
          </a:prstGeom>
        </p:spPr>
        <p:txBody>
          <a:bodyPr lIns="41492" tIns="41492" rIns="41492" bIns="41492" anchor="t"/>
          <a:lstStyle>
            <a:lvl1pPr algn="ctr" defTabSz="414937">
              <a:defRPr sz="1000">
                <a:solidFill>
                  <a:srgbClr val="562212"/>
                </a:solidFill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0729D-6DE3-4785-BDC3-95AD7889F248}" type="datetimeFigureOut">
              <a:rPr lang="ru-RU" smtClean="0"/>
              <a:pPr/>
              <a:t>24.06.2021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078727" y="6400415"/>
            <a:ext cx="275073" cy="276999"/>
          </a:xfrm>
          <a:prstGeom prst="rect">
            <a:avLst/>
          </a:prstGeom>
        </p:spPr>
        <p:txBody>
          <a:bodyPr/>
          <a:lstStyle/>
          <a:p>
            <a:fld id="{5059C1AD-E551-4CEB-BCD3-CC54D33833DC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371923" y="316804"/>
            <a:ext cx="1458295" cy="334218"/>
          </a:xfrm>
          <a:prstGeom prst="rect">
            <a:avLst/>
          </a:prstGeom>
        </p:spPr>
      </p:pic>
      <p:sp>
        <p:nvSpPr>
          <p:cNvPr id="8" name="Прямоугольник 7"/>
          <p:cNvSpPr/>
          <p:nvPr userDrawn="1"/>
        </p:nvSpPr>
        <p:spPr>
          <a:xfrm>
            <a:off x="954552" y="325474"/>
            <a:ext cx="631151" cy="107350"/>
          </a:xfrm>
          <a:prstGeom prst="rect">
            <a:avLst/>
          </a:prstGeom>
          <a:solidFill>
            <a:srgbClr val="ED5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32"/>
          </a:p>
        </p:txBody>
      </p:sp>
    </p:spTree>
    <p:extLst>
      <p:ext uri="{BB962C8B-B14F-4D97-AF65-F5344CB8AC3E}">
        <p14:creationId xmlns:p14="http://schemas.microsoft.com/office/powerpoint/2010/main" val="2084361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0729D-6DE3-4785-BDC3-95AD7889F248}" type="datetimeFigureOut">
              <a:rPr lang="ru-RU" smtClean="0"/>
              <a:pPr/>
              <a:t>24.06.2021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078727" y="6400415"/>
            <a:ext cx="275073" cy="276999"/>
          </a:xfrm>
          <a:prstGeom prst="rect">
            <a:avLst/>
          </a:prstGeom>
        </p:spPr>
        <p:txBody>
          <a:bodyPr/>
          <a:lstStyle/>
          <a:p>
            <a:fld id="{5059C1AD-E551-4CEB-BCD3-CC54D33833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8061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11089818" y="6404292"/>
            <a:ext cx="263983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5" r:id="rId3"/>
    <p:sldLayoutId id="2147483656" r:id="rId4"/>
    <p:sldLayoutId id="2147483659" r:id="rId5"/>
    <p:sldLayoutId id="2147483660" r:id="rId6"/>
    <p:sldLayoutId id="2147483662" r:id="rId7"/>
    <p:sldLayoutId id="2147483663" r:id="rId8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FFFFFF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FFFFFF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FFFFFF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FFFFFF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FFFFFF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FFFFFF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FFFFFF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FFFFFF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FFFFFF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FFFFFF"/>
          </a:solidFill>
          <a:uFillTx/>
          <a:latin typeface="+mj-lt"/>
          <a:ea typeface="+mj-ea"/>
          <a:cs typeface="+mj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FFFFFF"/>
          </a:solidFill>
          <a:uFillTx/>
          <a:latin typeface="+mj-lt"/>
          <a:ea typeface="+mj-ea"/>
          <a:cs typeface="+mj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FFFFFF"/>
          </a:solidFill>
          <a:uFillTx/>
          <a:latin typeface="+mj-lt"/>
          <a:ea typeface="+mj-ea"/>
          <a:cs typeface="+mj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FFFFFF"/>
          </a:solidFill>
          <a:uFillTx/>
          <a:latin typeface="+mj-lt"/>
          <a:ea typeface="+mj-ea"/>
          <a:cs typeface="+mj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FFFFFF"/>
          </a:solidFill>
          <a:uFillTx/>
          <a:latin typeface="+mj-lt"/>
          <a:ea typeface="+mj-ea"/>
          <a:cs typeface="+mj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FFFFFF"/>
          </a:solidFill>
          <a:uFillTx/>
          <a:latin typeface="+mj-lt"/>
          <a:ea typeface="+mj-ea"/>
          <a:cs typeface="+mj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FFFFFF"/>
          </a:solidFill>
          <a:uFillTx/>
          <a:latin typeface="+mj-lt"/>
          <a:ea typeface="+mj-ea"/>
          <a:cs typeface="+mj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FFFFFF"/>
          </a:solidFill>
          <a:uFillTx/>
          <a:latin typeface="+mj-lt"/>
          <a:ea typeface="+mj-ea"/>
          <a:cs typeface="+mj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FFFFFF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jpeg"/><Relationship Id="rId12" Type="http://schemas.openxmlformats.org/officeDocument/2006/relationships/image" Target="../media/image2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11" Type="http://schemas.openxmlformats.org/officeDocument/2006/relationships/image" Target="../media/image25.jpe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0.jpeg"/><Relationship Id="rId7" Type="http://schemas.openxmlformats.org/officeDocument/2006/relationships/image" Target="../media/image18.jpeg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5" Type="http://schemas.openxmlformats.org/officeDocument/2006/relationships/hyperlink" Target="mailto:mail@kfpp.ru" TargetMode="Externa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20.png"/><Relationship Id="rId7" Type="http://schemas.openxmlformats.org/officeDocument/2006/relationships/image" Target="../media/image37.e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5" Type="http://schemas.openxmlformats.org/officeDocument/2006/relationships/image" Target="../media/image21.jpeg"/><Relationship Id="rId4" Type="http://schemas.openxmlformats.org/officeDocument/2006/relationships/hyperlink" Target="mailto:mail@kfpp.ru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3.jpeg"/><Relationship Id="rId5" Type="http://schemas.openxmlformats.org/officeDocument/2006/relationships/image" Target="../media/image42.png"/><Relationship Id="rId4" Type="http://schemas.openxmlformats.org/officeDocument/2006/relationships/image" Target="../media/image41.jpeg"/><Relationship Id="rId9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20.png"/><Relationship Id="rId7" Type="http://schemas.openxmlformats.org/officeDocument/2006/relationships/image" Target="../media/image37.e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5" Type="http://schemas.openxmlformats.org/officeDocument/2006/relationships/image" Target="../media/image21.jpeg"/><Relationship Id="rId4" Type="http://schemas.openxmlformats.org/officeDocument/2006/relationships/hyperlink" Target="mailto:mail@kfpp.ru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10" Type="http://schemas.openxmlformats.org/officeDocument/2006/relationships/image" Target="../media/image53.jpeg"/><Relationship Id="rId4" Type="http://schemas.openxmlformats.org/officeDocument/2006/relationships/image" Target="../media/image49.jpeg"/><Relationship Id="rId9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20.png"/><Relationship Id="rId7" Type="http://schemas.openxmlformats.org/officeDocument/2006/relationships/image" Target="../media/image37.e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5" Type="http://schemas.openxmlformats.org/officeDocument/2006/relationships/image" Target="../media/image21.jpeg"/><Relationship Id="rId4" Type="http://schemas.openxmlformats.org/officeDocument/2006/relationships/hyperlink" Target="mailto:mail@kfpp.ru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5.png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Relationship Id="rId9" Type="http://schemas.openxmlformats.org/officeDocument/2006/relationships/image" Target="../media/image4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emf"/><Relationship Id="rId3" Type="http://schemas.openxmlformats.org/officeDocument/2006/relationships/image" Target="../media/image10.jpeg"/><Relationship Id="rId7" Type="http://schemas.openxmlformats.org/officeDocument/2006/relationships/image" Target="../media/image18.jpeg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5" Type="http://schemas.openxmlformats.org/officeDocument/2006/relationships/hyperlink" Target="mailto:cr@kfpp.ru" TargetMode="External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image" Target="../media/image60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19.emf"/><Relationship Id="rId9" Type="http://schemas.openxmlformats.org/officeDocument/2006/relationships/image" Target="../media/image65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jpeg"/><Relationship Id="rId3" Type="http://schemas.openxmlformats.org/officeDocument/2006/relationships/image" Target="../media/image67.jpeg"/><Relationship Id="rId7" Type="http://schemas.openxmlformats.org/officeDocument/2006/relationships/image" Target="../media/image70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9.jpeg"/><Relationship Id="rId5" Type="http://schemas.openxmlformats.org/officeDocument/2006/relationships/image" Target="../media/image68.png"/><Relationship Id="rId4" Type="http://schemas.openxmlformats.org/officeDocument/2006/relationships/image" Target="../media/image18.jpeg"/><Relationship Id="rId9" Type="http://schemas.openxmlformats.org/officeDocument/2006/relationships/image" Target="../media/image72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jpeg"/><Relationship Id="rId3" Type="http://schemas.openxmlformats.org/officeDocument/2006/relationships/image" Target="../media/image74.jpeg"/><Relationship Id="rId7" Type="http://schemas.openxmlformats.org/officeDocument/2006/relationships/image" Target="../media/image78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4" Type="http://schemas.openxmlformats.org/officeDocument/2006/relationships/image" Target="../media/image75.png"/><Relationship Id="rId9" Type="http://schemas.openxmlformats.org/officeDocument/2006/relationships/image" Target="../media/image8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7" Type="http://schemas.openxmlformats.org/officeDocument/2006/relationships/image" Target="../media/image86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5.jpeg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jpeg"/><Relationship Id="rId3" Type="http://schemas.openxmlformats.org/officeDocument/2006/relationships/image" Target="../media/image88.jpeg"/><Relationship Id="rId7" Type="http://schemas.openxmlformats.org/officeDocument/2006/relationships/image" Target="../media/image92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1.jpeg"/><Relationship Id="rId5" Type="http://schemas.openxmlformats.org/officeDocument/2006/relationships/image" Target="../media/image90.jpeg"/><Relationship Id="rId10" Type="http://schemas.openxmlformats.org/officeDocument/2006/relationships/image" Target="../media/image95.jpeg"/><Relationship Id="rId4" Type="http://schemas.openxmlformats.org/officeDocument/2006/relationships/image" Target="../media/image89.jpeg"/><Relationship Id="rId9" Type="http://schemas.openxmlformats.org/officeDocument/2006/relationships/image" Target="../media/image9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19.e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emf"/><Relationship Id="rId3" Type="http://schemas.openxmlformats.org/officeDocument/2006/relationships/image" Target="../media/image10.jpeg"/><Relationship Id="rId7" Type="http://schemas.openxmlformats.org/officeDocument/2006/relationships/image" Target="../media/image18.jpeg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5" Type="http://schemas.openxmlformats.org/officeDocument/2006/relationships/hyperlink" Target="mailto:rayfond@kfpp.ru" TargetMode="External"/><Relationship Id="rId4" Type="http://schemas.openxmlformats.org/officeDocument/2006/relationships/image" Target="../media/image20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3" Type="http://schemas.openxmlformats.org/officeDocument/2006/relationships/image" Target="../media/image61.jpeg"/><Relationship Id="rId7" Type="http://schemas.openxmlformats.org/officeDocument/2006/relationships/image" Target="../media/image9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8.png"/><Relationship Id="rId5" Type="http://schemas.openxmlformats.org/officeDocument/2006/relationships/image" Target="../media/image97.jpeg"/><Relationship Id="rId10" Type="http://schemas.openxmlformats.org/officeDocument/2006/relationships/image" Target="../media/image102.png"/><Relationship Id="rId4" Type="http://schemas.openxmlformats.org/officeDocument/2006/relationships/image" Target="../media/image96.png"/><Relationship Id="rId9" Type="http://schemas.openxmlformats.org/officeDocument/2006/relationships/image" Target="../media/image10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7" Type="http://schemas.openxmlformats.org/officeDocument/2006/relationships/image" Target="../media/image10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7.png"/><Relationship Id="rId5" Type="http://schemas.openxmlformats.org/officeDocument/2006/relationships/image" Target="../media/image106.jpeg"/><Relationship Id="rId4" Type="http://schemas.openxmlformats.org/officeDocument/2006/relationships/image" Target="../media/image105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jpeg"/><Relationship Id="rId3" Type="http://schemas.openxmlformats.org/officeDocument/2006/relationships/image" Target="../media/image20.png"/><Relationship Id="rId7" Type="http://schemas.openxmlformats.org/officeDocument/2006/relationships/image" Target="../media/image37.e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5" Type="http://schemas.openxmlformats.org/officeDocument/2006/relationships/image" Target="../media/image21.jpeg"/><Relationship Id="rId4" Type="http://schemas.openxmlformats.org/officeDocument/2006/relationships/hyperlink" Target="mailto:rayfond@kfpp.ru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emf"/><Relationship Id="rId3" Type="http://schemas.openxmlformats.org/officeDocument/2006/relationships/image" Target="../media/image111.jpeg"/><Relationship Id="rId7" Type="http://schemas.openxmlformats.org/officeDocument/2006/relationships/image" Target="../media/image18.jpeg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5" Type="http://schemas.openxmlformats.org/officeDocument/2006/relationships/hyperlink" Target="mailto:vcpe@mail.ru" TargetMode="External"/><Relationship Id="rId10" Type="http://schemas.openxmlformats.org/officeDocument/2006/relationships/image" Target="../media/image114.jpeg"/><Relationship Id="rId4" Type="http://schemas.openxmlformats.org/officeDocument/2006/relationships/image" Target="../media/image112.png"/><Relationship Id="rId9" Type="http://schemas.openxmlformats.org/officeDocument/2006/relationships/image" Target="../media/image11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7" Type="http://schemas.openxmlformats.org/officeDocument/2006/relationships/image" Target="../media/image25.jpeg"/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9.jpeg"/><Relationship Id="rId5" Type="http://schemas.openxmlformats.org/officeDocument/2006/relationships/image" Target="../media/image118.jpeg"/><Relationship Id="rId4" Type="http://schemas.openxmlformats.org/officeDocument/2006/relationships/image" Target="../media/image117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7" Type="http://schemas.openxmlformats.org/officeDocument/2006/relationships/image" Target="../media/image123.jpe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2.jpeg"/><Relationship Id="rId5" Type="http://schemas.openxmlformats.org/officeDocument/2006/relationships/image" Target="../media/image8.png"/><Relationship Id="rId4" Type="http://schemas.openxmlformats.org/officeDocument/2006/relationships/image" Target="../media/image91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0.jpeg"/><Relationship Id="rId7" Type="http://schemas.openxmlformats.org/officeDocument/2006/relationships/image" Target="../media/image18.jpeg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5" Type="http://schemas.openxmlformats.org/officeDocument/2006/relationships/hyperlink" Target="mailto:mail@kfpp.ru" TargetMode="External"/><Relationship Id="rId4" Type="http://schemas.openxmlformats.org/officeDocument/2006/relationships/image" Target="../media/image20.png"/><Relationship Id="rId9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png"/><Relationship Id="rId4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pn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>
            <a:spLocks noGrp="1"/>
          </p:cNvSpPr>
          <p:nvPr>
            <p:ph type="sldNum" sz="quarter" idx="2"/>
          </p:nvPr>
        </p:nvSpPr>
        <p:spPr>
          <a:xfrm>
            <a:off x="10535001" y="6469007"/>
            <a:ext cx="162288" cy="222687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1492" tIns="41492" rIns="41492" bIns="41492" anchor="t"/>
          <a:lstStyle>
            <a:lvl1pPr algn="ctr" defTabSz="414937">
              <a:defRPr sz="1000">
                <a:solidFill>
                  <a:srgbClr val="562212"/>
                </a:solidFill>
              </a:defRPr>
            </a:lvl1pPr>
          </a:lstStyle>
          <a:p>
            <a:fld id="{86CB4B4D-7CA3-9044-876B-883B54F8677D}" type="slidenum">
              <a:rPr/>
              <a:pPr/>
              <a:t>1</a:t>
            </a:fld>
            <a:endParaRPr dirty="0"/>
          </a:p>
        </p:txBody>
      </p:sp>
      <p:pic>
        <p:nvPicPr>
          <p:cNvPr id="125" name="image2.png"/>
          <p:cNvPicPr>
            <a:picLocks noChangeAspect="1"/>
          </p:cNvPicPr>
          <p:nvPr/>
        </p:nvPicPr>
        <p:blipFill>
          <a:blip r:embed="rId2" cstate="print"/>
          <a:srcRect t="29635" r="25088"/>
          <a:stretch>
            <a:fillRect/>
          </a:stretch>
        </p:blipFill>
        <p:spPr>
          <a:xfrm>
            <a:off x="6481624" y="-52165"/>
            <a:ext cx="6030904" cy="5663116"/>
          </a:xfrm>
          <a:prstGeom prst="rect">
            <a:avLst/>
          </a:prstGeom>
          <a:ln w="12700">
            <a:miter lim="400000"/>
          </a:ln>
        </p:spPr>
      </p:pic>
      <p:sp>
        <p:nvSpPr>
          <p:cNvPr id="126" name="Shape 126"/>
          <p:cNvSpPr/>
          <p:nvPr/>
        </p:nvSpPr>
        <p:spPr>
          <a:xfrm rot="18477484">
            <a:off x="201301" y="4693398"/>
            <a:ext cx="3445682" cy="41474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80" h="20151" extrusionOk="0">
                <a:moveTo>
                  <a:pt x="0" y="1916"/>
                </a:moveTo>
                <a:cubicBezTo>
                  <a:pt x="5728" y="-1449"/>
                  <a:pt x="13609" y="-266"/>
                  <a:pt x="17605" y="4557"/>
                </a:cubicBezTo>
                <a:cubicBezTo>
                  <a:pt x="21600" y="9381"/>
                  <a:pt x="20196" y="16019"/>
                  <a:pt x="14468" y="19383"/>
                </a:cubicBezTo>
                <a:cubicBezTo>
                  <a:pt x="13982" y="19669"/>
                  <a:pt x="13472" y="19925"/>
                  <a:pt x="12943" y="20151"/>
                </a:cubicBezTo>
                <a:lnTo>
                  <a:pt x="11118" y="17113"/>
                </a:lnTo>
                <a:cubicBezTo>
                  <a:pt x="15356" y="15307"/>
                  <a:pt x="17054" y="10949"/>
                  <a:pt x="14909" y="7379"/>
                </a:cubicBezTo>
                <a:cubicBezTo>
                  <a:pt x="12765" y="3809"/>
                  <a:pt x="7589" y="2379"/>
                  <a:pt x="3351" y="4186"/>
                </a:cubicBezTo>
                <a:cubicBezTo>
                  <a:pt x="2991" y="4339"/>
                  <a:pt x="2644" y="4514"/>
                  <a:pt x="2313" y="4708"/>
                </a:cubicBezTo>
                <a:close/>
              </a:path>
            </a:pathLst>
          </a:custGeom>
          <a:solidFill>
            <a:srgbClr val="EDD8C2"/>
          </a:solidFill>
          <a:ln w="12700">
            <a:miter lim="400000"/>
          </a:ln>
        </p:spPr>
        <p:txBody>
          <a:bodyPr lIns="41492" tIns="41492" rIns="41492" bIns="41492" anchor="ctr"/>
          <a:lstStyle/>
          <a:p>
            <a:pPr algn="ctr" defTabSz="414937">
              <a:defRPr sz="1200"/>
            </a:pPr>
            <a:endParaRPr dirty="0"/>
          </a:p>
        </p:txBody>
      </p:sp>
      <p:sp>
        <p:nvSpPr>
          <p:cNvPr id="127" name="Shape 127"/>
          <p:cNvSpPr/>
          <p:nvPr/>
        </p:nvSpPr>
        <p:spPr>
          <a:xfrm rot="11032872">
            <a:off x="9385310" y="5633284"/>
            <a:ext cx="2244872" cy="17866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101" h="19936" extrusionOk="0">
                <a:moveTo>
                  <a:pt x="18151" y="0"/>
                </a:moveTo>
                <a:cubicBezTo>
                  <a:pt x="21436" y="5576"/>
                  <a:pt x="20471" y="13414"/>
                  <a:pt x="15997" y="17507"/>
                </a:cubicBezTo>
                <a:cubicBezTo>
                  <a:pt x="11523" y="21600"/>
                  <a:pt x="5233" y="20398"/>
                  <a:pt x="1948" y="14822"/>
                </a:cubicBezTo>
                <a:cubicBezTo>
                  <a:pt x="516" y="12392"/>
                  <a:pt x="-164" y="9399"/>
                  <a:pt x="33" y="6393"/>
                </a:cubicBezTo>
                <a:lnTo>
                  <a:pt x="3142" y="6709"/>
                </a:lnTo>
                <a:cubicBezTo>
                  <a:pt x="2831" y="11463"/>
                  <a:pt x="5671" y="15631"/>
                  <a:pt x="9486" y="16019"/>
                </a:cubicBezTo>
                <a:cubicBezTo>
                  <a:pt x="13301" y="16407"/>
                  <a:pt x="16646" y="12867"/>
                  <a:pt x="16957" y="8113"/>
                </a:cubicBezTo>
                <a:cubicBezTo>
                  <a:pt x="17093" y="6041"/>
                  <a:pt x="16624" y="3977"/>
                  <a:pt x="15637" y="2300"/>
                </a:cubicBezTo>
                <a:close/>
              </a:path>
            </a:pathLst>
          </a:custGeom>
          <a:solidFill>
            <a:srgbClr val="ED5338"/>
          </a:solidFill>
          <a:ln w="12700">
            <a:miter lim="400000"/>
          </a:ln>
        </p:spPr>
        <p:txBody>
          <a:bodyPr lIns="41492" tIns="41492" rIns="41492" bIns="41492" anchor="ctr"/>
          <a:lstStyle/>
          <a:p>
            <a:pPr algn="ctr" defTabSz="414937">
              <a:defRPr sz="1200"/>
            </a:pPr>
            <a:endParaRPr dirty="0"/>
          </a:p>
        </p:txBody>
      </p:sp>
      <p:pic>
        <p:nvPicPr>
          <p:cNvPr id="128" name="image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600744" y="-2475656"/>
            <a:ext cx="4248472" cy="4247217"/>
          </a:xfrm>
          <a:prstGeom prst="rect">
            <a:avLst/>
          </a:prstGeom>
          <a:ln w="12700">
            <a:miter lim="400000"/>
          </a:ln>
        </p:spPr>
      </p:pic>
      <p:sp>
        <p:nvSpPr>
          <p:cNvPr id="129" name="Shape 129"/>
          <p:cNvSpPr/>
          <p:nvPr/>
        </p:nvSpPr>
        <p:spPr>
          <a:xfrm>
            <a:off x="1886110" y="285006"/>
            <a:ext cx="737930" cy="19834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1492" tIns="41492" rIns="41492" bIns="41492" anchor="ctr"/>
          <a:lstStyle/>
          <a:p>
            <a:pPr algn="ctr" defTabSz="414937">
              <a:defRPr sz="1600"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133" name="Shape 133"/>
          <p:cNvSpPr/>
          <p:nvPr/>
        </p:nvSpPr>
        <p:spPr>
          <a:xfrm>
            <a:off x="10335908" y="6429439"/>
            <a:ext cx="513911" cy="34460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1492" tIns="41492" rIns="41492" bIns="41492" anchor="ctr"/>
          <a:lstStyle/>
          <a:p>
            <a:pPr algn="ctr" defTabSz="414937">
              <a:defRPr sz="1600"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134" name="Shape 134"/>
          <p:cNvSpPr/>
          <p:nvPr/>
        </p:nvSpPr>
        <p:spPr>
          <a:xfrm>
            <a:off x="2095636" y="3353745"/>
            <a:ext cx="6552728" cy="720080"/>
          </a:xfrm>
          <a:prstGeom prst="rect">
            <a:avLst/>
          </a:prstGeom>
          <a:noFill/>
          <a:ln w="12700">
            <a:miter lim="400000"/>
          </a:ln>
        </p:spPr>
        <p:txBody>
          <a:bodyPr lIns="41492" tIns="41492" rIns="41492" bIns="41492" anchor="ctr"/>
          <a:lstStyle/>
          <a:p>
            <a:pPr defTabSz="414937">
              <a:defRPr sz="1600">
                <a:solidFill>
                  <a:srgbClr val="FFFFFF"/>
                </a:solidFill>
              </a:defRPr>
            </a:pPr>
            <a:r>
              <a:rPr lang="ru-RU" sz="2300" b="1" dirty="0">
                <a:solidFill>
                  <a:srgbClr val="663300"/>
                </a:solidFill>
              </a:rPr>
              <a:t>НАЦИОНАЛЬНЫЙ ПРОЕКТ ПО ПОДДЕРЖКЕ МАЛОГО И СРЕДНЕГО ПРЕДПРИНИМАТЕЛЬСТВА</a:t>
            </a:r>
            <a:endParaRPr sz="2300" b="1" dirty="0">
              <a:solidFill>
                <a:srgbClr val="663300"/>
              </a:solidFill>
              <a:latin typeface="Albertus Medium" pitchFamily="34" charset="0"/>
            </a:endParaRPr>
          </a:p>
        </p:txBody>
      </p:sp>
      <p:grpSp>
        <p:nvGrpSpPr>
          <p:cNvPr id="137" name="Group 137"/>
          <p:cNvGrpSpPr/>
          <p:nvPr/>
        </p:nvGrpSpPr>
        <p:grpSpPr>
          <a:xfrm>
            <a:off x="2063552" y="1571420"/>
            <a:ext cx="8280921" cy="2472456"/>
            <a:chOff x="0" y="0"/>
            <a:chExt cx="8251013" cy="2343666"/>
          </a:xfrm>
        </p:grpSpPr>
        <p:pic>
          <p:nvPicPr>
            <p:cNvPr id="135" name="image5.png"/>
            <p:cNvPicPr>
              <a:picLocks noChangeAspect="1"/>
            </p:cNvPicPr>
            <p:nvPr/>
          </p:nvPicPr>
          <p:blipFill>
            <a:blip r:embed="rId4" cstate="print"/>
            <a:srcRect l="82864"/>
            <a:stretch>
              <a:fillRect/>
            </a:stretch>
          </p:blipFill>
          <p:spPr>
            <a:xfrm>
              <a:off x="6856904" y="0"/>
              <a:ext cx="1394109" cy="23436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36" name="image6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520589"/>
              <a:ext cx="6746440" cy="111350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38" name="Shape 138"/>
          <p:cNvSpPr/>
          <p:nvPr/>
        </p:nvSpPr>
        <p:spPr>
          <a:xfrm>
            <a:off x="2063552" y="3645024"/>
            <a:ext cx="6589007" cy="3300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1492" tIns="41492" rIns="41492" bIns="41492">
            <a:spAutoFit/>
          </a:bodyPr>
          <a:lstStyle/>
          <a:p>
            <a:pPr defTabSz="414937">
              <a:defRPr sz="1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0FB94E0-DFF2-4D20-8DDE-DB07641B536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23"/>
          <a:stretch/>
        </p:blipFill>
        <p:spPr>
          <a:xfrm>
            <a:off x="10365669" y="21795"/>
            <a:ext cx="1758586" cy="1540115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402B9FA8-1A36-4E73-B14D-825FC092827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328" y="6025851"/>
            <a:ext cx="500769" cy="50076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88CA29B-49D3-4591-A983-FBDCDCB01CCA}"/>
              </a:ext>
            </a:extLst>
          </p:cNvPr>
          <p:cNvSpPr txBox="1"/>
          <p:nvPr/>
        </p:nvSpPr>
        <p:spPr>
          <a:xfrm>
            <a:off x="4020202" y="6111569"/>
            <a:ext cx="4745042" cy="369332"/>
          </a:xfrm>
          <a:prstGeom prst="rect">
            <a:avLst/>
          </a:prstGeom>
          <a:noFill/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softEdge rad="3429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dirty="0">
                <a:solidFill>
                  <a:srgbClr val="6D2D19"/>
                </a:solidFill>
                <a:cs typeface="Calibri"/>
              </a:rPr>
              <a:t>г</a:t>
            </a: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cs typeface="Calibri"/>
                <a:sym typeface="Calibri"/>
              </a:rPr>
              <a:t>. Киров, Динамовский 4, 2 этаж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9FB913A8-552E-4613-A8A2-B9DC070B127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01455" flipH="1">
            <a:off x="3729231" y="5451484"/>
            <a:ext cx="505498" cy="505498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3F796A0-EF90-4BC9-B04A-FA7C89C41AD2}"/>
              </a:ext>
            </a:extLst>
          </p:cNvPr>
          <p:cNvSpPr/>
          <p:nvPr/>
        </p:nvSpPr>
        <p:spPr>
          <a:xfrm>
            <a:off x="4151783" y="5353542"/>
            <a:ext cx="3495457" cy="789937"/>
          </a:xfrm>
          <a:prstGeom prst="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  <a:effectLst>
            <a:softEdge rad="5842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rgbClr val="562212"/>
              </a:solidFill>
              <a:effectLst/>
              <a:uLnTx/>
              <a:uFillTx/>
              <a:ea typeface="+mn-ea"/>
              <a:cs typeface="Arial" panose="020B0604020202020204" pitchFamily="34" charset="0"/>
              <a:sym typeface="Calibri"/>
            </a:endParaRPr>
          </a:p>
          <a:p>
            <a:pPr algn="ctr" defTabSz="414772" hangingPunct="1">
              <a:defRPr/>
            </a:pPr>
            <a:r>
              <a:rPr lang="arn-CL" altLang="ru-RU" sz="2000" b="1" dirty="0">
                <a:solidFill>
                  <a:srgbClr val="6D2D19"/>
                </a:solidFill>
              </a:rPr>
              <a:t>https://</a:t>
            </a:r>
            <a:r>
              <a:rPr lang="ru-RU" altLang="ru-RU" sz="2000" b="1" dirty="0">
                <a:solidFill>
                  <a:srgbClr val="6D2D19"/>
                </a:solidFill>
              </a:rPr>
              <a:t>мойбизнес-43.рф</a:t>
            </a:r>
            <a:r>
              <a:rPr lang="ru-RU" altLang="ru-RU" sz="1400" dirty="0">
                <a:solidFill>
                  <a:srgbClr val="6D2D19"/>
                </a:solidFill>
              </a:rPr>
              <a:t>/</a:t>
            </a:r>
          </a:p>
          <a:p>
            <a:pPr marL="0" marR="0" lvl="0" indent="0" algn="ctr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32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cs typeface="Helvetica"/>
              <a:sym typeface="Calibri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2101B492-B4F5-45E8-96EB-45E069F1C4F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0334" y="4941041"/>
            <a:ext cx="477374" cy="477374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A414485F-28E4-4CEF-B1A9-4E9E10F1D085}"/>
              </a:ext>
            </a:extLst>
          </p:cNvPr>
          <p:cNvSpPr/>
          <p:nvPr/>
        </p:nvSpPr>
        <p:spPr>
          <a:xfrm>
            <a:off x="4377578" y="4793150"/>
            <a:ext cx="3332642" cy="824415"/>
          </a:xfrm>
          <a:prstGeom prst="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  <a:effectLst>
            <a:softEdge rad="4445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cs typeface="Helvetica"/>
                <a:sym typeface="Calibri"/>
              </a:rPr>
              <a:t>(8332) 410 - 410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550863" y="1123950"/>
            <a:ext cx="10512425" cy="3683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550863" y="1196975"/>
            <a:ext cx="11347450" cy="42227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365" name="Freeform 5"/>
          <p:cNvSpPr>
            <a:spLocks noChangeArrowheads="1"/>
          </p:cNvSpPr>
          <p:nvPr/>
        </p:nvSpPr>
        <p:spPr bwMode="auto">
          <a:xfrm>
            <a:off x="1796653" y="1244513"/>
            <a:ext cx="1470025" cy="1320800"/>
          </a:xfrm>
          <a:custGeom>
            <a:avLst/>
            <a:gdLst>
              <a:gd name="G0" fmla="+- 28233 0 0"/>
              <a:gd name="G1" fmla="+- 10080 0 0"/>
            </a:gdLst>
            <a:ahLst/>
            <a:cxnLst>
              <a:cxn ang="0">
                <a:pos x="215527" y="1257300"/>
              </a:cxn>
              <a:cxn ang="0">
                <a:pos x="367360" y="1244600"/>
              </a:cxn>
              <a:cxn ang="0">
                <a:pos x="264710" y="1054100"/>
              </a:cxn>
              <a:cxn ang="0">
                <a:pos x="979635" y="1143000"/>
              </a:cxn>
              <a:cxn ang="0">
                <a:pos x="612274" y="1270000"/>
              </a:cxn>
              <a:cxn ang="0">
                <a:pos x="440771" y="1257300"/>
              </a:cxn>
              <a:cxn ang="0">
                <a:pos x="1151116" y="1130300"/>
              </a:cxn>
              <a:cxn ang="0">
                <a:pos x="874417" y="825500"/>
              </a:cxn>
              <a:cxn ang="0">
                <a:pos x="1239470" y="1041400"/>
              </a:cxn>
              <a:cxn ang="0">
                <a:pos x="1151116" y="1244600"/>
              </a:cxn>
              <a:cxn ang="0">
                <a:pos x="1395538" y="990600"/>
              </a:cxn>
              <a:cxn ang="0">
                <a:pos x="195868" y="1092200"/>
              </a:cxn>
              <a:cxn ang="0">
                <a:pos x="1346985" y="1054100"/>
              </a:cxn>
              <a:cxn ang="0">
                <a:pos x="280457" y="1117600"/>
              </a:cxn>
              <a:cxn ang="0">
                <a:pos x="995652" y="1028700"/>
              </a:cxn>
              <a:cxn ang="0">
                <a:pos x="955112" y="990600"/>
              </a:cxn>
              <a:cxn ang="0">
                <a:pos x="832655" y="889000"/>
              </a:cxn>
              <a:cxn ang="0">
                <a:pos x="311518" y="977900"/>
              </a:cxn>
              <a:cxn ang="0">
                <a:pos x="1077558" y="863600"/>
              </a:cxn>
              <a:cxn ang="0">
                <a:pos x="0" y="889000"/>
              </a:cxn>
              <a:cxn ang="0">
                <a:pos x="122457" y="939800"/>
              </a:cxn>
              <a:cxn ang="0">
                <a:pos x="57453" y="723900"/>
              </a:cxn>
              <a:cxn ang="0">
                <a:pos x="1261605" y="965200"/>
              </a:cxn>
              <a:cxn ang="0">
                <a:pos x="321553" y="812800"/>
              </a:cxn>
              <a:cxn ang="0">
                <a:pos x="1350950" y="927100"/>
              </a:cxn>
              <a:cxn ang="0">
                <a:pos x="64630" y="800100"/>
              </a:cxn>
              <a:cxn ang="0">
                <a:pos x="1214147" y="756621"/>
              </a:cxn>
              <a:cxn ang="0">
                <a:pos x="492097" y="723900"/>
              </a:cxn>
              <a:cxn ang="0">
                <a:pos x="661068" y="787400"/>
              </a:cxn>
              <a:cxn ang="0">
                <a:pos x="1214147" y="756621"/>
              </a:cxn>
              <a:cxn ang="0">
                <a:pos x="783641" y="622300"/>
              </a:cxn>
              <a:cxn ang="0">
                <a:pos x="1134133" y="711200"/>
              </a:cxn>
              <a:cxn ang="0">
                <a:pos x="563228" y="723900"/>
              </a:cxn>
              <a:cxn ang="0">
                <a:pos x="83771" y="635000"/>
              </a:cxn>
              <a:cxn ang="0">
                <a:pos x="195868" y="622300"/>
              </a:cxn>
              <a:cxn ang="0">
                <a:pos x="440771" y="698500"/>
              </a:cxn>
              <a:cxn ang="0">
                <a:pos x="1428864" y="673100"/>
              </a:cxn>
              <a:cxn ang="0">
                <a:pos x="1357803" y="495300"/>
              </a:cxn>
              <a:cxn ang="0">
                <a:pos x="1469442" y="444500"/>
              </a:cxn>
              <a:cxn ang="0">
                <a:pos x="458769" y="596900"/>
              </a:cxn>
              <a:cxn ang="0">
                <a:pos x="1298065" y="558800"/>
              </a:cxn>
              <a:cxn ang="0">
                <a:pos x="1368028" y="546100"/>
              </a:cxn>
              <a:cxn ang="0">
                <a:pos x="978758" y="469900"/>
              </a:cxn>
              <a:cxn ang="0">
                <a:pos x="471223" y="431800"/>
              </a:cxn>
              <a:cxn ang="0">
                <a:pos x="636786" y="444500"/>
              </a:cxn>
              <a:cxn ang="0">
                <a:pos x="58896" y="88900"/>
              </a:cxn>
              <a:cxn ang="0">
                <a:pos x="293959" y="419100"/>
              </a:cxn>
              <a:cxn ang="0">
                <a:pos x="156403" y="215900"/>
              </a:cxn>
              <a:cxn ang="0">
                <a:pos x="283955" y="76200"/>
              </a:cxn>
              <a:cxn ang="0">
                <a:pos x="955112" y="304800"/>
              </a:cxn>
              <a:cxn ang="0">
                <a:pos x="1028670" y="292100"/>
              </a:cxn>
              <a:cxn ang="0">
                <a:pos x="1077558" y="292100"/>
              </a:cxn>
              <a:cxn ang="0">
                <a:pos x="1092827" y="88900"/>
              </a:cxn>
              <a:cxn ang="0">
                <a:pos x="1131279" y="228600"/>
              </a:cxn>
              <a:cxn ang="0">
                <a:pos x="1200015" y="368300"/>
              </a:cxn>
              <a:cxn ang="0">
                <a:pos x="1224561" y="63500"/>
              </a:cxn>
              <a:cxn ang="0">
                <a:pos x="373188" y="254000"/>
              </a:cxn>
              <a:cxn ang="0">
                <a:pos x="1322462" y="215900"/>
              </a:cxn>
              <a:cxn ang="0">
                <a:pos x="1028670" y="292100"/>
              </a:cxn>
              <a:cxn ang="0">
                <a:pos x="367424" y="12700"/>
              </a:cxn>
            </a:cxnLst>
            <a:rect l="0" t="0" r="r" b="b"/>
            <a:pathLst>
              <a:path w="1470025" h="1320800">
                <a:moveTo>
                  <a:pt x="1002828" y="1308100"/>
                </a:moveTo>
                <a:lnTo>
                  <a:pt x="466614" y="1308100"/>
                </a:lnTo>
                <a:lnTo>
                  <a:pt x="496215" y="1320800"/>
                </a:lnTo>
                <a:lnTo>
                  <a:pt x="973227" y="1320800"/>
                </a:lnTo>
                <a:lnTo>
                  <a:pt x="1002828" y="1308100"/>
                </a:lnTo>
                <a:close/>
              </a:path>
              <a:path w="1470025" h="1320800">
                <a:moveTo>
                  <a:pt x="123074" y="990600"/>
                </a:moveTo>
                <a:lnTo>
                  <a:pt x="73421" y="990600"/>
                </a:lnTo>
                <a:lnTo>
                  <a:pt x="73421" y="1155700"/>
                </a:lnTo>
                <a:lnTo>
                  <a:pt x="98935" y="1206500"/>
                </a:lnTo>
                <a:lnTo>
                  <a:pt x="128697" y="1231900"/>
                </a:lnTo>
                <a:lnTo>
                  <a:pt x="168007" y="1244600"/>
                </a:lnTo>
                <a:lnTo>
                  <a:pt x="215527" y="1257300"/>
                </a:lnTo>
                <a:lnTo>
                  <a:pt x="269915" y="1282700"/>
                </a:lnTo>
                <a:lnTo>
                  <a:pt x="329831" y="1295400"/>
                </a:lnTo>
                <a:lnTo>
                  <a:pt x="393935" y="1308100"/>
                </a:lnTo>
                <a:lnTo>
                  <a:pt x="1075510" y="1308100"/>
                </a:lnTo>
                <a:lnTo>
                  <a:pt x="1139616" y="1295400"/>
                </a:lnTo>
                <a:lnTo>
                  <a:pt x="1199534" y="1282700"/>
                </a:lnTo>
                <a:lnTo>
                  <a:pt x="660341" y="1282700"/>
                </a:lnTo>
                <a:lnTo>
                  <a:pt x="636080" y="1270000"/>
                </a:lnTo>
                <a:lnTo>
                  <a:pt x="489817" y="1270000"/>
                </a:lnTo>
                <a:lnTo>
                  <a:pt x="489817" y="1257300"/>
                </a:lnTo>
                <a:lnTo>
                  <a:pt x="384943" y="1257300"/>
                </a:lnTo>
                <a:lnTo>
                  <a:pt x="367360" y="1244600"/>
                </a:lnTo>
                <a:lnTo>
                  <a:pt x="318325" y="1244600"/>
                </a:lnTo>
                <a:lnTo>
                  <a:pt x="298523" y="1231900"/>
                </a:lnTo>
                <a:lnTo>
                  <a:pt x="261770" y="1231900"/>
                </a:lnTo>
                <a:lnTo>
                  <a:pt x="244914" y="1219200"/>
                </a:lnTo>
                <a:lnTo>
                  <a:pt x="244914" y="1206500"/>
                </a:lnTo>
                <a:lnTo>
                  <a:pt x="195868" y="1206500"/>
                </a:lnTo>
                <a:lnTo>
                  <a:pt x="164329" y="1193800"/>
                </a:lnTo>
                <a:lnTo>
                  <a:pt x="141324" y="1181100"/>
                </a:lnTo>
                <a:lnTo>
                  <a:pt x="127238" y="1168400"/>
                </a:lnTo>
                <a:lnTo>
                  <a:pt x="122457" y="1155700"/>
                </a:lnTo>
                <a:lnTo>
                  <a:pt x="122457" y="1054100"/>
                </a:lnTo>
                <a:lnTo>
                  <a:pt x="264710" y="1054100"/>
                </a:lnTo>
                <a:lnTo>
                  <a:pt x="229972" y="1041400"/>
                </a:lnTo>
                <a:lnTo>
                  <a:pt x="186583" y="1028700"/>
                </a:lnTo>
                <a:lnTo>
                  <a:pt x="153965" y="1016000"/>
                </a:lnTo>
                <a:lnTo>
                  <a:pt x="132625" y="1003300"/>
                </a:lnTo>
                <a:lnTo>
                  <a:pt x="123074" y="990600"/>
                </a:lnTo>
                <a:close/>
              </a:path>
              <a:path w="1470025" h="1320800">
                <a:moveTo>
                  <a:pt x="759243" y="1155700"/>
                </a:moveTo>
                <a:lnTo>
                  <a:pt x="710198" y="1155700"/>
                </a:lnTo>
                <a:lnTo>
                  <a:pt x="710198" y="1282700"/>
                </a:lnTo>
                <a:lnTo>
                  <a:pt x="759243" y="1282700"/>
                </a:lnTo>
                <a:lnTo>
                  <a:pt x="759243" y="1155700"/>
                </a:lnTo>
                <a:close/>
              </a:path>
              <a:path w="1470025" h="1320800">
                <a:moveTo>
                  <a:pt x="1028670" y="1143000"/>
                </a:moveTo>
                <a:lnTo>
                  <a:pt x="979635" y="1143000"/>
                </a:lnTo>
                <a:lnTo>
                  <a:pt x="979635" y="1270000"/>
                </a:lnTo>
                <a:lnTo>
                  <a:pt x="833367" y="1270000"/>
                </a:lnTo>
                <a:lnTo>
                  <a:pt x="809106" y="1282700"/>
                </a:lnTo>
                <a:lnTo>
                  <a:pt x="1199534" y="1282700"/>
                </a:lnTo>
                <a:lnTo>
                  <a:pt x="1253923" y="1257300"/>
                </a:lnTo>
                <a:lnTo>
                  <a:pt x="1028670" y="1257300"/>
                </a:lnTo>
                <a:lnTo>
                  <a:pt x="1028670" y="1143000"/>
                </a:lnTo>
                <a:close/>
              </a:path>
              <a:path w="1470025" h="1320800">
                <a:moveTo>
                  <a:pt x="924725" y="1143000"/>
                </a:moveTo>
                <a:lnTo>
                  <a:pt x="544721" y="1143000"/>
                </a:lnTo>
                <a:lnTo>
                  <a:pt x="563228" y="1155700"/>
                </a:lnTo>
                <a:lnTo>
                  <a:pt x="563228" y="1270000"/>
                </a:lnTo>
                <a:lnTo>
                  <a:pt x="612274" y="1270000"/>
                </a:lnTo>
                <a:lnTo>
                  <a:pt x="612274" y="1155700"/>
                </a:lnTo>
                <a:lnTo>
                  <a:pt x="906213" y="1155700"/>
                </a:lnTo>
                <a:lnTo>
                  <a:pt x="924725" y="1143000"/>
                </a:lnTo>
                <a:close/>
              </a:path>
              <a:path w="1470025" h="1320800">
                <a:moveTo>
                  <a:pt x="906213" y="1155700"/>
                </a:moveTo>
                <a:lnTo>
                  <a:pt x="857178" y="1155700"/>
                </a:lnTo>
                <a:lnTo>
                  <a:pt x="857178" y="1270000"/>
                </a:lnTo>
                <a:lnTo>
                  <a:pt x="906213" y="1270000"/>
                </a:lnTo>
                <a:lnTo>
                  <a:pt x="906213" y="1155700"/>
                </a:lnTo>
                <a:close/>
              </a:path>
              <a:path w="1470025" h="1320800">
                <a:moveTo>
                  <a:pt x="1047454" y="1130300"/>
                </a:moveTo>
                <a:lnTo>
                  <a:pt x="421987" y="1130300"/>
                </a:lnTo>
                <a:lnTo>
                  <a:pt x="440771" y="1143000"/>
                </a:lnTo>
                <a:lnTo>
                  <a:pt x="440771" y="1257300"/>
                </a:lnTo>
                <a:lnTo>
                  <a:pt x="489817" y="1257300"/>
                </a:lnTo>
                <a:lnTo>
                  <a:pt x="489817" y="1143000"/>
                </a:lnTo>
                <a:lnTo>
                  <a:pt x="1028670" y="1143000"/>
                </a:lnTo>
                <a:lnTo>
                  <a:pt x="1047454" y="1130300"/>
                </a:lnTo>
                <a:close/>
              </a:path>
              <a:path w="1470025" h="1320800">
                <a:moveTo>
                  <a:pt x="1151116" y="1130300"/>
                </a:moveTo>
                <a:lnTo>
                  <a:pt x="1102081" y="1130300"/>
                </a:lnTo>
                <a:lnTo>
                  <a:pt x="1102081" y="1244600"/>
                </a:lnTo>
                <a:lnTo>
                  <a:pt x="1084500" y="1257300"/>
                </a:lnTo>
                <a:lnTo>
                  <a:pt x="1253923" y="1257300"/>
                </a:lnTo>
                <a:lnTo>
                  <a:pt x="1301443" y="1244600"/>
                </a:lnTo>
                <a:lnTo>
                  <a:pt x="1151116" y="1244600"/>
                </a:lnTo>
                <a:lnTo>
                  <a:pt x="1151116" y="1130300"/>
                </a:lnTo>
                <a:close/>
              </a:path>
              <a:path w="1470025" h="1320800">
                <a:moveTo>
                  <a:pt x="1151116" y="1117600"/>
                </a:moveTo>
                <a:lnTo>
                  <a:pt x="318325" y="1117600"/>
                </a:lnTo>
                <a:lnTo>
                  <a:pt x="318325" y="1244600"/>
                </a:lnTo>
                <a:lnTo>
                  <a:pt x="367360" y="1244600"/>
                </a:lnTo>
                <a:lnTo>
                  <a:pt x="367360" y="1130300"/>
                </a:lnTo>
                <a:lnTo>
                  <a:pt x="1151116" y="1130300"/>
                </a:lnTo>
                <a:lnTo>
                  <a:pt x="1151116" y="1117600"/>
                </a:lnTo>
                <a:close/>
              </a:path>
              <a:path w="1470025" h="1320800">
                <a:moveTo>
                  <a:pt x="1240375" y="800100"/>
                </a:moveTo>
                <a:lnTo>
                  <a:pt x="1040891" y="800100"/>
                </a:lnTo>
                <a:lnTo>
                  <a:pt x="989751" y="812800"/>
                </a:lnTo>
                <a:lnTo>
                  <a:pt x="934200" y="825500"/>
                </a:lnTo>
                <a:lnTo>
                  <a:pt x="874417" y="825500"/>
                </a:lnTo>
                <a:lnTo>
                  <a:pt x="810580" y="838200"/>
                </a:lnTo>
                <a:lnTo>
                  <a:pt x="1151116" y="838200"/>
                </a:lnTo>
                <a:lnTo>
                  <a:pt x="1151116" y="952500"/>
                </a:lnTo>
                <a:lnTo>
                  <a:pt x="1283374" y="952500"/>
                </a:lnTo>
                <a:lnTo>
                  <a:pt x="1313471" y="965200"/>
                </a:lnTo>
                <a:lnTo>
                  <a:pt x="1332583" y="965200"/>
                </a:lnTo>
                <a:lnTo>
                  <a:pt x="1342902" y="977900"/>
                </a:lnTo>
                <a:lnTo>
                  <a:pt x="1346618" y="990600"/>
                </a:lnTo>
                <a:lnTo>
                  <a:pt x="1338171" y="1003300"/>
                </a:lnTo>
                <a:lnTo>
                  <a:pt x="1317133" y="1016000"/>
                </a:lnTo>
                <a:lnTo>
                  <a:pt x="1284052" y="1028700"/>
                </a:lnTo>
                <a:lnTo>
                  <a:pt x="1239470" y="1041400"/>
                </a:lnTo>
                <a:lnTo>
                  <a:pt x="1204731" y="1054100"/>
                </a:lnTo>
                <a:lnTo>
                  <a:pt x="1165546" y="1066800"/>
                </a:lnTo>
                <a:lnTo>
                  <a:pt x="1122063" y="1079500"/>
                </a:lnTo>
                <a:lnTo>
                  <a:pt x="1074434" y="1079500"/>
                </a:lnTo>
                <a:lnTo>
                  <a:pt x="1022808" y="1092200"/>
                </a:lnTo>
                <a:lnTo>
                  <a:pt x="967335" y="1092200"/>
                </a:lnTo>
                <a:lnTo>
                  <a:pt x="908166" y="1104900"/>
                </a:lnTo>
                <a:lnTo>
                  <a:pt x="1224538" y="1104900"/>
                </a:lnTo>
                <a:lnTo>
                  <a:pt x="1224538" y="1219200"/>
                </a:lnTo>
                <a:lnTo>
                  <a:pt x="1207680" y="1231900"/>
                </a:lnTo>
                <a:lnTo>
                  <a:pt x="1170920" y="1231900"/>
                </a:lnTo>
                <a:lnTo>
                  <a:pt x="1151116" y="1244600"/>
                </a:lnTo>
                <a:lnTo>
                  <a:pt x="1301443" y="1244600"/>
                </a:lnTo>
                <a:lnTo>
                  <a:pt x="1340754" y="1231900"/>
                </a:lnTo>
                <a:lnTo>
                  <a:pt x="1370516" y="1206500"/>
                </a:lnTo>
                <a:lnTo>
                  <a:pt x="1273573" y="1206500"/>
                </a:lnTo>
                <a:lnTo>
                  <a:pt x="1273573" y="1092200"/>
                </a:lnTo>
                <a:lnTo>
                  <a:pt x="1294543" y="1079500"/>
                </a:lnTo>
                <a:lnTo>
                  <a:pt x="1313817" y="1066800"/>
                </a:lnTo>
                <a:lnTo>
                  <a:pt x="1331322" y="1066800"/>
                </a:lnTo>
                <a:lnTo>
                  <a:pt x="1346985" y="1054100"/>
                </a:lnTo>
                <a:lnTo>
                  <a:pt x="1396030" y="1054100"/>
                </a:lnTo>
                <a:lnTo>
                  <a:pt x="1396030" y="990600"/>
                </a:lnTo>
                <a:lnTo>
                  <a:pt x="1395538" y="990600"/>
                </a:lnTo>
                <a:lnTo>
                  <a:pt x="1389775" y="965200"/>
                </a:lnTo>
                <a:lnTo>
                  <a:pt x="1374946" y="939800"/>
                </a:lnTo>
                <a:lnTo>
                  <a:pt x="1200015" y="939800"/>
                </a:lnTo>
                <a:lnTo>
                  <a:pt x="1200015" y="812800"/>
                </a:lnTo>
                <a:lnTo>
                  <a:pt x="1221056" y="812800"/>
                </a:lnTo>
                <a:lnTo>
                  <a:pt x="1240375" y="800100"/>
                </a:lnTo>
                <a:close/>
              </a:path>
              <a:path w="1470025" h="1320800">
                <a:moveTo>
                  <a:pt x="264710" y="1054100"/>
                </a:moveTo>
                <a:lnTo>
                  <a:pt x="122457" y="1054100"/>
                </a:lnTo>
                <a:lnTo>
                  <a:pt x="138121" y="1066800"/>
                </a:lnTo>
                <a:lnTo>
                  <a:pt x="155628" y="1066800"/>
                </a:lnTo>
                <a:lnTo>
                  <a:pt x="174903" y="1079500"/>
                </a:lnTo>
                <a:lnTo>
                  <a:pt x="195868" y="1092200"/>
                </a:lnTo>
                <a:lnTo>
                  <a:pt x="195868" y="1206500"/>
                </a:lnTo>
                <a:lnTo>
                  <a:pt x="244914" y="1206500"/>
                </a:lnTo>
                <a:lnTo>
                  <a:pt x="244914" y="1104900"/>
                </a:lnTo>
                <a:lnTo>
                  <a:pt x="561278" y="1104900"/>
                </a:lnTo>
                <a:lnTo>
                  <a:pt x="502110" y="1092200"/>
                </a:lnTo>
                <a:lnTo>
                  <a:pt x="446638" y="1092200"/>
                </a:lnTo>
                <a:lnTo>
                  <a:pt x="395011" y="1079500"/>
                </a:lnTo>
                <a:lnTo>
                  <a:pt x="347381" y="1079500"/>
                </a:lnTo>
                <a:lnTo>
                  <a:pt x="303897" y="1066800"/>
                </a:lnTo>
                <a:lnTo>
                  <a:pt x="264710" y="1054100"/>
                </a:lnTo>
                <a:close/>
              </a:path>
              <a:path w="1470025" h="1320800">
                <a:moveTo>
                  <a:pt x="1396030" y="1054100"/>
                </a:moveTo>
                <a:lnTo>
                  <a:pt x="1346985" y="1054100"/>
                </a:lnTo>
                <a:lnTo>
                  <a:pt x="1346985" y="1155700"/>
                </a:lnTo>
                <a:lnTo>
                  <a:pt x="1342205" y="1168400"/>
                </a:lnTo>
                <a:lnTo>
                  <a:pt x="1328121" y="1181100"/>
                </a:lnTo>
                <a:lnTo>
                  <a:pt x="1305117" y="1193800"/>
                </a:lnTo>
                <a:lnTo>
                  <a:pt x="1273573" y="1206500"/>
                </a:lnTo>
                <a:lnTo>
                  <a:pt x="1370516" y="1206500"/>
                </a:lnTo>
                <a:lnTo>
                  <a:pt x="1389388" y="1181100"/>
                </a:lnTo>
                <a:lnTo>
                  <a:pt x="1396030" y="1155700"/>
                </a:lnTo>
                <a:lnTo>
                  <a:pt x="1396030" y="1054100"/>
                </a:lnTo>
                <a:close/>
              </a:path>
              <a:path w="1470025" h="1320800">
                <a:moveTo>
                  <a:pt x="1207079" y="1104900"/>
                </a:moveTo>
                <a:lnTo>
                  <a:pt x="262371" y="1104900"/>
                </a:lnTo>
                <a:lnTo>
                  <a:pt x="280457" y="1117600"/>
                </a:lnTo>
                <a:lnTo>
                  <a:pt x="1188989" y="1117600"/>
                </a:lnTo>
                <a:lnTo>
                  <a:pt x="1207079" y="1104900"/>
                </a:lnTo>
                <a:close/>
              </a:path>
              <a:path w="1470025" h="1320800">
                <a:moveTo>
                  <a:pt x="900625" y="1041400"/>
                </a:moveTo>
                <a:lnTo>
                  <a:pt x="411427" y="1041400"/>
                </a:lnTo>
                <a:lnTo>
                  <a:pt x="462128" y="1054100"/>
                </a:lnTo>
                <a:lnTo>
                  <a:pt x="870444" y="1054100"/>
                </a:lnTo>
                <a:lnTo>
                  <a:pt x="900625" y="1041400"/>
                </a:lnTo>
                <a:close/>
              </a:path>
              <a:path w="1470025" h="1320800">
                <a:moveTo>
                  <a:pt x="995652" y="1028700"/>
                </a:moveTo>
                <a:lnTo>
                  <a:pt x="315267" y="1028700"/>
                </a:lnTo>
                <a:lnTo>
                  <a:pt x="362382" y="1041400"/>
                </a:lnTo>
                <a:lnTo>
                  <a:pt x="964359" y="1041400"/>
                </a:lnTo>
                <a:lnTo>
                  <a:pt x="995652" y="1028700"/>
                </a:lnTo>
                <a:close/>
              </a:path>
              <a:path w="1470025" h="1320800">
                <a:moveTo>
                  <a:pt x="955112" y="876300"/>
                </a:moveTo>
                <a:lnTo>
                  <a:pt x="906213" y="876300"/>
                </a:lnTo>
                <a:lnTo>
                  <a:pt x="906213" y="990600"/>
                </a:lnTo>
                <a:lnTo>
                  <a:pt x="883217" y="1003300"/>
                </a:lnTo>
                <a:lnTo>
                  <a:pt x="184172" y="1003300"/>
                </a:lnTo>
                <a:lnTo>
                  <a:pt x="270352" y="1028700"/>
                </a:lnTo>
                <a:lnTo>
                  <a:pt x="1055213" y="1028700"/>
                </a:lnTo>
                <a:lnTo>
                  <a:pt x="1070857" y="1016000"/>
                </a:lnTo>
                <a:lnTo>
                  <a:pt x="1083652" y="1016000"/>
                </a:lnTo>
                <a:lnTo>
                  <a:pt x="1135933" y="1003300"/>
                </a:lnTo>
                <a:lnTo>
                  <a:pt x="1183623" y="990600"/>
                </a:lnTo>
                <a:lnTo>
                  <a:pt x="955112" y="990600"/>
                </a:lnTo>
                <a:lnTo>
                  <a:pt x="955112" y="876300"/>
                </a:lnTo>
                <a:close/>
              </a:path>
              <a:path w="1470025" h="1320800">
                <a:moveTo>
                  <a:pt x="419872" y="990600"/>
                </a:moveTo>
                <a:lnTo>
                  <a:pt x="137891" y="990600"/>
                </a:lnTo>
                <a:lnTo>
                  <a:pt x="154634" y="1003300"/>
                </a:lnTo>
                <a:lnTo>
                  <a:pt x="421641" y="1003300"/>
                </a:lnTo>
                <a:lnTo>
                  <a:pt x="419872" y="990600"/>
                </a:lnTo>
                <a:close/>
              </a:path>
              <a:path w="1470025" h="1320800">
                <a:moveTo>
                  <a:pt x="832655" y="876300"/>
                </a:moveTo>
                <a:lnTo>
                  <a:pt x="489817" y="876300"/>
                </a:lnTo>
                <a:lnTo>
                  <a:pt x="489817" y="1003300"/>
                </a:lnTo>
                <a:lnTo>
                  <a:pt x="538863" y="1003300"/>
                </a:lnTo>
                <a:lnTo>
                  <a:pt x="538863" y="889000"/>
                </a:lnTo>
                <a:lnTo>
                  <a:pt x="832655" y="889000"/>
                </a:lnTo>
                <a:lnTo>
                  <a:pt x="832655" y="876300"/>
                </a:lnTo>
                <a:close/>
              </a:path>
              <a:path w="1470025" h="1320800">
                <a:moveTo>
                  <a:pt x="685801" y="889000"/>
                </a:moveTo>
                <a:lnTo>
                  <a:pt x="636786" y="889000"/>
                </a:lnTo>
                <a:lnTo>
                  <a:pt x="636786" y="1003300"/>
                </a:lnTo>
                <a:lnTo>
                  <a:pt x="685801" y="1003300"/>
                </a:lnTo>
                <a:lnTo>
                  <a:pt x="685801" y="889000"/>
                </a:lnTo>
                <a:close/>
              </a:path>
              <a:path w="1470025" h="1320800">
                <a:moveTo>
                  <a:pt x="832655" y="889000"/>
                </a:moveTo>
                <a:lnTo>
                  <a:pt x="783766" y="889000"/>
                </a:lnTo>
                <a:lnTo>
                  <a:pt x="783766" y="1003300"/>
                </a:lnTo>
                <a:lnTo>
                  <a:pt x="832655" y="1003300"/>
                </a:lnTo>
                <a:lnTo>
                  <a:pt x="832655" y="889000"/>
                </a:lnTo>
                <a:close/>
              </a:path>
              <a:path w="1470025" h="1320800">
                <a:moveTo>
                  <a:pt x="311518" y="977900"/>
                </a:moveTo>
                <a:lnTo>
                  <a:pt x="74154" y="977900"/>
                </a:lnTo>
                <a:lnTo>
                  <a:pt x="73788" y="990600"/>
                </a:lnTo>
                <a:lnTo>
                  <a:pt x="329615" y="990600"/>
                </a:lnTo>
                <a:lnTo>
                  <a:pt x="311518" y="977900"/>
                </a:lnTo>
                <a:close/>
              </a:path>
              <a:path w="1470025" h="1320800">
                <a:moveTo>
                  <a:pt x="955112" y="863600"/>
                </a:moveTo>
                <a:lnTo>
                  <a:pt x="367360" y="863600"/>
                </a:lnTo>
                <a:lnTo>
                  <a:pt x="367360" y="990600"/>
                </a:lnTo>
                <a:lnTo>
                  <a:pt x="416406" y="990600"/>
                </a:lnTo>
                <a:lnTo>
                  <a:pt x="416406" y="876300"/>
                </a:lnTo>
                <a:lnTo>
                  <a:pt x="955112" y="876300"/>
                </a:lnTo>
                <a:lnTo>
                  <a:pt x="955112" y="863600"/>
                </a:lnTo>
                <a:close/>
              </a:path>
              <a:path w="1470025" h="1320800">
                <a:moveTo>
                  <a:pt x="1077558" y="863600"/>
                </a:moveTo>
                <a:lnTo>
                  <a:pt x="1028670" y="863600"/>
                </a:lnTo>
                <a:lnTo>
                  <a:pt x="1028670" y="977900"/>
                </a:lnTo>
                <a:lnTo>
                  <a:pt x="1011091" y="977900"/>
                </a:lnTo>
                <a:lnTo>
                  <a:pt x="992971" y="990600"/>
                </a:lnTo>
                <a:lnTo>
                  <a:pt x="1183623" y="990600"/>
                </a:lnTo>
                <a:lnTo>
                  <a:pt x="1225816" y="977900"/>
                </a:lnTo>
                <a:lnTo>
                  <a:pt x="1261605" y="965200"/>
                </a:lnTo>
                <a:lnTo>
                  <a:pt x="1077558" y="965200"/>
                </a:lnTo>
                <a:lnTo>
                  <a:pt x="1077558" y="863600"/>
                </a:lnTo>
                <a:close/>
              </a:path>
              <a:path w="1470025" h="1320800">
                <a:moveTo>
                  <a:pt x="49265" y="711200"/>
                </a:moveTo>
                <a:lnTo>
                  <a:pt x="0" y="711200"/>
                </a:lnTo>
                <a:lnTo>
                  <a:pt x="0" y="889000"/>
                </a:lnTo>
                <a:lnTo>
                  <a:pt x="5379" y="914400"/>
                </a:lnTo>
                <a:lnTo>
                  <a:pt x="20681" y="927100"/>
                </a:lnTo>
                <a:lnTo>
                  <a:pt x="44929" y="952500"/>
                </a:lnTo>
                <a:lnTo>
                  <a:pt x="77149" y="965200"/>
                </a:lnTo>
                <a:lnTo>
                  <a:pt x="75348" y="977900"/>
                </a:lnTo>
                <a:lnTo>
                  <a:pt x="293959" y="977900"/>
                </a:lnTo>
                <a:lnTo>
                  <a:pt x="293959" y="965200"/>
                </a:lnTo>
                <a:lnTo>
                  <a:pt x="197359" y="965200"/>
                </a:lnTo>
                <a:lnTo>
                  <a:pt x="182853" y="952500"/>
                </a:lnTo>
                <a:lnTo>
                  <a:pt x="171502" y="952500"/>
                </a:lnTo>
                <a:lnTo>
                  <a:pt x="171502" y="939800"/>
                </a:lnTo>
                <a:lnTo>
                  <a:pt x="122457" y="939800"/>
                </a:lnTo>
                <a:lnTo>
                  <a:pt x="108467" y="927100"/>
                </a:lnTo>
                <a:lnTo>
                  <a:pt x="108227" y="927100"/>
                </a:lnTo>
                <a:lnTo>
                  <a:pt x="82732" y="914400"/>
                </a:lnTo>
                <a:lnTo>
                  <a:pt x="64194" y="901700"/>
                </a:lnTo>
                <a:lnTo>
                  <a:pt x="52876" y="901700"/>
                </a:lnTo>
                <a:lnTo>
                  <a:pt x="49045" y="889000"/>
                </a:lnTo>
                <a:lnTo>
                  <a:pt x="49045" y="787400"/>
                </a:lnTo>
                <a:lnTo>
                  <a:pt x="191184" y="787400"/>
                </a:lnTo>
                <a:lnTo>
                  <a:pt x="156403" y="774700"/>
                </a:lnTo>
                <a:lnTo>
                  <a:pt x="111568" y="762000"/>
                </a:lnTo>
                <a:lnTo>
                  <a:pt x="78403" y="749300"/>
                </a:lnTo>
                <a:lnTo>
                  <a:pt x="57453" y="723900"/>
                </a:lnTo>
                <a:lnTo>
                  <a:pt x="49265" y="711200"/>
                </a:lnTo>
                <a:close/>
              </a:path>
              <a:path w="1470025" h="1320800">
                <a:moveTo>
                  <a:pt x="1077558" y="850900"/>
                </a:moveTo>
                <a:lnTo>
                  <a:pt x="244914" y="850900"/>
                </a:lnTo>
                <a:lnTo>
                  <a:pt x="244914" y="965200"/>
                </a:lnTo>
                <a:lnTo>
                  <a:pt x="293959" y="965200"/>
                </a:lnTo>
                <a:lnTo>
                  <a:pt x="293959" y="863600"/>
                </a:lnTo>
                <a:lnTo>
                  <a:pt x="1077558" y="863600"/>
                </a:lnTo>
                <a:lnTo>
                  <a:pt x="1077558" y="850900"/>
                </a:lnTo>
                <a:close/>
              </a:path>
              <a:path w="1470025" h="1320800">
                <a:moveTo>
                  <a:pt x="1266139" y="952500"/>
                </a:moveTo>
                <a:lnTo>
                  <a:pt x="1134209" y="952500"/>
                </a:lnTo>
                <a:lnTo>
                  <a:pt x="1116312" y="965200"/>
                </a:lnTo>
                <a:lnTo>
                  <a:pt x="1261605" y="965200"/>
                </a:lnTo>
                <a:lnTo>
                  <a:pt x="1266139" y="952500"/>
                </a:lnTo>
                <a:close/>
              </a:path>
              <a:path w="1470025" h="1320800">
                <a:moveTo>
                  <a:pt x="273907" y="800100"/>
                </a:moveTo>
                <a:lnTo>
                  <a:pt x="82115" y="800100"/>
                </a:lnTo>
                <a:lnTo>
                  <a:pt x="101418" y="812800"/>
                </a:lnTo>
                <a:lnTo>
                  <a:pt x="122457" y="812800"/>
                </a:lnTo>
                <a:lnTo>
                  <a:pt x="122457" y="939800"/>
                </a:lnTo>
                <a:lnTo>
                  <a:pt x="171502" y="939800"/>
                </a:lnTo>
                <a:lnTo>
                  <a:pt x="171502" y="838200"/>
                </a:lnTo>
                <a:lnTo>
                  <a:pt x="550548" y="838200"/>
                </a:lnTo>
                <a:lnTo>
                  <a:pt x="487835" y="825500"/>
                </a:lnTo>
                <a:lnTo>
                  <a:pt x="373188" y="825500"/>
                </a:lnTo>
                <a:lnTo>
                  <a:pt x="321553" y="812800"/>
                </a:lnTo>
                <a:lnTo>
                  <a:pt x="273907" y="800100"/>
                </a:lnTo>
                <a:close/>
              </a:path>
              <a:path w="1470025" h="1320800">
                <a:moveTo>
                  <a:pt x="1322462" y="787400"/>
                </a:moveTo>
                <a:lnTo>
                  <a:pt x="1273573" y="787400"/>
                </a:lnTo>
                <a:lnTo>
                  <a:pt x="1273573" y="889000"/>
                </a:lnTo>
                <a:lnTo>
                  <a:pt x="1270819" y="889000"/>
                </a:lnTo>
                <a:lnTo>
                  <a:pt x="1262558" y="901700"/>
                </a:lnTo>
                <a:lnTo>
                  <a:pt x="1251303" y="914400"/>
                </a:lnTo>
                <a:lnTo>
                  <a:pt x="1237023" y="914400"/>
                </a:lnTo>
                <a:lnTo>
                  <a:pt x="1219875" y="927100"/>
                </a:lnTo>
                <a:lnTo>
                  <a:pt x="1200015" y="939800"/>
                </a:lnTo>
                <a:lnTo>
                  <a:pt x="1374946" y="939800"/>
                </a:lnTo>
                <a:lnTo>
                  <a:pt x="1350950" y="927100"/>
                </a:lnTo>
                <a:lnTo>
                  <a:pt x="1317687" y="914400"/>
                </a:lnTo>
                <a:lnTo>
                  <a:pt x="1320807" y="901700"/>
                </a:lnTo>
                <a:lnTo>
                  <a:pt x="1322462" y="889000"/>
                </a:lnTo>
                <a:lnTo>
                  <a:pt x="1322462" y="787400"/>
                </a:lnTo>
                <a:close/>
              </a:path>
              <a:path w="1470025" h="1320800">
                <a:moveTo>
                  <a:pt x="1115511" y="838200"/>
                </a:moveTo>
                <a:lnTo>
                  <a:pt x="207038" y="838200"/>
                </a:lnTo>
                <a:lnTo>
                  <a:pt x="225704" y="850900"/>
                </a:lnTo>
                <a:lnTo>
                  <a:pt x="1096828" y="850900"/>
                </a:lnTo>
                <a:lnTo>
                  <a:pt x="1115511" y="838200"/>
                </a:lnTo>
                <a:close/>
              </a:path>
              <a:path w="1470025" h="1320800">
                <a:moveTo>
                  <a:pt x="191184" y="787400"/>
                </a:moveTo>
                <a:lnTo>
                  <a:pt x="49045" y="787400"/>
                </a:lnTo>
                <a:lnTo>
                  <a:pt x="64630" y="800100"/>
                </a:lnTo>
                <a:lnTo>
                  <a:pt x="230401" y="800100"/>
                </a:lnTo>
                <a:lnTo>
                  <a:pt x="191184" y="787400"/>
                </a:lnTo>
                <a:close/>
              </a:path>
              <a:path w="1470025" h="1320800">
                <a:moveTo>
                  <a:pt x="520133" y="546100"/>
                </a:moveTo>
                <a:lnTo>
                  <a:pt x="269426" y="546100"/>
                </a:lnTo>
                <a:lnTo>
                  <a:pt x="269426" y="660400"/>
                </a:lnTo>
                <a:lnTo>
                  <a:pt x="168015" y="660400"/>
                </a:lnTo>
                <a:lnTo>
                  <a:pt x="200526" y="685800"/>
                </a:lnTo>
                <a:lnTo>
                  <a:pt x="243762" y="711200"/>
                </a:lnTo>
                <a:lnTo>
                  <a:pt x="296932" y="723900"/>
                </a:lnTo>
                <a:lnTo>
                  <a:pt x="358271" y="749300"/>
                </a:lnTo>
                <a:lnTo>
                  <a:pt x="1238527" y="749300"/>
                </a:lnTo>
                <a:lnTo>
                  <a:pt x="1214147" y="756621"/>
                </a:lnTo>
                <a:lnTo>
                  <a:pt x="1206954" y="762000"/>
                </a:lnTo>
                <a:lnTo>
                  <a:pt x="1187637" y="774700"/>
                </a:lnTo>
                <a:lnTo>
                  <a:pt x="1166058" y="774700"/>
                </a:lnTo>
                <a:lnTo>
                  <a:pt x="1129223" y="787400"/>
                </a:lnTo>
                <a:lnTo>
                  <a:pt x="1087441" y="800100"/>
                </a:lnTo>
                <a:lnTo>
                  <a:pt x="1257904" y="800100"/>
                </a:lnTo>
                <a:lnTo>
                  <a:pt x="1273573" y="787400"/>
                </a:lnTo>
                <a:lnTo>
                  <a:pt x="1322462" y="787400"/>
                </a:lnTo>
                <a:lnTo>
                  <a:pt x="1322462" y="736600"/>
                </a:lnTo>
                <a:lnTo>
                  <a:pt x="597538" y="736600"/>
                </a:lnTo>
                <a:lnTo>
                  <a:pt x="586122" y="723900"/>
                </a:lnTo>
                <a:lnTo>
                  <a:pt x="492097" y="723900"/>
                </a:lnTo>
                <a:lnTo>
                  <a:pt x="481239" y="711200"/>
                </a:lnTo>
                <a:lnTo>
                  <a:pt x="440771" y="711200"/>
                </a:lnTo>
                <a:lnTo>
                  <a:pt x="440771" y="698500"/>
                </a:lnTo>
                <a:lnTo>
                  <a:pt x="372013" y="698500"/>
                </a:lnTo>
                <a:lnTo>
                  <a:pt x="353129" y="685800"/>
                </a:lnTo>
                <a:lnTo>
                  <a:pt x="318325" y="685800"/>
                </a:lnTo>
                <a:lnTo>
                  <a:pt x="318325" y="558800"/>
                </a:lnTo>
                <a:lnTo>
                  <a:pt x="575588" y="558800"/>
                </a:lnTo>
                <a:lnTo>
                  <a:pt x="520133" y="546100"/>
                </a:lnTo>
                <a:close/>
              </a:path>
              <a:path w="1470025" h="1320800">
                <a:moveTo>
                  <a:pt x="1006919" y="774700"/>
                </a:moveTo>
                <a:lnTo>
                  <a:pt x="610198" y="774700"/>
                </a:lnTo>
                <a:lnTo>
                  <a:pt x="661068" y="787400"/>
                </a:lnTo>
                <a:lnTo>
                  <a:pt x="955719" y="787400"/>
                </a:lnTo>
                <a:lnTo>
                  <a:pt x="1006919" y="774700"/>
                </a:lnTo>
                <a:close/>
              </a:path>
              <a:path w="1470025" h="1320800">
                <a:moveTo>
                  <a:pt x="1151697" y="762000"/>
                </a:moveTo>
                <a:lnTo>
                  <a:pt x="467946" y="762000"/>
                </a:lnTo>
                <a:lnTo>
                  <a:pt x="513438" y="774700"/>
                </a:lnTo>
                <a:lnTo>
                  <a:pt x="1105141" y="774700"/>
                </a:lnTo>
                <a:lnTo>
                  <a:pt x="1151697" y="762000"/>
                </a:lnTo>
                <a:close/>
              </a:path>
              <a:path w="1470025" h="1320800">
                <a:moveTo>
                  <a:pt x="1223939" y="749300"/>
                </a:moveTo>
                <a:lnTo>
                  <a:pt x="383737" y="749300"/>
                </a:lnTo>
                <a:lnTo>
                  <a:pt x="424646" y="762000"/>
                </a:lnTo>
                <a:lnTo>
                  <a:pt x="1196237" y="762000"/>
                </a:lnTo>
                <a:lnTo>
                  <a:pt x="1214147" y="756621"/>
                </a:lnTo>
                <a:lnTo>
                  <a:pt x="1223939" y="749300"/>
                </a:lnTo>
                <a:close/>
              </a:path>
              <a:path w="1470025" h="1320800">
                <a:moveTo>
                  <a:pt x="1238527" y="749300"/>
                </a:moveTo>
                <a:lnTo>
                  <a:pt x="1223939" y="749300"/>
                </a:lnTo>
                <a:lnTo>
                  <a:pt x="1214147" y="756621"/>
                </a:lnTo>
                <a:lnTo>
                  <a:pt x="1238527" y="749300"/>
                </a:lnTo>
                <a:close/>
              </a:path>
              <a:path w="1470025" h="1320800">
                <a:moveTo>
                  <a:pt x="685675" y="609600"/>
                </a:moveTo>
                <a:lnTo>
                  <a:pt x="636786" y="609600"/>
                </a:lnTo>
                <a:lnTo>
                  <a:pt x="636786" y="736600"/>
                </a:lnTo>
                <a:lnTo>
                  <a:pt x="685675" y="736600"/>
                </a:lnTo>
                <a:lnTo>
                  <a:pt x="685675" y="609600"/>
                </a:lnTo>
                <a:close/>
              </a:path>
              <a:path w="1470025" h="1320800">
                <a:moveTo>
                  <a:pt x="832655" y="622300"/>
                </a:moveTo>
                <a:lnTo>
                  <a:pt x="783641" y="622300"/>
                </a:lnTo>
                <a:lnTo>
                  <a:pt x="783641" y="736600"/>
                </a:lnTo>
                <a:lnTo>
                  <a:pt x="832655" y="736600"/>
                </a:lnTo>
                <a:lnTo>
                  <a:pt x="832655" y="622300"/>
                </a:lnTo>
                <a:close/>
              </a:path>
              <a:path w="1470025" h="1320800">
                <a:moveTo>
                  <a:pt x="979635" y="609600"/>
                </a:moveTo>
                <a:lnTo>
                  <a:pt x="930578" y="609600"/>
                </a:lnTo>
                <a:lnTo>
                  <a:pt x="930578" y="736600"/>
                </a:lnTo>
                <a:lnTo>
                  <a:pt x="979635" y="736600"/>
                </a:lnTo>
                <a:lnTo>
                  <a:pt x="979635" y="609600"/>
                </a:lnTo>
                <a:close/>
              </a:path>
              <a:path w="1470025" h="1320800">
                <a:moveTo>
                  <a:pt x="1224538" y="584200"/>
                </a:moveTo>
                <a:lnTo>
                  <a:pt x="1175608" y="584200"/>
                </a:lnTo>
                <a:lnTo>
                  <a:pt x="1175608" y="711200"/>
                </a:lnTo>
                <a:lnTo>
                  <a:pt x="1134133" y="711200"/>
                </a:lnTo>
                <a:lnTo>
                  <a:pt x="1121096" y="723900"/>
                </a:lnTo>
                <a:lnTo>
                  <a:pt x="1020934" y="723900"/>
                </a:lnTo>
                <a:lnTo>
                  <a:pt x="1009990" y="736600"/>
                </a:lnTo>
                <a:lnTo>
                  <a:pt x="1322462" y="736600"/>
                </a:lnTo>
                <a:lnTo>
                  <a:pt x="1322462" y="723900"/>
                </a:lnTo>
                <a:lnTo>
                  <a:pt x="1382489" y="698500"/>
                </a:lnTo>
                <a:lnTo>
                  <a:pt x="1224538" y="698500"/>
                </a:lnTo>
                <a:lnTo>
                  <a:pt x="1224538" y="584200"/>
                </a:lnTo>
                <a:close/>
              </a:path>
              <a:path w="1470025" h="1320800">
                <a:moveTo>
                  <a:pt x="1102081" y="596900"/>
                </a:moveTo>
                <a:lnTo>
                  <a:pt x="514340" y="596900"/>
                </a:lnTo>
                <a:lnTo>
                  <a:pt x="514340" y="723900"/>
                </a:lnTo>
                <a:lnTo>
                  <a:pt x="563228" y="723900"/>
                </a:lnTo>
                <a:lnTo>
                  <a:pt x="563228" y="609600"/>
                </a:lnTo>
                <a:lnTo>
                  <a:pt x="1102081" y="609600"/>
                </a:lnTo>
                <a:lnTo>
                  <a:pt x="1102081" y="596900"/>
                </a:lnTo>
                <a:close/>
              </a:path>
              <a:path w="1470025" h="1320800">
                <a:moveTo>
                  <a:pt x="1102081" y="609600"/>
                </a:moveTo>
                <a:lnTo>
                  <a:pt x="1053035" y="609600"/>
                </a:lnTo>
                <a:lnTo>
                  <a:pt x="1053035" y="723900"/>
                </a:lnTo>
                <a:lnTo>
                  <a:pt x="1102081" y="723900"/>
                </a:lnTo>
                <a:lnTo>
                  <a:pt x="1102081" y="609600"/>
                </a:lnTo>
                <a:close/>
              </a:path>
              <a:path w="1470025" h="1320800">
                <a:moveTo>
                  <a:pt x="196234" y="444500"/>
                </a:moveTo>
                <a:lnTo>
                  <a:pt x="146979" y="444500"/>
                </a:lnTo>
                <a:lnTo>
                  <a:pt x="146979" y="622300"/>
                </a:lnTo>
                <a:lnTo>
                  <a:pt x="83771" y="635000"/>
                </a:lnTo>
                <a:lnTo>
                  <a:pt x="38405" y="660400"/>
                </a:lnTo>
                <a:lnTo>
                  <a:pt x="10645" y="685800"/>
                </a:lnTo>
                <a:lnTo>
                  <a:pt x="251" y="711200"/>
                </a:lnTo>
                <a:lnTo>
                  <a:pt x="56147" y="711200"/>
                </a:lnTo>
                <a:lnTo>
                  <a:pt x="75419" y="698500"/>
                </a:lnTo>
                <a:lnTo>
                  <a:pt x="111218" y="673100"/>
                </a:lnTo>
                <a:lnTo>
                  <a:pt x="167680" y="660400"/>
                </a:lnTo>
                <a:lnTo>
                  <a:pt x="243153" y="660400"/>
                </a:lnTo>
                <a:lnTo>
                  <a:pt x="222292" y="647700"/>
                </a:lnTo>
                <a:lnTo>
                  <a:pt x="207151" y="635000"/>
                </a:lnTo>
                <a:lnTo>
                  <a:pt x="198035" y="622300"/>
                </a:lnTo>
                <a:lnTo>
                  <a:pt x="195868" y="622300"/>
                </a:lnTo>
                <a:lnTo>
                  <a:pt x="195868" y="520700"/>
                </a:lnTo>
                <a:lnTo>
                  <a:pt x="338163" y="520700"/>
                </a:lnTo>
                <a:lnTo>
                  <a:pt x="303383" y="508000"/>
                </a:lnTo>
                <a:lnTo>
                  <a:pt x="258889" y="495300"/>
                </a:lnTo>
                <a:lnTo>
                  <a:pt x="225860" y="469900"/>
                </a:lnTo>
                <a:lnTo>
                  <a:pt x="204806" y="457200"/>
                </a:lnTo>
                <a:lnTo>
                  <a:pt x="196234" y="444500"/>
                </a:lnTo>
                <a:close/>
              </a:path>
              <a:path w="1470025" h="1320800">
                <a:moveTo>
                  <a:pt x="1243797" y="571500"/>
                </a:moveTo>
                <a:lnTo>
                  <a:pt x="372613" y="571500"/>
                </a:lnTo>
                <a:lnTo>
                  <a:pt x="391883" y="584200"/>
                </a:lnTo>
                <a:lnTo>
                  <a:pt x="391883" y="698500"/>
                </a:lnTo>
                <a:lnTo>
                  <a:pt x="440771" y="698500"/>
                </a:lnTo>
                <a:lnTo>
                  <a:pt x="440771" y="584200"/>
                </a:lnTo>
                <a:lnTo>
                  <a:pt x="1224538" y="584200"/>
                </a:lnTo>
                <a:lnTo>
                  <a:pt x="1243797" y="571500"/>
                </a:lnTo>
                <a:close/>
              </a:path>
              <a:path w="1470025" h="1320800">
                <a:moveTo>
                  <a:pt x="1346985" y="546100"/>
                </a:moveTo>
                <a:lnTo>
                  <a:pt x="1096253" y="546100"/>
                </a:lnTo>
                <a:lnTo>
                  <a:pt x="1040776" y="558800"/>
                </a:lnTo>
                <a:lnTo>
                  <a:pt x="1298065" y="558800"/>
                </a:lnTo>
                <a:lnTo>
                  <a:pt x="1298065" y="685800"/>
                </a:lnTo>
                <a:lnTo>
                  <a:pt x="1268528" y="685800"/>
                </a:lnTo>
                <a:lnTo>
                  <a:pt x="1258851" y="698500"/>
                </a:lnTo>
                <a:lnTo>
                  <a:pt x="1382489" y="698500"/>
                </a:lnTo>
                <a:lnTo>
                  <a:pt x="1428864" y="673100"/>
                </a:lnTo>
                <a:lnTo>
                  <a:pt x="1443824" y="660400"/>
                </a:lnTo>
                <a:lnTo>
                  <a:pt x="1346985" y="660400"/>
                </a:lnTo>
                <a:lnTo>
                  <a:pt x="1346985" y="546100"/>
                </a:lnTo>
                <a:close/>
              </a:path>
              <a:path w="1470025" h="1320800">
                <a:moveTo>
                  <a:pt x="1406166" y="381000"/>
                </a:moveTo>
                <a:lnTo>
                  <a:pt x="1278809" y="381000"/>
                </a:lnTo>
                <a:lnTo>
                  <a:pt x="1346771" y="406400"/>
                </a:lnTo>
                <a:lnTo>
                  <a:pt x="1389584" y="419100"/>
                </a:lnTo>
                <a:lnTo>
                  <a:pt x="1412354" y="431800"/>
                </a:lnTo>
                <a:lnTo>
                  <a:pt x="1420187" y="444500"/>
                </a:lnTo>
                <a:lnTo>
                  <a:pt x="1411922" y="457200"/>
                </a:lnTo>
                <a:lnTo>
                  <a:pt x="1390945" y="469900"/>
                </a:lnTo>
                <a:lnTo>
                  <a:pt x="1357803" y="495300"/>
                </a:lnTo>
                <a:lnTo>
                  <a:pt x="1313038" y="508000"/>
                </a:lnTo>
                <a:lnTo>
                  <a:pt x="1278258" y="520700"/>
                </a:lnTo>
                <a:lnTo>
                  <a:pt x="1420396" y="520700"/>
                </a:lnTo>
                <a:lnTo>
                  <a:pt x="1420396" y="622300"/>
                </a:lnTo>
                <a:lnTo>
                  <a:pt x="1415619" y="622300"/>
                </a:lnTo>
                <a:lnTo>
                  <a:pt x="1401541" y="635000"/>
                </a:lnTo>
                <a:lnTo>
                  <a:pt x="1378537" y="647700"/>
                </a:lnTo>
                <a:lnTo>
                  <a:pt x="1346985" y="660400"/>
                </a:lnTo>
                <a:lnTo>
                  <a:pt x="1443824" y="660400"/>
                </a:lnTo>
                <a:lnTo>
                  <a:pt x="1458783" y="647700"/>
                </a:lnTo>
                <a:lnTo>
                  <a:pt x="1469442" y="622300"/>
                </a:lnTo>
                <a:lnTo>
                  <a:pt x="1469442" y="444500"/>
                </a:lnTo>
                <a:lnTo>
                  <a:pt x="1469190" y="444500"/>
                </a:lnTo>
                <a:lnTo>
                  <a:pt x="1458412" y="419100"/>
                </a:lnTo>
                <a:lnTo>
                  <a:pt x="1429659" y="393700"/>
                </a:lnTo>
                <a:lnTo>
                  <a:pt x="1406166" y="381000"/>
                </a:lnTo>
                <a:close/>
              </a:path>
              <a:path w="1470025" h="1320800">
                <a:moveTo>
                  <a:pt x="893754" y="609600"/>
                </a:moveTo>
                <a:lnTo>
                  <a:pt x="722642" y="609600"/>
                </a:lnTo>
                <a:lnTo>
                  <a:pt x="741116" y="622300"/>
                </a:lnTo>
                <a:lnTo>
                  <a:pt x="875289" y="622300"/>
                </a:lnTo>
                <a:lnTo>
                  <a:pt x="893754" y="609600"/>
                </a:lnTo>
                <a:close/>
              </a:path>
              <a:path w="1470025" h="1320800">
                <a:moveTo>
                  <a:pt x="1175608" y="584200"/>
                </a:moveTo>
                <a:lnTo>
                  <a:pt x="440771" y="584200"/>
                </a:lnTo>
                <a:lnTo>
                  <a:pt x="458769" y="596900"/>
                </a:lnTo>
                <a:lnTo>
                  <a:pt x="1157634" y="596900"/>
                </a:lnTo>
                <a:lnTo>
                  <a:pt x="1175608" y="584200"/>
                </a:lnTo>
                <a:close/>
              </a:path>
              <a:path w="1470025" h="1320800">
                <a:moveTo>
                  <a:pt x="634728" y="558800"/>
                </a:moveTo>
                <a:lnTo>
                  <a:pt x="318325" y="558800"/>
                </a:lnTo>
                <a:lnTo>
                  <a:pt x="335833" y="571500"/>
                </a:lnTo>
                <a:lnTo>
                  <a:pt x="697402" y="571500"/>
                </a:lnTo>
                <a:lnTo>
                  <a:pt x="634728" y="558800"/>
                </a:lnTo>
                <a:close/>
              </a:path>
              <a:path w="1470025" h="1320800">
                <a:moveTo>
                  <a:pt x="1298065" y="558800"/>
                </a:moveTo>
                <a:lnTo>
                  <a:pt x="981606" y="558800"/>
                </a:lnTo>
                <a:lnTo>
                  <a:pt x="918893" y="571500"/>
                </a:lnTo>
                <a:lnTo>
                  <a:pt x="1280555" y="571500"/>
                </a:lnTo>
                <a:lnTo>
                  <a:pt x="1298065" y="558800"/>
                </a:lnTo>
                <a:close/>
              </a:path>
              <a:path w="1470025" h="1320800">
                <a:moveTo>
                  <a:pt x="377378" y="520700"/>
                </a:moveTo>
                <a:lnTo>
                  <a:pt x="211537" y="520700"/>
                </a:lnTo>
                <a:lnTo>
                  <a:pt x="229066" y="533400"/>
                </a:lnTo>
                <a:lnTo>
                  <a:pt x="248385" y="546100"/>
                </a:lnTo>
                <a:lnTo>
                  <a:pt x="468513" y="546100"/>
                </a:lnTo>
                <a:lnTo>
                  <a:pt x="420878" y="533400"/>
                </a:lnTo>
                <a:lnTo>
                  <a:pt x="377378" y="520700"/>
                </a:lnTo>
                <a:close/>
              </a:path>
              <a:path w="1470025" h="1320800">
                <a:moveTo>
                  <a:pt x="1404813" y="520700"/>
                </a:moveTo>
                <a:lnTo>
                  <a:pt x="1239040" y="520700"/>
                </a:lnTo>
                <a:lnTo>
                  <a:pt x="1195534" y="533400"/>
                </a:lnTo>
                <a:lnTo>
                  <a:pt x="1147889" y="546100"/>
                </a:lnTo>
                <a:lnTo>
                  <a:pt x="1368028" y="546100"/>
                </a:lnTo>
                <a:lnTo>
                  <a:pt x="1387330" y="533400"/>
                </a:lnTo>
                <a:lnTo>
                  <a:pt x="1404813" y="520700"/>
                </a:lnTo>
                <a:close/>
              </a:path>
              <a:path w="1470025" h="1320800">
                <a:moveTo>
                  <a:pt x="872856" y="482600"/>
                </a:moveTo>
                <a:lnTo>
                  <a:pt x="482355" y="482600"/>
                </a:lnTo>
                <a:lnTo>
                  <a:pt x="513387" y="495300"/>
                </a:lnTo>
                <a:lnTo>
                  <a:pt x="816927" y="495300"/>
                </a:lnTo>
                <a:lnTo>
                  <a:pt x="872856" y="482600"/>
                </a:lnTo>
                <a:close/>
              </a:path>
              <a:path w="1470025" h="1320800">
                <a:moveTo>
                  <a:pt x="978758" y="469900"/>
                </a:moveTo>
                <a:lnTo>
                  <a:pt x="348906" y="469900"/>
                </a:lnTo>
                <a:lnTo>
                  <a:pt x="391276" y="482600"/>
                </a:lnTo>
                <a:lnTo>
                  <a:pt x="926901" y="482600"/>
                </a:lnTo>
                <a:lnTo>
                  <a:pt x="978758" y="469900"/>
                </a:lnTo>
                <a:close/>
              </a:path>
              <a:path w="1470025" h="1320800">
                <a:moveTo>
                  <a:pt x="1158163" y="431800"/>
                </a:moveTo>
                <a:lnTo>
                  <a:pt x="851512" y="431800"/>
                </a:lnTo>
                <a:lnTo>
                  <a:pt x="832655" y="444500"/>
                </a:lnTo>
                <a:lnTo>
                  <a:pt x="216430" y="444500"/>
                </a:lnTo>
                <a:lnTo>
                  <a:pt x="223840" y="457200"/>
                </a:lnTo>
                <a:lnTo>
                  <a:pt x="268749" y="457200"/>
                </a:lnTo>
                <a:lnTo>
                  <a:pt x="308008" y="469900"/>
                </a:lnTo>
                <a:lnTo>
                  <a:pt x="1028119" y="469900"/>
                </a:lnTo>
                <a:lnTo>
                  <a:pt x="1074678" y="457200"/>
                </a:lnTo>
                <a:lnTo>
                  <a:pt x="1118128" y="444500"/>
                </a:lnTo>
                <a:lnTo>
                  <a:pt x="1158163" y="431800"/>
                </a:lnTo>
                <a:close/>
              </a:path>
              <a:path w="1470025" h="1320800">
                <a:moveTo>
                  <a:pt x="471223" y="431800"/>
                </a:moveTo>
                <a:lnTo>
                  <a:pt x="148299" y="431800"/>
                </a:lnTo>
                <a:lnTo>
                  <a:pt x="147566" y="444500"/>
                </a:lnTo>
                <a:lnTo>
                  <a:pt x="489817" y="444500"/>
                </a:lnTo>
                <a:lnTo>
                  <a:pt x="471223" y="431800"/>
                </a:lnTo>
                <a:close/>
              </a:path>
              <a:path w="1470025" h="1320800">
                <a:moveTo>
                  <a:pt x="538863" y="317500"/>
                </a:moveTo>
                <a:lnTo>
                  <a:pt x="489817" y="317500"/>
                </a:lnTo>
                <a:lnTo>
                  <a:pt x="489817" y="444500"/>
                </a:lnTo>
                <a:lnTo>
                  <a:pt x="538863" y="444500"/>
                </a:lnTo>
                <a:lnTo>
                  <a:pt x="538863" y="317500"/>
                </a:lnTo>
                <a:close/>
              </a:path>
              <a:path w="1470025" h="1320800">
                <a:moveTo>
                  <a:pt x="685675" y="317500"/>
                </a:moveTo>
                <a:lnTo>
                  <a:pt x="636786" y="317500"/>
                </a:lnTo>
                <a:lnTo>
                  <a:pt x="636786" y="444500"/>
                </a:lnTo>
                <a:lnTo>
                  <a:pt x="685675" y="444500"/>
                </a:lnTo>
                <a:lnTo>
                  <a:pt x="685675" y="317500"/>
                </a:lnTo>
                <a:close/>
              </a:path>
              <a:path w="1470025" h="1320800">
                <a:moveTo>
                  <a:pt x="832655" y="317500"/>
                </a:moveTo>
                <a:lnTo>
                  <a:pt x="783766" y="317500"/>
                </a:lnTo>
                <a:lnTo>
                  <a:pt x="783766" y="444500"/>
                </a:lnTo>
                <a:lnTo>
                  <a:pt x="832655" y="444500"/>
                </a:lnTo>
                <a:lnTo>
                  <a:pt x="832655" y="317500"/>
                </a:lnTo>
                <a:close/>
              </a:path>
              <a:path w="1470025" h="1320800">
                <a:moveTo>
                  <a:pt x="1126824" y="38100"/>
                </a:moveTo>
                <a:lnTo>
                  <a:pt x="195663" y="38100"/>
                </a:lnTo>
                <a:lnTo>
                  <a:pt x="144050" y="50800"/>
                </a:lnTo>
                <a:lnTo>
                  <a:pt x="97927" y="63500"/>
                </a:lnTo>
                <a:lnTo>
                  <a:pt x="58896" y="88900"/>
                </a:lnTo>
                <a:lnTo>
                  <a:pt x="28559" y="101600"/>
                </a:lnTo>
                <a:lnTo>
                  <a:pt x="8519" y="127000"/>
                </a:lnTo>
                <a:lnTo>
                  <a:pt x="376" y="152400"/>
                </a:lnTo>
                <a:lnTo>
                  <a:pt x="0" y="152400"/>
                </a:lnTo>
                <a:lnTo>
                  <a:pt x="0" y="317500"/>
                </a:lnTo>
                <a:lnTo>
                  <a:pt x="10848" y="355600"/>
                </a:lnTo>
                <a:lnTo>
                  <a:pt x="41291" y="381000"/>
                </a:lnTo>
                <a:lnTo>
                  <a:pt x="88462" y="406400"/>
                </a:lnTo>
                <a:lnTo>
                  <a:pt x="149492" y="431800"/>
                </a:lnTo>
                <a:lnTo>
                  <a:pt x="357444" y="431800"/>
                </a:lnTo>
                <a:lnTo>
                  <a:pt x="352669" y="419100"/>
                </a:lnTo>
                <a:lnTo>
                  <a:pt x="293959" y="419100"/>
                </a:lnTo>
                <a:lnTo>
                  <a:pt x="293959" y="406400"/>
                </a:lnTo>
                <a:lnTo>
                  <a:pt x="216545" y="406400"/>
                </a:lnTo>
                <a:lnTo>
                  <a:pt x="207145" y="393700"/>
                </a:lnTo>
                <a:lnTo>
                  <a:pt x="171502" y="393700"/>
                </a:lnTo>
                <a:lnTo>
                  <a:pt x="171502" y="368300"/>
                </a:lnTo>
                <a:lnTo>
                  <a:pt x="122457" y="368300"/>
                </a:lnTo>
                <a:lnTo>
                  <a:pt x="90904" y="355600"/>
                </a:lnTo>
                <a:lnTo>
                  <a:pt x="67901" y="342900"/>
                </a:lnTo>
                <a:lnTo>
                  <a:pt x="53822" y="330200"/>
                </a:lnTo>
                <a:lnTo>
                  <a:pt x="49045" y="317500"/>
                </a:lnTo>
                <a:lnTo>
                  <a:pt x="49045" y="215900"/>
                </a:lnTo>
                <a:lnTo>
                  <a:pt x="156403" y="215900"/>
                </a:lnTo>
                <a:lnTo>
                  <a:pt x="112048" y="203200"/>
                </a:lnTo>
                <a:lnTo>
                  <a:pt x="79049" y="177800"/>
                </a:lnTo>
                <a:lnTo>
                  <a:pt x="57972" y="165100"/>
                </a:lnTo>
                <a:lnTo>
                  <a:pt x="49380" y="152400"/>
                </a:lnTo>
                <a:lnTo>
                  <a:pt x="53822" y="139700"/>
                </a:lnTo>
                <a:lnTo>
                  <a:pt x="65377" y="139700"/>
                </a:lnTo>
                <a:lnTo>
                  <a:pt x="84042" y="127000"/>
                </a:lnTo>
                <a:lnTo>
                  <a:pt x="109816" y="114300"/>
                </a:lnTo>
                <a:lnTo>
                  <a:pt x="142697" y="101600"/>
                </a:lnTo>
                <a:lnTo>
                  <a:pt x="182682" y="88900"/>
                </a:lnTo>
                <a:lnTo>
                  <a:pt x="229769" y="88900"/>
                </a:lnTo>
                <a:lnTo>
                  <a:pt x="283955" y="76200"/>
                </a:lnTo>
                <a:lnTo>
                  <a:pt x="345240" y="63500"/>
                </a:lnTo>
                <a:lnTo>
                  <a:pt x="489092" y="63500"/>
                </a:lnTo>
                <a:lnTo>
                  <a:pt x="571656" y="50800"/>
                </a:lnTo>
                <a:lnTo>
                  <a:pt x="1178437" y="50800"/>
                </a:lnTo>
                <a:lnTo>
                  <a:pt x="1126824" y="38100"/>
                </a:lnTo>
                <a:close/>
              </a:path>
              <a:path w="1470025" h="1320800">
                <a:moveTo>
                  <a:pt x="955112" y="304800"/>
                </a:moveTo>
                <a:lnTo>
                  <a:pt x="367360" y="304800"/>
                </a:lnTo>
                <a:lnTo>
                  <a:pt x="367360" y="431800"/>
                </a:lnTo>
                <a:lnTo>
                  <a:pt x="416406" y="431800"/>
                </a:lnTo>
                <a:lnTo>
                  <a:pt x="416406" y="317500"/>
                </a:lnTo>
                <a:lnTo>
                  <a:pt x="955112" y="317500"/>
                </a:lnTo>
                <a:lnTo>
                  <a:pt x="955112" y="304800"/>
                </a:lnTo>
                <a:close/>
              </a:path>
              <a:path w="1470025" h="1320800">
                <a:moveTo>
                  <a:pt x="955112" y="317500"/>
                </a:moveTo>
                <a:lnTo>
                  <a:pt x="906213" y="317500"/>
                </a:lnTo>
                <a:lnTo>
                  <a:pt x="906213" y="431800"/>
                </a:lnTo>
                <a:lnTo>
                  <a:pt x="955112" y="431800"/>
                </a:lnTo>
                <a:lnTo>
                  <a:pt x="955112" y="317500"/>
                </a:lnTo>
                <a:close/>
              </a:path>
              <a:path w="1470025" h="1320800">
                <a:moveTo>
                  <a:pt x="1202390" y="419100"/>
                </a:moveTo>
                <a:lnTo>
                  <a:pt x="974222" y="419100"/>
                </a:lnTo>
                <a:lnTo>
                  <a:pt x="955112" y="431800"/>
                </a:lnTo>
                <a:lnTo>
                  <a:pt x="1196064" y="431800"/>
                </a:lnTo>
                <a:lnTo>
                  <a:pt x="1202390" y="419100"/>
                </a:lnTo>
                <a:close/>
              </a:path>
              <a:path w="1470025" h="1320800">
                <a:moveTo>
                  <a:pt x="1077558" y="292100"/>
                </a:moveTo>
                <a:lnTo>
                  <a:pt x="1028670" y="292100"/>
                </a:lnTo>
                <a:lnTo>
                  <a:pt x="1028670" y="419100"/>
                </a:lnTo>
                <a:lnTo>
                  <a:pt x="1226433" y="419100"/>
                </a:lnTo>
                <a:lnTo>
                  <a:pt x="1232800" y="406400"/>
                </a:lnTo>
                <a:lnTo>
                  <a:pt x="1077558" y="406400"/>
                </a:lnTo>
                <a:lnTo>
                  <a:pt x="1077558" y="292100"/>
                </a:lnTo>
                <a:close/>
              </a:path>
              <a:path w="1470025" h="1320800">
                <a:moveTo>
                  <a:pt x="1096828" y="279400"/>
                </a:moveTo>
                <a:lnTo>
                  <a:pt x="225704" y="279400"/>
                </a:lnTo>
                <a:lnTo>
                  <a:pt x="244914" y="292100"/>
                </a:lnTo>
                <a:lnTo>
                  <a:pt x="244914" y="406400"/>
                </a:lnTo>
                <a:lnTo>
                  <a:pt x="293959" y="406400"/>
                </a:lnTo>
                <a:lnTo>
                  <a:pt x="293959" y="292100"/>
                </a:lnTo>
                <a:lnTo>
                  <a:pt x="1077558" y="292100"/>
                </a:lnTo>
                <a:lnTo>
                  <a:pt x="1096828" y="279400"/>
                </a:lnTo>
                <a:close/>
              </a:path>
              <a:path w="1470025" h="1320800">
                <a:moveTo>
                  <a:pt x="1257773" y="393700"/>
                </a:moveTo>
                <a:lnTo>
                  <a:pt x="1116128" y="393700"/>
                </a:lnTo>
                <a:lnTo>
                  <a:pt x="1097256" y="406400"/>
                </a:lnTo>
                <a:lnTo>
                  <a:pt x="1251689" y="406400"/>
                </a:lnTo>
                <a:lnTo>
                  <a:pt x="1257773" y="393700"/>
                </a:lnTo>
                <a:close/>
              </a:path>
              <a:path w="1470025" h="1320800">
                <a:moveTo>
                  <a:pt x="1178437" y="50800"/>
                </a:moveTo>
                <a:lnTo>
                  <a:pt x="750956" y="50800"/>
                </a:lnTo>
                <a:lnTo>
                  <a:pt x="833514" y="63500"/>
                </a:lnTo>
                <a:lnTo>
                  <a:pt x="977360" y="63500"/>
                </a:lnTo>
                <a:lnTo>
                  <a:pt x="1038642" y="76200"/>
                </a:lnTo>
                <a:lnTo>
                  <a:pt x="1092827" y="88900"/>
                </a:lnTo>
                <a:lnTo>
                  <a:pt x="1139913" y="88900"/>
                </a:lnTo>
                <a:lnTo>
                  <a:pt x="1179897" y="101600"/>
                </a:lnTo>
                <a:lnTo>
                  <a:pt x="1212776" y="114300"/>
                </a:lnTo>
                <a:lnTo>
                  <a:pt x="1238550" y="127000"/>
                </a:lnTo>
                <a:lnTo>
                  <a:pt x="1257214" y="139700"/>
                </a:lnTo>
                <a:lnTo>
                  <a:pt x="1268767" y="139700"/>
                </a:lnTo>
                <a:lnTo>
                  <a:pt x="1273207" y="152400"/>
                </a:lnTo>
                <a:lnTo>
                  <a:pt x="1264547" y="165100"/>
                </a:lnTo>
                <a:lnTo>
                  <a:pt x="1243439" y="177800"/>
                </a:lnTo>
                <a:lnTo>
                  <a:pt x="1210428" y="203200"/>
                </a:lnTo>
                <a:lnTo>
                  <a:pt x="1166058" y="215900"/>
                </a:lnTo>
                <a:lnTo>
                  <a:pt x="1131279" y="228600"/>
                </a:lnTo>
                <a:lnTo>
                  <a:pt x="1092064" y="228600"/>
                </a:lnTo>
                <a:lnTo>
                  <a:pt x="1048564" y="241300"/>
                </a:lnTo>
                <a:lnTo>
                  <a:pt x="1000928" y="254000"/>
                </a:lnTo>
                <a:lnTo>
                  <a:pt x="949308" y="254000"/>
                </a:lnTo>
                <a:lnTo>
                  <a:pt x="893853" y="266700"/>
                </a:lnTo>
                <a:lnTo>
                  <a:pt x="1151116" y="266700"/>
                </a:lnTo>
                <a:lnTo>
                  <a:pt x="1151116" y="393700"/>
                </a:lnTo>
                <a:lnTo>
                  <a:pt x="1277395" y="393700"/>
                </a:lnTo>
                <a:lnTo>
                  <a:pt x="1278809" y="381000"/>
                </a:lnTo>
                <a:lnTo>
                  <a:pt x="1406166" y="381000"/>
                </a:lnTo>
                <a:lnTo>
                  <a:pt x="1382673" y="368300"/>
                </a:lnTo>
                <a:lnTo>
                  <a:pt x="1200015" y="368300"/>
                </a:lnTo>
                <a:lnTo>
                  <a:pt x="1200015" y="254000"/>
                </a:lnTo>
                <a:lnTo>
                  <a:pt x="1221056" y="241300"/>
                </a:lnTo>
                <a:lnTo>
                  <a:pt x="1240375" y="241300"/>
                </a:lnTo>
                <a:lnTo>
                  <a:pt x="1257904" y="228600"/>
                </a:lnTo>
                <a:lnTo>
                  <a:pt x="1273573" y="215900"/>
                </a:lnTo>
                <a:lnTo>
                  <a:pt x="1322462" y="215900"/>
                </a:lnTo>
                <a:lnTo>
                  <a:pt x="1322462" y="152400"/>
                </a:lnTo>
                <a:lnTo>
                  <a:pt x="1322127" y="152400"/>
                </a:lnTo>
                <a:lnTo>
                  <a:pt x="1313979" y="127000"/>
                </a:lnTo>
                <a:lnTo>
                  <a:pt x="1293934" y="101600"/>
                </a:lnTo>
                <a:lnTo>
                  <a:pt x="1263594" y="88900"/>
                </a:lnTo>
                <a:lnTo>
                  <a:pt x="1224561" y="63500"/>
                </a:lnTo>
                <a:lnTo>
                  <a:pt x="1178437" y="50800"/>
                </a:lnTo>
                <a:close/>
              </a:path>
              <a:path w="1470025" h="1320800">
                <a:moveTo>
                  <a:pt x="156403" y="215900"/>
                </a:moveTo>
                <a:lnTo>
                  <a:pt x="49045" y="215900"/>
                </a:lnTo>
                <a:lnTo>
                  <a:pt x="64630" y="228600"/>
                </a:lnTo>
                <a:lnTo>
                  <a:pt x="82115" y="241300"/>
                </a:lnTo>
                <a:lnTo>
                  <a:pt x="101418" y="241300"/>
                </a:lnTo>
                <a:lnTo>
                  <a:pt x="122457" y="254000"/>
                </a:lnTo>
                <a:lnTo>
                  <a:pt x="122457" y="368300"/>
                </a:lnTo>
                <a:lnTo>
                  <a:pt x="171502" y="368300"/>
                </a:lnTo>
                <a:lnTo>
                  <a:pt x="171502" y="266700"/>
                </a:lnTo>
                <a:lnTo>
                  <a:pt x="428665" y="266700"/>
                </a:lnTo>
                <a:lnTo>
                  <a:pt x="373188" y="254000"/>
                </a:lnTo>
                <a:lnTo>
                  <a:pt x="321553" y="254000"/>
                </a:lnTo>
                <a:lnTo>
                  <a:pt x="273907" y="241300"/>
                </a:lnTo>
                <a:lnTo>
                  <a:pt x="230401" y="228600"/>
                </a:lnTo>
                <a:lnTo>
                  <a:pt x="191184" y="228600"/>
                </a:lnTo>
                <a:lnTo>
                  <a:pt x="156403" y="215900"/>
                </a:lnTo>
                <a:close/>
              </a:path>
              <a:path w="1470025" h="1320800">
                <a:moveTo>
                  <a:pt x="1317195" y="342900"/>
                </a:moveTo>
                <a:lnTo>
                  <a:pt x="1247293" y="342900"/>
                </a:lnTo>
                <a:lnTo>
                  <a:pt x="1233844" y="355600"/>
                </a:lnTo>
                <a:lnTo>
                  <a:pt x="1218043" y="368300"/>
                </a:lnTo>
                <a:lnTo>
                  <a:pt x="1382673" y="368300"/>
                </a:lnTo>
                <a:lnTo>
                  <a:pt x="1317195" y="342900"/>
                </a:lnTo>
                <a:close/>
              </a:path>
              <a:path w="1470025" h="1320800">
                <a:moveTo>
                  <a:pt x="1322462" y="215900"/>
                </a:moveTo>
                <a:lnTo>
                  <a:pt x="1273573" y="215900"/>
                </a:lnTo>
                <a:lnTo>
                  <a:pt x="1273573" y="330200"/>
                </a:lnTo>
                <a:lnTo>
                  <a:pt x="1267238" y="330200"/>
                </a:lnTo>
                <a:lnTo>
                  <a:pt x="1258265" y="342900"/>
                </a:lnTo>
                <a:lnTo>
                  <a:pt x="1320567" y="342900"/>
                </a:lnTo>
                <a:lnTo>
                  <a:pt x="1322462" y="330200"/>
                </a:lnTo>
                <a:lnTo>
                  <a:pt x="1322462" y="215900"/>
                </a:lnTo>
                <a:close/>
              </a:path>
              <a:path w="1470025" h="1320800">
                <a:moveTo>
                  <a:pt x="1028670" y="292100"/>
                </a:moveTo>
                <a:lnTo>
                  <a:pt x="293959" y="292100"/>
                </a:lnTo>
                <a:lnTo>
                  <a:pt x="311860" y="304800"/>
                </a:lnTo>
                <a:lnTo>
                  <a:pt x="1010674" y="304800"/>
                </a:lnTo>
                <a:lnTo>
                  <a:pt x="1028670" y="292100"/>
                </a:lnTo>
                <a:close/>
              </a:path>
              <a:path w="1470025" h="1320800">
                <a:moveTo>
                  <a:pt x="576998" y="266700"/>
                </a:moveTo>
                <a:lnTo>
                  <a:pt x="171502" y="266700"/>
                </a:lnTo>
                <a:lnTo>
                  <a:pt x="188957" y="279400"/>
                </a:lnTo>
                <a:lnTo>
                  <a:pt x="591699" y="279400"/>
                </a:lnTo>
                <a:lnTo>
                  <a:pt x="576998" y="266700"/>
                </a:lnTo>
                <a:close/>
              </a:path>
              <a:path w="1470025" h="1320800">
                <a:moveTo>
                  <a:pt x="1151116" y="266700"/>
                </a:moveTo>
                <a:lnTo>
                  <a:pt x="745495" y="266700"/>
                </a:lnTo>
                <a:lnTo>
                  <a:pt x="730773" y="279400"/>
                </a:lnTo>
                <a:lnTo>
                  <a:pt x="1133608" y="279400"/>
                </a:lnTo>
                <a:lnTo>
                  <a:pt x="1151116" y="266700"/>
                </a:lnTo>
                <a:close/>
              </a:path>
              <a:path w="1470025" h="1320800">
                <a:moveTo>
                  <a:pt x="955077" y="12700"/>
                </a:moveTo>
                <a:lnTo>
                  <a:pt x="367424" y="12700"/>
                </a:lnTo>
                <a:lnTo>
                  <a:pt x="251165" y="38100"/>
                </a:lnTo>
                <a:lnTo>
                  <a:pt x="1071325" y="38100"/>
                </a:lnTo>
                <a:lnTo>
                  <a:pt x="955077" y="12700"/>
                </a:lnTo>
                <a:close/>
              </a:path>
              <a:path w="1470025" h="1320800">
                <a:moveTo>
                  <a:pt x="746440" y="0"/>
                </a:moveTo>
                <a:lnTo>
                  <a:pt x="576111" y="0"/>
                </a:lnTo>
                <a:lnTo>
                  <a:pt x="530923" y="12700"/>
                </a:lnTo>
                <a:lnTo>
                  <a:pt x="791611" y="12700"/>
                </a:lnTo>
                <a:lnTo>
                  <a:pt x="746440" y="0"/>
                </a:lnTo>
                <a:close/>
              </a:path>
            </a:pathLst>
          </a:custGeom>
          <a:solidFill>
            <a:srgbClr val="DDB893"/>
          </a:solidFill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366" name="Freeform 6"/>
          <p:cNvSpPr>
            <a:spLocks noChangeArrowheads="1"/>
          </p:cNvSpPr>
          <p:nvPr/>
        </p:nvSpPr>
        <p:spPr bwMode="auto">
          <a:xfrm>
            <a:off x="8184232" y="1196888"/>
            <a:ext cx="1295400" cy="1368425"/>
          </a:xfrm>
          <a:custGeom>
            <a:avLst/>
            <a:gdLst>
              <a:gd name="G0" fmla="+- 29634 0 0"/>
              <a:gd name="G1" fmla="+- 58844 0 0"/>
            </a:gdLst>
            <a:ahLst/>
            <a:cxnLst>
              <a:cxn ang="0">
                <a:pos x="63379" y="1219200"/>
              </a:cxn>
              <a:cxn ang="0">
                <a:pos x="25422" y="1358900"/>
              </a:cxn>
              <a:cxn ang="0">
                <a:pos x="1379422" y="1397000"/>
              </a:cxn>
              <a:cxn ang="0">
                <a:pos x="1376684" y="1346200"/>
              </a:cxn>
              <a:cxn ang="0">
                <a:pos x="102110" y="1270000"/>
              </a:cxn>
              <a:cxn ang="0">
                <a:pos x="109095" y="1206500"/>
              </a:cxn>
              <a:cxn ang="0">
                <a:pos x="1334387" y="1346200"/>
              </a:cxn>
              <a:cxn ang="0">
                <a:pos x="1379422" y="1358900"/>
              </a:cxn>
              <a:cxn ang="0">
                <a:pos x="365998" y="1308100"/>
              </a:cxn>
              <a:cxn ang="0">
                <a:pos x="555198" y="1206500"/>
              </a:cxn>
              <a:cxn ang="0">
                <a:pos x="853732" y="1270000"/>
              </a:cxn>
              <a:cxn ang="0">
                <a:pos x="849644" y="1206500"/>
              </a:cxn>
              <a:cxn ang="0">
                <a:pos x="815000" y="1308100"/>
              </a:cxn>
              <a:cxn ang="0">
                <a:pos x="1053991" y="1181100"/>
              </a:cxn>
              <a:cxn ang="0">
                <a:pos x="1077589" y="1270000"/>
              </a:cxn>
              <a:cxn ang="0">
                <a:pos x="1084562" y="1206500"/>
              </a:cxn>
              <a:cxn ang="0">
                <a:pos x="1302734" y="1270000"/>
              </a:cxn>
              <a:cxn ang="0">
                <a:pos x="320030" y="1206500"/>
              </a:cxn>
              <a:cxn ang="0">
                <a:pos x="361912" y="1206500"/>
              </a:cxn>
              <a:cxn ang="0">
                <a:pos x="853732" y="1231900"/>
              </a:cxn>
              <a:cxn ang="0">
                <a:pos x="1302273" y="1219200"/>
              </a:cxn>
              <a:cxn ang="0">
                <a:pos x="1337387" y="1206500"/>
              </a:cxn>
              <a:cxn ang="0">
                <a:pos x="154119" y="673100"/>
              </a:cxn>
              <a:cxn ang="0">
                <a:pos x="275016" y="1168400"/>
              </a:cxn>
              <a:cxn ang="0">
                <a:pos x="603111" y="1168400"/>
              </a:cxn>
              <a:cxn ang="0">
                <a:pos x="801733" y="673100"/>
              </a:cxn>
              <a:cxn ang="0">
                <a:pos x="1289467" y="660400"/>
              </a:cxn>
              <a:cxn ang="0">
                <a:pos x="1289467" y="673100"/>
              </a:cxn>
              <a:cxn ang="0">
                <a:pos x="1289467" y="1168400"/>
              </a:cxn>
              <a:cxn ang="0">
                <a:pos x="67466" y="635000"/>
              </a:cxn>
              <a:cxn ang="0">
                <a:pos x="361912" y="635000"/>
              </a:cxn>
              <a:cxn ang="0">
                <a:pos x="365998" y="558800"/>
              </a:cxn>
              <a:cxn ang="0">
                <a:pos x="590106" y="533400"/>
              </a:cxn>
              <a:cxn ang="0">
                <a:pos x="582463" y="660400"/>
              </a:cxn>
              <a:cxn ang="0">
                <a:pos x="589855" y="622300"/>
              </a:cxn>
              <a:cxn ang="0">
                <a:pos x="590106" y="533400"/>
              </a:cxn>
              <a:cxn ang="0">
                <a:pos x="1053687" y="647700"/>
              </a:cxn>
              <a:cxn ang="0">
                <a:pos x="1339431" y="622300"/>
              </a:cxn>
              <a:cxn ang="0">
                <a:pos x="1077850" y="558800"/>
              </a:cxn>
              <a:cxn ang="0">
                <a:pos x="363955" y="622300"/>
              </a:cxn>
              <a:cxn ang="0">
                <a:pos x="814727" y="622300"/>
              </a:cxn>
              <a:cxn ang="0">
                <a:pos x="1302597" y="596900"/>
              </a:cxn>
              <a:cxn ang="0">
                <a:pos x="365998" y="533400"/>
              </a:cxn>
              <a:cxn ang="0">
                <a:pos x="853732" y="533400"/>
              </a:cxn>
              <a:cxn ang="0">
                <a:pos x="1341476" y="533400"/>
              </a:cxn>
              <a:cxn ang="0">
                <a:pos x="64153" y="406400"/>
              </a:cxn>
              <a:cxn ang="0">
                <a:pos x="47846" y="520700"/>
              </a:cxn>
              <a:cxn ang="0">
                <a:pos x="69865" y="482600"/>
              </a:cxn>
              <a:cxn ang="0">
                <a:pos x="1340429" y="406400"/>
              </a:cxn>
              <a:cxn ang="0">
                <a:pos x="1372813" y="495300"/>
              </a:cxn>
              <a:cxn ang="0">
                <a:pos x="6590" y="393700"/>
              </a:cxn>
              <a:cxn ang="0">
                <a:pos x="1334717" y="393700"/>
              </a:cxn>
              <a:cxn ang="0">
                <a:pos x="0" y="381000"/>
              </a:cxn>
              <a:cxn ang="0">
                <a:pos x="4339" y="368300"/>
              </a:cxn>
              <a:cxn ang="0">
                <a:pos x="698888" y="0"/>
              </a:cxn>
              <a:cxn ang="0">
                <a:pos x="121618" y="355600"/>
              </a:cxn>
              <a:cxn ang="0">
                <a:pos x="784554" y="50800"/>
              </a:cxn>
            </a:cxnLst>
            <a:rect l="0" t="0" r="r" b="b"/>
            <a:pathLst>
              <a:path w="1405890" h="1435100">
                <a:moveTo>
                  <a:pt x="334354" y="1168400"/>
                </a:moveTo>
                <a:lnTo>
                  <a:pt x="95026" y="1168400"/>
                </a:lnTo>
                <a:lnTo>
                  <a:pt x="78534" y="1181100"/>
                </a:lnTo>
                <a:lnTo>
                  <a:pt x="67466" y="1206500"/>
                </a:lnTo>
                <a:lnTo>
                  <a:pt x="63379" y="1219200"/>
                </a:lnTo>
                <a:lnTo>
                  <a:pt x="63379" y="1308100"/>
                </a:lnTo>
                <a:lnTo>
                  <a:pt x="47822" y="1320800"/>
                </a:lnTo>
                <a:lnTo>
                  <a:pt x="35852" y="1333500"/>
                </a:lnTo>
                <a:lnTo>
                  <a:pt x="28156" y="1346200"/>
                </a:lnTo>
                <a:lnTo>
                  <a:pt x="25422" y="1358900"/>
                </a:lnTo>
                <a:lnTo>
                  <a:pt x="25422" y="1422400"/>
                </a:lnTo>
                <a:lnTo>
                  <a:pt x="26954" y="1435100"/>
                </a:lnTo>
                <a:lnTo>
                  <a:pt x="1377890" y="1435100"/>
                </a:lnTo>
                <a:lnTo>
                  <a:pt x="1379422" y="1422400"/>
                </a:lnTo>
                <a:lnTo>
                  <a:pt x="1379422" y="1397000"/>
                </a:lnTo>
                <a:lnTo>
                  <a:pt x="64153" y="1397000"/>
                </a:lnTo>
                <a:lnTo>
                  <a:pt x="64153" y="1358900"/>
                </a:lnTo>
                <a:lnTo>
                  <a:pt x="65738" y="1358900"/>
                </a:lnTo>
                <a:lnTo>
                  <a:pt x="70058" y="1346200"/>
                </a:lnTo>
                <a:lnTo>
                  <a:pt x="1376684" y="1346200"/>
                </a:lnTo>
                <a:lnTo>
                  <a:pt x="1368989" y="1333500"/>
                </a:lnTo>
                <a:lnTo>
                  <a:pt x="1357025" y="1320800"/>
                </a:lnTo>
                <a:lnTo>
                  <a:pt x="1341476" y="1308100"/>
                </a:lnTo>
                <a:lnTo>
                  <a:pt x="102110" y="1308100"/>
                </a:lnTo>
                <a:lnTo>
                  <a:pt x="102110" y="1270000"/>
                </a:lnTo>
                <a:lnTo>
                  <a:pt x="365998" y="1270000"/>
                </a:lnTo>
                <a:lnTo>
                  <a:pt x="365998" y="1231900"/>
                </a:lnTo>
                <a:lnTo>
                  <a:pt x="102110" y="1231900"/>
                </a:lnTo>
                <a:lnTo>
                  <a:pt x="102110" y="1219200"/>
                </a:lnTo>
                <a:lnTo>
                  <a:pt x="109095" y="1206500"/>
                </a:lnTo>
                <a:lnTo>
                  <a:pt x="361912" y="1206500"/>
                </a:lnTo>
                <a:lnTo>
                  <a:pt x="350846" y="1181100"/>
                </a:lnTo>
                <a:lnTo>
                  <a:pt x="334354" y="1168400"/>
                </a:lnTo>
                <a:close/>
              </a:path>
              <a:path w="1405890" h="1435100">
                <a:moveTo>
                  <a:pt x="1376684" y="1346200"/>
                </a:moveTo>
                <a:lnTo>
                  <a:pt x="1334387" y="1346200"/>
                </a:lnTo>
                <a:lnTo>
                  <a:pt x="1338734" y="1358900"/>
                </a:lnTo>
                <a:lnTo>
                  <a:pt x="1340429" y="1358900"/>
                </a:lnTo>
                <a:lnTo>
                  <a:pt x="1340429" y="1397000"/>
                </a:lnTo>
                <a:lnTo>
                  <a:pt x="1379422" y="1397000"/>
                </a:lnTo>
                <a:lnTo>
                  <a:pt x="1379422" y="1358900"/>
                </a:lnTo>
                <a:lnTo>
                  <a:pt x="1376684" y="1346200"/>
                </a:lnTo>
                <a:close/>
              </a:path>
              <a:path w="1405890" h="1435100">
                <a:moveTo>
                  <a:pt x="365998" y="1270000"/>
                </a:moveTo>
                <a:lnTo>
                  <a:pt x="327004" y="1270000"/>
                </a:lnTo>
                <a:lnTo>
                  <a:pt x="327004" y="1308100"/>
                </a:lnTo>
                <a:lnTo>
                  <a:pt x="365998" y="1308100"/>
                </a:lnTo>
                <a:lnTo>
                  <a:pt x="365998" y="1270000"/>
                </a:lnTo>
                <a:close/>
              </a:path>
              <a:path w="1405890" h="1435100">
                <a:moveTo>
                  <a:pt x="822088" y="1168400"/>
                </a:moveTo>
                <a:lnTo>
                  <a:pt x="582751" y="1168400"/>
                </a:lnTo>
                <a:lnTo>
                  <a:pt x="566263" y="1181100"/>
                </a:lnTo>
                <a:lnTo>
                  <a:pt x="555198" y="1206500"/>
                </a:lnTo>
                <a:lnTo>
                  <a:pt x="551112" y="1219200"/>
                </a:lnTo>
                <a:lnTo>
                  <a:pt x="551112" y="1308100"/>
                </a:lnTo>
                <a:lnTo>
                  <a:pt x="589865" y="1308100"/>
                </a:lnTo>
                <a:lnTo>
                  <a:pt x="589865" y="1270000"/>
                </a:lnTo>
                <a:lnTo>
                  <a:pt x="853732" y="1270000"/>
                </a:lnTo>
                <a:lnTo>
                  <a:pt x="853732" y="1231900"/>
                </a:lnTo>
                <a:lnTo>
                  <a:pt x="589855" y="1231900"/>
                </a:lnTo>
                <a:lnTo>
                  <a:pt x="589855" y="1219200"/>
                </a:lnTo>
                <a:lnTo>
                  <a:pt x="596828" y="1206500"/>
                </a:lnTo>
                <a:lnTo>
                  <a:pt x="849644" y="1206500"/>
                </a:lnTo>
                <a:lnTo>
                  <a:pt x="838578" y="1181100"/>
                </a:lnTo>
                <a:lnTo>
                  <a:pt x="822088" y="1168400"/>
                </a:lnTo>
                <a:close/>
              </a:path>
              <a:path w="1405890" h="1435100">
                <a:moveTo>
                  <a:pt x="853732" y="1270000"/>
                </a:moveTo>
                <a:lnTo>
                  <a:pt x="815000" y="1270000"/>
                </a:lnTo>
                <a:lnTo>
                  <a:pt x="815000" y="1308100"/>
                </a:lnTo>
                <a:lnTo>
                  <a:pt x="853732" y="1308100"/>
                </a:lnTo>
                <a:lnTo>
                  <a:pt x="853732" y="1270000"/>
                </a:lnTo>
                <a:close/>
              </a:path>
              <a:path w="1405890" h="1435100">
                <a:moveTo>
                  <a:pt x="1309824" y="1168400"/>
                </a:moveTo>
                <a:lnTo>
                  <a:pt x="1070484" y="1168400"/>
                </a:lnTo>
                <a:lnTo>
                  <a:pt x="1053991" y="1181100"/>
                </a:lnTo>
                <a:lnTo>
                  <a:pt x="1042923" y="1206500"/>
                </a:lnTo>
                <a:lnTo>
                  <a:pt x="1038836" y="1219200"/>
                </a:lnTo>
                <a:lnTo>
                  <a:pt x="1038836" y="1308100"/>
                </a:lnTo>
                <a:lnTo>
                  <a:pt x="1077589" y="1308100"/>
                </a:lnTo>
                <a:lnTo>
                  <a:pt x="1077589" y="1270000"/>
                </a:lnTo>
                <a:lnTo>
                  <a:pt x="1341476" y="1270000"/>
                </a:lnTo>
                <a:lnTo>
                  <a:pt x="1341476" y="1231900"/>
                </a:lnTo>
                <a:lnTo>
                  <a:pt x="1077578" y="1231900"/>
                </a:lnTo>
                <a:lnTo>
                  <a:pt x="1077578" y="1219200"/>
                </a:lnTo>
                <a:lnTo>
                  <a:pt x="1084562" y="1206500"/>
                </a:lnTo>
                <a:lnTo>
                  <a:pt x="1337387" y="1206500"/>
                </a:lnTo>
                <a:lnTo>
                  <a:pt x="1326317" y="1181100"/>
                </a:lnTo>
                <a:lnTo>
                  <a:pt x="1309824" y="1168400"/>
                </a:lnTo>
                <a:close/>
              </a:path>
              <a:path w="1405890" h="1435100">
                <a:moveTo>
                  <a:pt x="1341476" y="1270000"/>
                </a:moveTo>
                <a:lnTo>
                  <a:pt x="1302734" y="1270000"/>
                </a:lnTo>
                <a:lnTo>
                  <a:pt x="1302734" y="1308100"/>
                </a:lnTo>
                <a:lnTo>
                  <a:pt x="1341476" y="1308100"/>
                </a:lnTo>
                <a:lnTo>
                  <a:pt x="1341476" y="1270000"/>
                </a:lnTo>
                <a:close/>
              </a:path>
              <a:path w="1405890" h="1435100">
                <a:moveTo>
                  <a:pt x="361912" y="1206500"/>
                </a:moveTo>
                <a:lnTo>
                  <a:pt x="320030" y="1206500"/>
                </a:lnTo>
                <a:lnTo>
                  <a:pt x="327004" y="1219200"/>
                </a:lnTo>
                <a:lnTo>
                  <a:pt x="327004" y="1231900"/>
                </a:lnTo>
                <a:lnTo>
                  <a:pt x="365998" y="1231900"/>
                </a:lnTo>
                <a:lnTo>
                  <a:pt x="365998" y="1219200"/>
                </a:lnTo>
                <a:lnTo>
                  <a:pt x="361912" y="1206500"/>
                </a:lnTo>
                <a:close/>
              </a:path>
              <a:path w="1405890" h="1435100">
                <a:moveTo>
                  <a:pt x="849644" y="1206500"/>
                </a:moveTo>
                <a:lnTo>
                  <a:pt x="807764" y="1206500"/>
                </a:lnTo>
                <a:lnTo>
                  <a:pt x="814727" y="1219200"/>
                </a:lnTo>
                <a:lnTo>
                  <a:pt x="814727" y="1231900"/>
                </a:lnTo>
                <a:lnTo>
                  <a:pt x="853732" y="1231900"/>
                </a:lnTo>
                <a:lnTo>
                  <a:pt x="853732" y="1219200"/>
                </a:lnTo>
                <a:lnTo>
                  <a:pt x="849644" y="1206500"/>
                </a:lnTo>
                <a:close/>
              </a:path>
              <a:path w="1405890" h="1435100">
                <a:moveTo>
                  <a:pt x="1337387" y="1206500"/>
                </a:moveTo>
                <a:lnTo>
                  <a:pt x="1295582" y="1206500"/>
                </a:lnTo>
                <a:lnTo>
                  <a:pt x="1302273" y="1219200"/>
                </a:lnTo>
                <a:lnTo>
                  <a:pt x="1302472" y="1219200"/>
                </a:lnTo>
                <a:lnTo>
                  <a:pt x="1302472" y="1231900"/>
                </a:lnTo>
                <a:lnTo>
                  <a:pt x="1341476" y="1231900"/>
                </a:lnTo>
                <a:lnTo>
                  <a:pt x="1341476" y="1219200"/>
                </a:lnTo>
                <a:lnTo>
                  <a:pt x="1337387" y="1206500"/>
                </a:lnTo>
                <a:close/>
              </a:path>
              <a:path w="1405890" h="1435100">
                <a:moveTo>
                  <a:pt x="313989" y="660400"/>
                </a:moveTo>
                <a:lnTo>
                  <a:pt x="115388" y="660400"/>
                </a:lnTo>
                <a:lnTo>
                  <a:pt x="115388" y="1168400"/>
                </a:lnTo>
                <a:lnTo>
                  <a:pt x="154119" y="1168400"/>
                </a:lnTo>
                <a:lnTo>
                  <a:pt x="154119" y="673100"/>
                </a:lnTo>
                <a:lnTo>
                  <a:pt x="313989" y="673100"/>
                </a:lnTo>
                <a:lnTo>
                  <a:pt x="313989" y="660400"/>
                </a:lnTo>
                <a:close/>
              </a:path>
              <a:path w="1405890" h="1435100">
                <a:moveTo>
                  <a:pt x="313989" y="673100"/>
                </a:moveTo>
                <a:lnTo>
                  <a:pt x="275016" y="673100"/>
                </a:lnTo>
                <a:lnTo>
                  <a:pt x="275016" y="1168400"/>
                </a:lnTo>
                <a:lnTo>
                  <a:pt x="313989" y="1168400"/>
                </a:lnTo>
                <a:lnTo>
                  <a:pt x="313989" y="673100"/>
                </a:lnTo>
                <a:close/>
              </a:path>
              <a:path w="1405890" h="1435100">
                <a:moveTo>
                  <a:pt x="801733" y="660400"/>
                </a:moveTo>
                <a:lnTo>
                  <a:pt x="603111" y="660400"/>
                </a:lnTo>
                <a:lnTo>
                  <a:pt x="603111" y="1168400"/>
                </a:lnTo>
                <a:lnTo>
                  <a:pt x="641843" y="1168400"/>
                </a:lnTo>
                <a:lnTo>
                  <a:pt x="641843" y="673100"/>
                </a:lnTo>
                <a:lnTo>
                  <a:pt x="801733" y="673100"/>
                </a:lnTo>
                <a:lnTo>
                  <a:pt x="801733" y="660400"/>
                </a:lnTo>
                <a:close/>
              </a:path>
              <a:path w="1405890" h="1435100">
                <a:moveTo>
                  <a:pt x="801733" y="673100"/>
                </a:moveTo>
                <a:lnTo>
                  <a:pt x="762865" y="673100"/>
                </a:lnTo>
                <a:lnTo>
                  <a:pt x="762865" y="1168400"/>
                </a:lnTo>
                <a:lnTo>
                  <a:pt x="801733" y="1168400"/>
                </a:lnTo>
                <a:lnTo>
                  <a:pt x="801733" y="673100"/>
                </a:lnTo>
                <a:close/>
              </a:path>
              <a:path w="1405890" h="1435100">
                <a:moveTo>
                  <a:pt x="1289467" y="660400"/>
                </a:moveTo>
                <a:lnTo>
                  <a:pt x="1090845" y="660400"/>
                </a:lnTo>
                <a:lnTo>
                  <a:pt x="1090845" y="1168400"/>
                </a:lnTo>
                <a:lnTo>
                  <a:pt x="1129577" y="1168400"/>
                </a:lnTo>
                <a:lnTo>
                  <a:pt x="1129577" y="673100"/>
                </a:lnTo>
                <a:lnTo>
                  <a:pt x="1289467" y="673100"/>
                </a:lnTo>
                <a:lnTo>
                  <a:pt x="1289467" y="660400"/>
                </a:lnTo>
                <a:close/>
              </a:path>
              <a:path w="1405890" h="1435100">
                <a:moveTo>
                  <a:pt x="1289467" y="673100"/>
                </a:moveTo>
                <a:lnTo>
                  <a:pt x="1250599" y="673100"/>
                </a:lnTo>
                <a:lnTo>
                  <a:pt x="1250599" y="1168400"/>
                </a:lnTo>
                <a:lnTo>
                  <a:pt x="1289467" y="1168400"/>
                </a:lnTo>
                <a:lnTo>
                  <a:pt x="1289467" y="673100"/>
                </a:lnTo>
                <a:close/>
              </a:path>
              <a:path w="1405890" h="1435100">
                <a:moveTo>
                  <a:pt x="1341476" y="520700"/>
                </a:moveTo>
                <a:lnTo>
                  <a:pt x="63379" y="520700"/>
                </a:lnTo>
                <a:lnTo>
                  <a:pt x="63379" y="609600"/>
                </a:lnTo>
                <a:lnTo>
                  <a:pt x="67466" y="635000"/>
                </a:lnTo>
                <a:lnTo>
                  <a:pt x="78534" y="647700"/>
                </a:lnTo>
                <a:lnTo>
                  <a:pt x="95026" y="660400"/>
                </a:lnTo>
                <a:lnTo>
                  <a:pt x="334354" y="660400"/>
                </a:lnTo>
                <a:lnTo>
                  <a:pt x="350846" y="647700"/>
                </a:lnTo>
                <a:lnTo>
                  <a:pt x="361912" y="635000"/>
                </a:lnTo>
                <a:lnTo>
                  <a:pt x="363955" y="622300"/>
                </a:lnTo>
                <a:lnTo>
                  <a:pt x="102037" y="622300"/>
                </a:lnTo>
                <a:lnTo>
                  <a:pt x="102110" y="596900"/>
                </a:lnTo>
                <a:lnTo>
                  <a:pt x="365998" y="596900"/>
                </a:lnTo>
                <a:lnTo>
                  <a:pt x="365998" y="558800"/>
                </a:lnTo>
                <a:lnTo>
                  <a:pt x="102372" y="558800"/>
                </a:lnTo>
                <a:lnTo>
                  <a:pt x="102372" y="533400"/>
                </a:lnTo>
                <a:lnTo>
                  <a:pt x="1341476" y="533400"/>
                </a:lnTo>
                <a:lnTo>
                  <a:pt x="1341476" y="520700"/>
                </a:lnTo>
                <a:close/>
              </a:path>
              <a:path w="1405890" h="1435100">
                <a:moveTo>
                  <a:pt x="590106" y="533400"/>
                </a:moveTo>
                <a:lnTo>
                  <a:pt x="550840" y="533400"/>
                </a:lnTo>
                <a:lnTo>
                  <a:pt x="550840" y="609600"/>
                </a:lnTo>
                <a:lnTo>
                  <a:pt x="554900" y="635000"/>
                </a:lnTo>
                <a:lnTo>
                  <a:pt x="565960" y="647700"/>
                </a:lnTo>
                <a:lnTo>
                  <a:pt x="582463" y="660400"/>
                </a:lnTo>
                <a:lnTo>
                  <a:pt x="822088" y="660400"/>
                </a:lnTo>
                <a:lnTo>
                  <a:pt x="838578" y="647700"/>
                </a:lnTo>
                <a:lnTo>
                  <a:pt x="849644" y="635000"/>
                </a:lnTo>
                <a:lnTo>
                  <a:pt x="851688" y="622300"/>
                </a:lnTo>
                <a:lnTo>
                  <a:pt x="589855" y="622300"/>
                </a:lnTo>
                <a:lnTo>
                  <a:pt x="589855" y="596900"/>
                </a:lnTo>
                <a:lnTo>
                  <a:pt x="853732" y="596900"/>
                </a:lnTo>
                <a:lnTo>
                  <a:pt x="853732" y="558800"/>
                </a:lnTo>
                <a:lnTo>
                  <a:pt x="590106" y="558800"/>
                </a:lnTo>
                <a:lnTo>
                  <a:pt x="590106" y="533400"/>
                </a:lnTo>
                <a:close/>
              </a:path>
              <a:path w="1405890" h="1435100">
                <a:moveTo>
                  <a:pt x="1077850" y="533400"/>
                </a:moveTo>
                <a:lnTo>
                  <a:pt x="1038585" y="533400"/>
                </a:lnTo>
                <a:lnTo>
                  <a:pt x="1038585" y="609600"/>
                </a:lnTo>
                <a:lnTo>
                  <a:pt x="1042632" y="635000"/>
                </a:lnTo>
                <a:lnTo>
                  <a:pt x="1053687" y="647700"/>
                </a:lnTo>
                <a:lnTo>
                  <a:pt x="1070191" y="660400"/>
                </a:lnTo>
                <a:lnTo>
                  <a:pt x="1309824" y="660400"/>
                </a:lnTo>
                <a:lnTo>
                  <a:pt x="1326317" y="647700"/>
                </a:lnTo>
                <a:lnTo>
                  <a:pt x="1337387" y="635000"/>
                </a:lnTo>
                <a:lnTo>
                  <a:pt x="1339431" y="622300"/>
                </a:lnTo>
                <a:lnTo>
                  <a:pt x="1077714" y="622300"/>
                </a:lnTo>
                <a:lnTo>
                  <a:pt x="1077714" y="596900"/>
                </a:lnTo>
                <a:lnTo>
                  <a:pt x="1341476" y="596900"/>
                </a:lnTo>
                <a:lnTo>
                  <a:pt x="1341476" y="558800"/>
                </a:lnTo>
                <a:lnTo>
                  <a:pt x="1077850" y="558800"/>
                </a:lnTo>
                <a:lnTo>
                  <a:pt x="1077850" y="533400"/>
                </a:lnTo>
                <a:close/>
              </a:path>
              <a:path w="1405890" h="1435100">
                <a:moveTo>
                  <a:pt x="365998" y="596900"/>
                </a:moveTo>
                <a:lnTo>
                  <a:pt x="327004" y="596900"/>
                </a:lnTo>
                <a:lnTo>
                  <a:pt x="327004" y="622300"/>
                </a:lnTo>
                <a:lnTo>
                  <a:pt x="363955" y="622300"/>
                </a:lnTo>
                <a:lnTo>
                  <a:pt x="365998" y="609600"/>
                </a:lnTo>
                <a:lnTo>
                  <a:pt x="365998" y="596900"/>
                </a:lnTo>
                <a:close/>
              </a:path>
              <a:path w="1405890" h="1435100">
                <a:moveTo>
                  <a:pt x="853732" y="596900"/>
                </a:moveTo>
                <a:lnTo>
                  <a:pt x="814727" y="596900"/>
                </a:lnTo>
                <a:lnTo>
                  <a:pt x="814727" y="622300"/>
                </a:lnTo>
                <a:lnTo>
                  <a:pt x="851688" y="622300"/>
                </a:lnTo>
                <a:lnTo>
                  <a:pt x="853732" y="609600"/>
                </a:lnTo>
                <a:lnTo>
                  <a:pt x="853732" y="596900"/>
                </a:lnTo>
                <a:close/>
              </a:path>
              <a:path w="1405890" h="1435100">
                <a:moveTo>
                  <a:pt x="1341476" y="596900"/>
                </a:moveTo>
                <a:lnTo>
                  <a:pt x="1302597" y="596900"/>
                </a:lnTo>
                <a:lnTo>
                  <a:pt x="1302472" y="622300"/>
                </a:lnTo>
                <a:lnTo>
                  <a:pt x="1339431" y="622300"/>
                </a:lnTo>
                <a:lnTo>
                  <a:pt x="1341476" y="609600"/>
                </a:lnTo>
                <a:lnTo>
                  <a:pt x="1341476" y="596900"/>
                </a:lnTo>
                <a:close/>
              </a:path>
              <a:path w="1405890" h="1435100">
                <a:moveTo>
                  <a:pt x="365998" y="533400"/>
                </a:moveTo>
                <a:lnTo>
                  <a:pt x="327255" y="533400"/>
                </a:lnTo>
                <a:lnTo>
                  <a:pt x="327255" y="558800"/>
                </a:lnTo>
                <a:lnTo>
                  <a:pt x="365998" y="558800"/>
                </a:lnTo>
                <a:lnTo>
                  <a:pt x="365998" y="533400"/>
                </a:lnTo>
                <a:close/>
              </a:path>
              <a:path w="1405890" h="1435100">
                <a:moveTo>
                  <a:pt x="853732" y="533400"/>
                </a:moveTo>
                <a:lnTo>
                  <a:pt x="815000" y="533400"/>
                </a:lnTo>
                <a:lnTo>
                  <a:pt x="815000" y="558800"/>
                </a:lnTo>
                <a:lnTo>
                  <a:pt x="853732" y="558800"/>
                </a:lnTo>
                <a:lnTo>
                  <a:pt x="853732" y="533400"/>
                </a:lnTo>
                <a:close/>
              </a:path>
              <a:path w="1405890" h="1435100">
                <a:moveTo>
                  <a:pt x="1341476" y="533400"/>
                </a:moveTo>
                <a:lnTo>
                  <a:pt x="1302734" y="533400"/>
                </a:lnTo>
                <a:lnTo>
                  <a:pt x="1302734" y="558800"/>
                </a:lnTo>
                <a:lnTo>
                  <a:pt x="1341476" y="558800"/>
                </a:lnTo>
                <a:lnTo>
                  <a:pt x="1341476" y="533400"/>
                </a:lnTo>
                <a:close/>
              </a:path>
              <a:path w="1405890" h="1435100">
                <a:moveTo>
                  <a:pt x="64153" y="406400"/>
                </a:moveTo>
                <a:lnTo>
                  <a:pt x="25422" y="406400"/>
                </a:lnTo>
                <a:lnTo>
                  <a:pt x="25422" y="469900"/>
                </a:lnTo>
                <a:lnTo>
                  <a:pt x="28179" y="482600"/>
                </a:lnTo>
                <a:lnTo>
                  <a:pt x="35883" y="508000"/>
                </a:lnTo>
                <a:lnTo>
                  <a:pt x="47846" y="520700"/>
                </a:lnTo>
                <a:lnTo>
                  <a:pt x="1357003" y="520700"/>
                </a:lnTo>
                <a:lnTo>
                  <a:pt x="1368962" y="508000"/>
                </a:lnTo>
                <a:lnTo>
                  <a:pt x="1372813" y="495300"/>
                </a:lnTo>
                <a:lnTo>
                  <a:pt x="76063" y="495300"/>
                </a:lnTo>
                <a:lnTo>
                  <a:pt x="69865" y="482600"/>
                </a:lnTo>
                <a:lnTo>
                  <a:pt x="65686" y="482600"/>
                </a:lnTo>
                <a:lnTo>
                  <a:pt x="64153" y="469900"/>
                </a:lnTo>
                <a:lnTo>
                  <a:pt x="64153" y="406400"/>
                </a:lnTo>
                <a:close/>
              </a:path>
              <a:path w="1405890" h="1435100">
                <a:moveTo>
                  <a:pt x="1379422" y="406400"/>
                </a:moveTo>
                <a:lnTo>
                  <a:pt x="1340429" y="406400"/>
                </a:lnTo>
                <a:lnTo>
                  <a:pt x="1340429" y="469900"/>
                </a:lnTo>
                <a:lnTo>
                  <a:pt x="1338896" y="482600"/>
                </a:lnTo>
                <a:lnTo>
                  <a:pt x="1334717" y="482600"/>
                </a:lnTo>
                <a:lnTo>
                  <a:pt x="1328519" y="495300"/>
                </a:lnTo>
                <a:lnTo>
                  <a:pt x="1372813" y="495300"/>
                </a:lnTo>
                <a:lnTo>
                  <a:pt x="1376665" y="482600"/>
                </a:lnTo>
                <a:lnTo>
                  <a:pt x="1379422" y="469900"/>
                </a:lnTo>
                <a:lnTo>
                  <a:pt x="1379422" y="406400"/>
                </a:lnTo>
                <a:close/>
              </a:path>
              <a:path w="1405890" h="1435100">
                <a:moveTo>
                  <a:pt x="69865" y="393700"/>
                </a:moveTo>
                <a:lnTo>
                  <a:pt x="6590" y="393700"/>
                </a:lnTo>
                <a:lnTo>
                  <a:pt x="12519" y="406400"/>
                </a:lnTo>
                <a:lnTo>
                  <a:pt x="65686" y="406400"/>
                </a:lnTo>
                <a:lnTo>
                  <a:pt x="69865" y="393700"/>
                </a:lnTo>
                <a:close/>
              </a:path>
              <a:path w="1405890" h="1435100">
                <a:moveTo>
                  <a:pt x="1399675" y="393700"/>
                </a:moveTo>
                <a:lnTo>
                  <a:pt x="1334717" y="393700"/>
                </a:lnTo>
                <a:lnTo>
                  <a:pt x="1338896" y="406400"/>
                </a:lnTo>
                <a:lnTo>
                  <a:pt x="1393368" y="406400"/>
                </a:lnTo>
                <a:lnTo>
                  <a:pt x="1399675" y="393700"/>
                </a:lnTo>
                <a:close/>
              </a:path>
              <a:path w="1405890" h="1435100">
                <a:moveTo>
                  <a:pt x="1405792" y="381000"/>
                </a:moveTo>
                <a:lnTo>
                  <a:pt x="0" y="381000"/>
                </a:lnTo>
                <a:lnTo>
                  <a:pt x="2176" y="393700"/>
                </a:lnTo>
                <a:lnTo>
                  <a:pt x="1404134" y="393700"/>
                </a:lnTo>
                <a:lnTo>
                  <a:pt x="1405792" y="381000"/>
                </a:lnTo>
                <a:close/>
              </a:path>
              <a:path w="1405890" h="1435100">
                <a:moveTo>
                  <a:pt x="1400536" y="368300"/>
                </a:moveTo>
                <a:lnTo>
                  <a:pt x="4339" y="368300"/>
                </a:lnTo>
                <a:lnTo>
                  <a:pt x="806" y="381000"/>
                </a:lnTo>
                <a:lnTo>
                  <a:pt x="1404488" y="381000"/>
                </a:lnTo>
                <a:lnTo>
                  <a:pt x="1400536" y="368300"/>
                </a:lnTo>
                <a:close/>
              </a:path>
              <a:path w="1405890" h="1435100">
                <a:moveTo>
                  <a:pt x="705694" y="0"/>
                </a:moveTo>
                <a:lnTo>
                  <a:pt x="698888" y="0"/>
                </a:lnTo>
                <a:lnTo>
                  <a:pt x="693192" y="12700"/>
                </a:lnTo>
                <a:lnTo>
                  <a:pt x="10344" y="368300"/>
                </a:lnTo>
                <a:lnTo>
                  <a:pt x="1394249" y="368300"/>
                </a:lnTo>
                <a:lnTo>
                  <a:pt x="1369861" y="355600"/>
                </a:lnTo>
                <a:lnTo>
                  <a:pt x="121618" y="355600"/>
                </a:lnTo>
                <a:lnTo>
                  <a:pt x="702291" y="50800"/>
                </a:lnTo>
                <a:lnTo>
                  <a:pt x="784554" y="50800"/>
                </a:lnTo>
                <a:lnTo>
                  <a:pt x="711390" y="12700"/>
                </a:lnTo>
                <a:lnTo>
                  <a:pt x="705694" y="0"/>
                </a:lnTo>
                <a:close/>
              </a:path>
              <a:path w="1405890" h="1435100">
                <a:moveTo>
                  <a:pt x="784554" y="50800"/>
                </a:moveTo>
                <a:lnTo>
                  <a:pt x="702291" y="50800"/>
                </a:lnTo>
                <a:lnTo>
                  <a:pt x="1282965" y="355600"/>
                </a:lnTo>
                <a:lnTo>
                  <a:pt x="1369861" y="355600"/>
                </a:lnTo>
                <a:lnTo>
                  <a:pt x="784554" y="50800"/>
                </a:lnTo>
                <a:close/>
              </a:path>
            </a:pathLst>
          </a:custGeom>
          <a:solidFill>
            <a:srgbClr val="663300"/>
          </a:solidFill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335360" y="2636912"/>
            <a:ext cx="4392613" cy="872311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5000" rIns="90000" bIns="45000">
            <a:spAutoFit/>
          </a:bodyPr>
          <a:lstStyle/>
          <a:p>
            <a:pPr marL="12700">
              <a:lnSpc>
                <a:spcPct val="125000"/>
              </a:lnSpc>
              <a:spcBef>
                <a:spcPts val="100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ru-RU" sz="1400" dirty="0">
                <a:solidFill>
                  <a:srgbClr val="6D2D19"/>
                </a:solidFill>
                <a:latin typeface="+mn-lt"/>
                <a:cs typeface="Arial" charset="0"/>
              </a:rPr>
              <a:t>Поручительство предоставляется по кредитам  </a:t>
            </a:r>
            <a:br>
              <a:rPr lang="ru-RU" sz="1400" dirty="0">
                <a:solidFill>
                  <a:srgbClr val="6D2D19"/>
                </a:solidFill>
                <a:latin typeface="+mn-lt"/>
                <a:cs typeface="Arial" charset="0"/>
              </a:rPr>
            </a:br>
            <a:r>
              <a:rPr lang="ru-RU" sz="1400" dirty="0">
                <a:solidFill>
                  <a:srgbClr val="6D2D19"/>
                </a:solidFill>
                <a:latin typeface="+mn-lt"/>
                <a:cs typeface="Arial" charset="0"/>
              </a:rPr>
              <a:t>и банковским гарантиям, минимальная сумма  </a:t>
            </a:r>
            <a:br>
              <a:rPr lang="ru-RU" sz="1400" dirty="0">
                <a:solidFill>
                  <a:srgbClr val="6D2D19"/>
                </a:solidFill>
                <a:latin typeface="+mn-lt"/>
                <a:cs typeface="Arial" charset="0"/>
              </a:rPr>
            </a:br>
            <a:r>
              <a:rPr lang="ru-RU" sz="1400" dirty="0">
                <a:solidFill>
                  <a:srgbClr val="6D2D19"/>
                </a:solidFill>
                <a:latin typeface="+mn-lt"/>
                <a:cs typeface="Arial" charset="0"/>
              </a:rPr>
              <a:t>и срок не установлены</a:t>
            </a: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xmlns="" id="{71231BAF-5D53-4EF8-BC1B-FBE2FE64C61D}"/>
              </a:ext>
            </a:extLst>
          </p:cNvPr>
          <p:cNvGrpSpPr/>
          <p:nvPr/>
        </p:nvGrpSpPr>
        <p:grpSpPr>
          <a:xfrm>
            <a:off x="4799856" y="2843029"/>
            <a:ext cx="2065462" cy="322644"/>
            <a:chOff x="4799856" y="2843029"/>
            <a:chExt cx="2065462" cy="322644"/>
          </a:xfrm>
        </p:grpSpPr>
        <p:sp>
          <p:nvSpPr>
            <p:cNvPr id="15368" name="Freeform 8"/>
            <p:cNvSpPr>
              <a:spLocks noChangeArrowheads="1"/>
            </p:cNvSpPr>
            <p:nvPr/>
          </p:nvSpPr>
          <p:spPr bwMode="auto">
            <a:xfrm>
              <a:off x="5015880" y="2996952"/>
              <a:ext cx="1577975" cy="1588"/>
            </a:xfrm>
            <a:custGeom>
              <a:avLst/>
              <a:gdLst>
                <a:gd name="G0" fmla="+- 5745 0 0"/>
                <a:gd name="G1" fmla="+- 360 0 0"/>
              </a:gdLst>
              <a:ahLst/>
              <a:cxnLst>
                <a:cxn ang="0">
                  <a:pos x="0" y="0"/>
                </a:cxn>
                <a:cxn ang="0">
                  <a:pos x="1577983" y="0"/>
                </a:cxn>
              </a:cxnLst>
              <a:rect l="0" t="0" r="r" b="b"/>
              <a:pathLst>
                <a:path w="1578609" h="360">
                  <a:moveTo>
                    <a:pt x="0" y="0"/>
                  </a:moveTo>
                  <a:lnTo>
                    <a:pt x="1577983" y="0"/>
                  </a:lnTo>
                </a:path>
              </a:pathLst>
            </a:custGeom>
            <a:noFill/>
            <a:ln w="104760" cap="flat">
              <a:solidFill>
                <a:srgbClr val="71291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69" name="Freeform 9"/>
            <p:cNvSpPr>
              <a:spLocks noChangeArrowheads="1"/>
            </p:cNvSpPr>
            <p:nvPr/>
          </p:nvSpPr>
          <p:spPr bwMode="auto">
            <a:xfrm>
              <a:off x="6593855" y="2843029"/>
              <a:ext cx="271463" cy="312737"/>
            </a:xfrm>
            <a:custGeom>
              <a:avLst/>
              <a:gdLst>
                <a:gd name="G0" fmla="+- 9635 0 0"/>
                <a:gd name="G1" fmla="+- 51545 0 0"/>
              </a:gdLst>
              <a:ahLst/>
              <a:cxnLst>
                <a:cxn ang="0">
                  <a:pos x="0" y="0"/>
                </a:cxn>
                <a:cxn ang="0">
                  <a:pos x="0" y="313267"/>
                </a:cxn>
                <a:cxn ang="0">
                  <a:pos x="271258" y="156633"/>
                </a:cxn>
                <a:cxn ang="0">
                  <a:pos x="0" y="0"/>
                </a:cxn>
              </a:cxnLst>
              <a:rect l="0" t="0" r="r" b="b"/>
              <a:pathLst>
                <a:path w="271779" h="313689">
                  <a:moveTo>
                    <a:pt x="0" y="0"/>
                  </a:moveTo>
                  <a:lnTo>
                    <a:pt x="0" y="313267"/>
                  </a:lnTo>
                  <a:lnTo>
                    <a:pt x="271258" y="1566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3016"/>
            </a:solidFill>
            <a:ln w="9525" cap="flat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70" name="Freeform 10"/>
            <p:cNvSpPr>
              <a:spLocks noChangeArrowheads="1"/>
            </p:cNvSpPr>
            <p:nvPr/>
          </p:nvSpPr>
          <p:spPr bwMode="auto">
            <a:xfrm>
              <a:off x="4799856" y="2852936"/>
              <a:ext cx="271463" cy="312737"/>
            </a:xfrm>
            <a:custGeom>
              <a:avLst/>
              <a:gdLst>
                <a:gd name="G0" fmla="+- 9635 0 0"/>
                <a:gd name="G1" fmla="+- 51545 0 0"/>
              </a:gdLst>
              <a:ahLst/>
              <a:cxnLst>
                <a:cxn ang="0">
                  <a:pos x="271258" y="0"/>
                </a:cxn>
                <a:cxn ang="0">
                  <a:pos x="0" y="156633"/>
                </a:cxn>
                <a:cxn ang="0">
                  <a:pos x="271258" y="313267"/>
                </a:cxn>
                <a:cxn ang="0">
                  <a:pos x="271258" y="0"/>
                </a:cxn>
              </a:cxnLst>
              <a:rect l="0" t="0" r="r" b="b"/>
              <a:pathLst>
                <a:path w="271779" h="313689">
                  <a:moveTo>
                    <a:pt x="271258" y="0"/>
                  </a:moveTo>
                  <a:lnTo>
                    <a:pt x="0" y="156633"/>
                  </a:lnTo>
                  <a:lnTo>
                    <a:pt x="271258" y="313267"/>
                  </a:lnTo>
                  <a:lnTo>
                    <a:pt x="271258" y="0"/>
                  </a:lnTo>
                  <a:close/>
                </a:path>
              </a:pathLst>
            </a:custGeom>
            <a:solidFill>
              <a:srgbClr val="712915"/>
            </a:solidFill>
            <a:ln w="9525" cap="flat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5371" name="Rectangle 11"/>
          <p:cNvSpPr>
            <a:spLocks noChangeArrowheads="1"/>
          </p:cNvSpPr>
          <p:nvPr/>
        </p:nvSpPr>
        <p:spPr bwMode="auto">
          <a:xfrm>
            <a:off x="7104112" y="2636912"/>
            <a:ext cx="4679950" cy="872311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5000" rIns="90000" bIns="45000">
            <a:spAutoFit/>
          </a:bodyPr>
          <a:lstStyle/>
          <a:p>
            <a:pPr marL="12700" algn="r">
              <a:lnSpc>
                <a:spcPct val="125000"/>
              </a:lnSpc>
              <a:spcBef>
                <a:spcPts val="100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ru-RU" sz="1400" dirty="0">
                <a:solidFill>
                  <a:srgbClr val="6D2D19"/>
                </a:solidFill>
                <a:latin typeface="+mn-lt"/>
                <a:cs typeface="Arial" charset="0"/>
              </a:rPr>
              <a:t>Максимальный размер поручительства  составляет 70% от обязательств по кредитной сделке/банковской гарантии</a:t>
            </a:r>
          </a:p>
        </p:txBody>
      </p:sp>
      <p:pic>
        <p:nvPicPr>
          <p:cNvPr id="15372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52384" y="116632"/>
            <a:ext cx="654050" cy="48895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grpSp>
        <p:nvGrpSpPr>
          <p:cNvPr id="2" name="Группа 13"/>
          <p:cNvGrpSpPr/>
          <p:nvPr/>
        </p:nvGrpSpPr>
        <p:grpSpPr>
          <a:xfrm>
            <a:off x="980331" y="4149081"/>
            <a:ext cx="9144223" cy="2365092"/>
            <a:chOff x="1592337" y="1928814"/>
            <a:chExt cx="9144223" cy="2365092"/>
          </a:xfrm>
        </p:grpSpPr>
        <p:pic>
          <p:nvPicPr>
            <p:cNvPr id="15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595438" y="2286000"/>
              <a:ext cx="2230437" cy="300038"/>
            </a:xfrm>
            <a:prstGeom prst="rect">
              <a:avLst/>
            </a:prstGeom>
            <a:noFill/>
            <a:ln w="9360" cap="flat">
              <a:noFill/>
              <a:miter lim="800000"/>
              <a:headEnd/>
              <a:tailEnd/>
            </a:ln>
            <a:effectLst/>
          </p:spPr>
        </p:pic>
        <p:pic>
          <p:nvPicPr>
            <p:cNvPr id="16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595438" y="2857500"/>
              <a:ext cx="2757487" cy="538163"/>
            </a:xfrm>
            <a:prstGeom prst="rect">
              <a:avLst/>
            </a:prstGeom>
            <a:noFill/>
            <a:ln w="9360" cap="flat">
              <a:noFill/>
              <a:miter lim="800000"/>
              <a:headEnd/>
              <a:tailEnd/>
            </a:ln>
            <a:effectLst/>
          </p:spPr>
        </p:pic>
        <p:pic>
          <p:nvPicPr>
            <p:cNvPr id="17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 l="5258" b="9221"/>
            <a:stretch>
              <a:fillRect/>
            </a:stretch>
          </p:blipFill>
          <p:spPr bwMode="auto">
            <a:xfrm>
              <a:off x="5312403" y="1928814"/>
              <a:ext cx="1747209" cy="1357312"/>
            </a:xfrm>
            <a:prstGeom prst="rect">
              <a:avLst/>
            </a:prstGeom>
            <a:noFill/>
            <a:ln w="9360" cap="flat">
              <a:noFill/>
              <a:miter lim="800000"/>
              <a:headEnd/>
              <a:tailEnd/>
            </a:ln>
            <a:effectLst/>
          </p:spPr>
        </p:pic>
        <p:pic>
          <p:nvPicPr>
            <p:cNvPr id="18" name="Picture 6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592337" y="3722406"/>
              <a:ext cx="2765425" cy="571500"/>
            </a:xfrm>
            <a:prstGeom prst="rect">
              <a:avLst/>
            </a:prstGeom>
            <a:noFill/>
            <a:ln w="9360" cap="flat">
              <a:noFill/>
              <a:miter lim="800000"/>
              <a:headEnd/>
              <a:tailEnd/>
            </a:ln>
            <a:effectLst/>
          </p:spPr>
        </p:pic>
        <p:pic>
          <p:nvPicPr>
            <p:cNvPr id="19" name="Picture 7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5121558" y="3722406"/>
              <a:ext cx="2116138" cy="571500"/>
            </a:xfrm>
            <a:prstGeom prst="rect">
              <a:avLst/>
            </a:prstGeom>
            <a:noFill/>
            <a:ln w="9360" cap="flat">
              <a:noFill/>
              <a:miter lim="800000"/>
              <a:headEnd/>
              <a:tailEnd/>
            </a:ln>
            <a:effectLst/>
          </p:spPr>
        </p:pic>
        <p:pic>
          <p:nvPicPr>
            <p:cNvPr id="20" name="Picture 8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7644110" y="2044767"/>
              <a:ext cx="1928812" cy="1143000"/>
            </a:xfrm>
            <a:prstGeom prst="rect">
              <a:avLst/>
            </a:prstGeom>
            <a:noFill/>
            <a:ln w="9360" cap="flat">
              <a:noFill/>
              <a:miter lim="800000"/>
              <a:headEnd/>
              <a:tailEnd/>
            </a:ln>
            <a:effectLst/>
          </p:spPr>
        </p:pic>
        <p:pic>
          <p:nvPicPr>
            <p:cNvPr id="21" name="Picture 9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7644110" y="3722406"/>
              <a:ext cx="3092450" cy="500062"/>
            </a:xfrm>
            <a:prstGeom prst="rect">
              <a:avLst/>
            </a:prstGeom>
            <a:noFill/>
            <a:ln w="9360" cap="flat">
              <a:noFill/>
              <a:miter lim="800000"/>
              <a:headEnd/>
              <a:tailEnd/>
            </a:ln>
            <a:effectLst/>
          </p:spPr>
        </p:pic>
      </p:grpSp>
      <p:sp>
        <p:nvSpPr>
          <p:cNvPr id="22" name="Заголовок 1"/>
          <p:cNvSpPr>
            <a:spLocks noGrp="1"/>
          </p:cNvSpPr>
          <p:nvPr>
            <p:ph type="title"/>
          </p:nvPr>
        </p:nvSpPr>
        <p:spPr>
          <a:xfrm>
            <a:off x="980331" y="3458595"/>
            <a:ext cx="9649072" cy="894764"/>
          </a:xfrm>
          <a:noFill/>
          <a:ln>
            <a:solidFill>
              <a:srgbClr val="FFFFFF"/>
            </a:solidFill>
          </a:ln>
          <a:effectLst>
            <a:softEdge rad="12700"/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4400" b="1" spc="-25" dirty="0">
                <a:solidFill>
                  <a:srgbClr val="FF0000"/>
                </a:solidFill>
              </a:rPr>
              <a:t>Банки партнёры</a:t>
            </a: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980331" y="435226"/>
            <a:ext cx="9649072" cy="894764"/>
          </a:xfrm>
          <a:prstGeom prst="rect">
            <a:avLst/>
          </a:prstGeom>
          <a:noFill/>
          <a:ln w="25400" cap="flat" cmpd="sng" algn="ctr">
            <a:solidFill>
              <a:srgbClr val="FFFFFF"/>
            </a:solidFill>
            <a:prstDash val="solid"/>
            <a:miter lim="400000"/>
          </a:ln>
          <a:effectLst>
            <a:softEdge rad="12700"/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45719" rIns="45719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-2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Calibri Light"/>
              </a:rPr>
              <a:t>Гарантийное</a:t>
            </a:r>
            <a:r>
              <a:rPr kumimoji="0" lang="ru-RU" sz="4400" b="1" i="0" u="none" strike="noStrike" kern="0" cap="none" spc="-25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Calibri Light"/>
              </a:rPr>
              <a:t> кредитование</a:t>
            </a:r>
            <a:endParaRPr kumimoji="0" lang="ru-RU" sz="4400" b="1" i="0" u="none" strike="noStrike" kern="0" cap="none" spc="-25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  <a:sym typeface="Calibri Light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6248BC5B-44E6-4245-9BF8-EB61097A1EB0}"/>
              </a:ext>
            </a:extLst>
          </p:cNvPr>
          <p:cNvSpPr/>
          <p:nvPr/>
        </p:nvSpPr>
        <p:spPr>
          <a:xfrm>
            <a:off x="9552384" y="116633"/>
            <a:ext cx="2345929" cy="488950"/>
          </a:xfrm>
          <a:prstGeom prst="rect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27FAB3C6-EFF4-48E9-AEE5-93D65D647275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8" t="19602" r="11182" b="10188"/>
          <a:stretch/>
        </p:blipFill>
        <p:spPr>
          <a:xfrm>
            <a:off x="11308016" y="0"/>
            <a:ext cx="864096" cy="749276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4719D752-2112-4B1A-B9AC-6C429B618316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7" t="17236" r="10527" b="21469"/>
          <a:stretch/>
        </p:blipFill>
        <p:spPr>
          <a:xfrm>
            <a:off x="128852" y="59443"/>
            <a:ext cx="1102534" cy="489237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Арка 28"/>
          <p:cNvSpPr/>
          <p:nvPr/>
        </p:nvSpPr>
        <p:spPr>
          <a:xfrm rot="1132272">
            <a:off x="8527923" y="-3536679"/>
            <a:ext cx="6512240" cy="6324284"/>
          </a:xfrm>
          <a:prstGeom prst="blockArc">
            <a:avLst>
              <a:gd name="adj1" fmla="val 956724"/>
              <a:gd name="adj2" fmla="val 11921681"/>
              <a:gd name="adj3" fmla="val 18078"/>
            </a:avLst>
          </a:prstGeom>
          <a:solidFill>
            <a:srgbClr val="ED5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9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5840" y="3167680"/>
            <a:ext cx="9745653" cy="792088"/>
          </a:xfrm>
        </p:spPr>
        <p:txBody>
          <a:bodyPr>
            <a:noAutofit/>
          </a:bodyPr>
          <a:lstStyle/>
          <a:p>
            <a:pPr algn="l"/>
            <a:r>
              <a:rPr lang="ru-RU" sz="2500" b="1" spc="-25" dirty="0">
                <a:solidFill>
                  <a:srgbClr val="6D2D19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500" b="1" spc="-25" dirty="0">
                <a:solidFill>
                  <a:srgbClr val="6D2D19"/>
                </a:solidFill>
                <a:latin typeface="Arial" pitchFamily="34" charset="0"/>
                <a:cs typeface="Arial" pitchFamily="34" charset="0"/>
              </a:rPr>
            </a:br>
            <a:endParaRPr lang="ru-RU" sz="4800" b="1" spc="-25" dirty="0">
              <a:solidFill>
                <a:srgbClr val="6D2D19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2" cstate="print"/>
          <a:srcRect t="-77" r="218" b="-1"/>
          <a:stretch/>
        </p:blipFill>
        <p:spPr>
          <a:xfrm>
            <a:off x="10776520" y="5517232"/>
            <a:ext cx="2322296" cy="2328515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551384" y="1124744"/>
            <a:ext cx="105131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24" name="Арка 23"/>
          <p:cNvSpPr/>
          <p:nvPr/>
        </p:nvSpPr>
        <p:spPr>
          <a:xfrm rot="8470968">
            <a:off x="-818752" y="5371232"/>
            <a:ext cx="3537529" cy="3537529"/>
          </a:xfrm>
          <a:prstGeom prst="blockArc">
            <a:avLst>
              <a:gd name="adj1" fmla="val 3346679"/>
              <a:gd name="adj2" fmla="val 13202193"/>
              <a:gd name="adj3" fmla="val 12415"/>
            </a:avLst>
          </a:prstGeom>
          <a:solidFill>
            <a:srgbClr val="C59368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9">
              <a:solidFill>
                <a:schemeClr val="tx1"/>
              </a:solidFill>
            </a:endParaRPr>
          </a:p>
        </p:txBody>
      </p:sp>
      <p:grpSp>
        <p:nvGrpSpPr>
          <p:cNvPr id="25" name="Группа 24"/>
          <p:cNvGrpSpPr/>
          <p:nvPr/>
        </p:nvGrpSpPr>
        <p:grpSpPr>
          <a:xfrm>
            <a:off x="8657264" y="4480051"/>
            <a:ext cx="2119256" cy="1472882"/>
            <a:chOff x="2418080" y="4704080"/>
            <a:chExt cx="2032000" cy="1412239"/>
          </a:xfrm>
          <a:solidFill>
            <a:srgbClr val="6D2D19"/>
          </a:solidFill>
        </p:grpSpPr>
        <p:sp>
          <p:nvSpPr>
            <p:cNvPr id="26" name="Прямоугольник 25"/>
            <p:cNvSpPr/>
            <p:nvPr/>
          </p:nvSpPr>
          <p:spPr>
            <a:xfrm rot="2700000">
              <a:off x="3677920" y="4704080"/>
              <a:ext cx="772160" cy="7721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/>
            <p:cNvSpPr/>
            <p:nvPr/>
          </p:nvSpPr>
          <p:spPr>
            <a:xfrm rot="2700000">
              <a:off x="3048000" y="5344159"/>
              <a:ext cx="772160" cy="7721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рямоугольник 27"/>
            <p:cNvSpPr/>
            <p:nvPr/>
          </p:nvSpPr>
          <p:spPr>
            <a:xfrm rot="2700000">
              <a:off x="2418080" y="4704080"/>
              <a:ext cx="772160" cy="7721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849DF026-C928-4F56-8EE1-AE4F01512B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0152" y="4926053"/>
            <a:ext cx="477374" cy="477374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83FD88D5-DD9E-4E20-9A8D-7ED3939AACC2}"/>
              </a:ext>
            </a:extLst>
          </p:cNvPr>
          <p:cNvSpPr/>
          <p:nvPr/>
        </p:nvSpPr>
        <p:spPr>
          <a:xfrm>
            <a:off x="4273500" y="4752533"/>
            <a:ext cx="3332642" cy="824415"/>
          </a:xfrm>
          <a:prstGeom prst="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  <a:effectLst>
            <a:softEdge rad="4445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cs typeface="Helvetica"/>
                <a:sym typeface="Calibri"/>
              </a:rPr>
              <a:t>410 - 410 (доб.702)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85280AAC-62B7-4CA1-A08C-99A485FADEA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0152" y="5452155"/>
            <a:ext cx="700189" cy="700189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008FFFB8-9FA0-4B52-8882-603CD237993D}"/>
              </a:ext>
            </a:extLst>
          </p:cNvPr>
          <p:cNvSpPr/>
          <p:nvPr/>
        </p:nvSpPr>
        <p:spPr>
          <a:xfrm>
            <a:off x="3968839" y="5296349"/>
            <a:ext cx="3323812" cy="789936"/>
          </a:xfrm>
          <a:prstGeom prst="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  <a:effectLst>
            <a:glow rad="127000">
              <a:schemeClr val="accent1"/>
            </a:glow>
            <a:softEdge rad="6858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14772" hangingPunct="1">
              <a:defRPr/>
            </a:pPr>
            <a:r>
              <a:rPr lang="ru-RU" sz="2400" b="1" spc="5" dirty="0">
                <a:solidFill>
                  <a:srgbClr val="6D2D19"/>
                </a:solidFill>
                <a:cs typeface="Circe"/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с</a:t>
            </a:r>
            <a:r>
              <a:rPr lang="en-US" sz="2400" b="1" spc="5" dirty="0">
                <a:solidFill>
                  <a:srgbClr val="6D2D19"/>
                </a:solidFill>
                <a:cs typeface="Circe"/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pp@kfpp.ru</a:t>
            </a:r>
            <a:endParaRPr lang="ru-RU" sz="2400" b="1" spc="5" dirty="0">
              <a:solidFill>
                <a:srgbClr val="6D2D19"/>
              </a:solidFill>
              <a:cs typeface="Circe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D2C40E33-79BA-4000-9EC6-8150FA2CF5C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0" y="14180"/>
            <a:ext cx="1512168" cy="85043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F9C0FD9E-5860-4F76-BB57-3EA27348F59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4812" y="-20536"/>
            <a:ext cx="1067188" cy="1067188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CD74E7A4-EA5B-4236-A003-BD9346045E02}"/>
              </a:ext>
            </a:extLst>
          </p:cNvPr>
          <p:cNvSpPr txBox="1"/>
          <p:nvPr/>
        </p:nvSpPr>
        <p:spPr>
          <a:xfrm>
            <a:off x="705792" y="1934871"/>
            <a:ext cx="8688309" cy="23083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kumimoji="0" lang="ru-RU" sz="4800" b="1" i="0" u="none" strike="noStrike" kern="0" cap="none" spc="1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cs typeface="Circe Bold"/>
                <a:sym typeface="Calibri Light"/>
              </a:rPr>
              <a:t>Деятельность </a:t>
            </a:r>
            <a:br>
              <a:rPr kumimoji="0" lang="ru-RU" sz="4800" b="1" i="0" u="none" strike="noStrike" kern="0" cap="none" spc="1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cs typeface="Circe Bold"/>
                <a:sym typeface="Calibri Light"/>
              </a:rPr>
            </a:br>
            <a:r>
              <a:rPr kumimoji="0" lang="ru-RU" sz="4800" b="1" i="0" u="none" strike="noStrike" kern="0" cap="none" spc="1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cs typeface="Circe Bold"/>
                <a:sym typeface="Calibri Light"/>
              </a:rPr>
              <a:t>центра поддержки предпринимательства</a:t>
            </a:r>
            <a:endParaRPr lang="ru-RU" sz="4800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3" name="image3.png">
            <a:extLst>
              <a:ext uri="{FF2B5EF4-FFF2-40B4-BE49-F238E27FC236}">
                <a16:creationId xmlns:a16="http://schemas.microsoft.com/office/drawing/2014/main" xmlns="" id="{8D4C4C26-21CD-40B6-A484-46AA85B5BFA6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925711" y="-2872511"/>
            <a:ext cx="4248472" cy="424721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681475854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Арка 28"/>
          <p:cNvSpPr/>
          <p:nvPr/>
        </p:nvSpPr>
        <p:spPr>
          <a:xfrm rot="1132272">
            <a:off x="8527923" y="-3536679"/>
            <a:ext cx="6512240" cy="6324284"/>
          </a:xfrm>
          <a:prstGeom prst="blockArc">
            <a:avLst>
              <a:gd name="adj1" fmla="val 956724"/>
              <a:gd name="adj2" fmla="val 11921681"/>
              <a:gd name="adj3" fmla="val 18078"/>
            </a:avLst>
          </a:prstGeom>
          <a:solidFill>
            <a:srgbClr val="ED5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9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5840" y="3167680"/>
            <a:ext cx="9745653" cy="792088"/>
          </a:xfrm>
        </p:spPr>
        <p:txBody>
          <a:bodyPr>
            <a:noAutofit/>
          </a:bodyPr>
          <a:lstStyle/>
          <a:p>
            <a:pPr algn="l"/>
            <a:r>
              <a:rPr lang="ru-RU" sz="2500" b="1" spc="-25" dirty="0">
                <a:solidFill>
                  <a:srgbClr val="6D2D19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500" b="1" spc="-25" dirty="0">
                <a:solidFill>
                  <a:srgbClr val="6D2D19"/>
                </a:solidFill>
                <a:latin typeface="Arial" pitchFamily="34" charset="0"/>
                <a:cs typeface="Arial" pitchFamily="34" charset="0"/>
              </a:rPr>
            </a:br>
            <a:endParaRPr lang="ru-RU" sz="4800" b="1" spc="-25" dirty="0">
              <a:solidFill>
                <a:srgbClr val="6D2D1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63352" y="954865"/>
            <a:ext cx="105131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24" name="Арка 23"/>
          <p:cNvSpPr/>
          <p:nvPr/>
        </p:nvSpPr>
        <p:spPr>
          <a:xfrm rot="8470968">
            <a:off x="-818752" y="5371232"/>
            <a:ext cx="3537529" cy="3537529"/>
          </a:xfrm>
          <a:prstGeom prst="blockArc">
            <a:avLst>
              <a:gd name="adj1" fmla="val 3346679"/>
              <a:gd name="adj2" fmla="val 13202193"/>
              <a:gd name="adj3" fmla="val 12415"/>
            </a:avLst>
          </a:prstGeom>
          <a:solidFill>
            <a:srgbClr val="C59368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9">
              <a:solidFill>
                <a:schemeClr val="tx1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849DF026-C928-4F56-8EE1-AE4F01512B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5373216"/>
            <a:ext cx="477374" cy="477374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83FD88D5-DD9E-4E20-9A8D-7ED3939AACC2}"/>
              </a:ext>
            </a:extLst>
          </p:cNvPr>
          <p:cNvSpPr/>
          <p:nvPr/>
        </p:nvSpPr>
        <p:spPr>
          <a:xfrm>
            <a:off x="3575720" y="5229200"/>
            <a:ext cx="3332642" cy="824415"/>
          </a:xfrm>
          <a:prstGeom prst="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  <a:effectLst>
            <a:softEdge rad="4445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cs typeface="Helvetica"/>
                <a:sym typeface="Calibri"/>
              </a:rPr>
              <a:t>410 - 410 (доб.702)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85280AAC-62B7-4CA1-A08C-99A485FADE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5949280"/>
            <a:ext cx="700189" cy="700189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008FFFB8-9FA0-4B52-8882-603CD237993D}"/>
              </a:ext>
            </a:extLst>
          </p:cNvPr>
          <p:cNvSpPr/>
          <p:nvPr/>
        </p:nvSpPr>
        <p:spPr>
          <a:xfrm>
            <a:off x="2999656" y="6093296"/>
            <a:ext cx="3432921" cy="622516"/>
          </a:xfrm>
          <a:prstGeom prst="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  <a:effectLst>
            <a:glow rad="127000">
              <a:schemeClr val="accent1"/>
            </a:glow>
            <a:softEdge rad="6858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14772" hangingPunct="1">
              <a:defRPr/>
            </a:pPr>
            <a:r>
              <a:rPr lang="ru-RU" sz="2400" b="1" spc="5" dirty="0">
                <a:solidFill>
                  <a:srgbClr val="6D2D19"/>
                </a:solidFill>
                <a:cs typeface="Circe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с</a:t>
            </a:r>
            <a:r>
              <a:rPr lang="en-US" sz="2400" b="1" spc="5" dirty="0">
                <a:solidFill>
                  <a:srgbClr val="6D2D19"/>
                </a:solidFill>
                <a:cs typeface="Circe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pp@kfpp.ru</a:t>
            </a:r>
            <a:endParaRPr lang="ru-RU" sz="2400" b="1" spc="5" dirty="0">
              <a:solidFill>
                <a:srgbClr val="6D2D19"/>
              </a:solidFill>
              <a:cs typeface="Circe"/>
            </a:endParaRPr>
          </a:p>
          <a:p>
            <a:pPr algn="ctr" defTabSz="414772" hangingPunct="1">
              <a:defRPr/>
            </a:pPr>
            <a:endParaRPr lang="ru-RU" sz="2400" b="1" spc="5" dirty="0">
              <a:solidFill>
                <a:srgbClr val="6D2D19"/>
              </a:solidFill>
              <a:cs typeface="Circe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D2C40E33-79BA-4000-9EC6-8150FA2CF5C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899"/>
            <a:ext cx="1512168" cy="85043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F9C0FD9E-5860-4F76-BB57-3EA27348F59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0452" y="-2343"/>
            <a:ext cx="1067188" cy="1067188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CD74E7A4-EA5B-4236-A003-BD9346045E02}"/>
              </a:ext>
            </a:extLst>
          </p:cNvPr>
          <p:cNvSpPr txBox="1"/>
          <p:nvPr/>
        </p:nvSpPr>
        <p:spPr>
          <a:xfrm>
            <a:off x="1055440" y="2132856"/>
            <a:ext cx="8544294" cy="156966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ru-RU" sz="4800" b="1" dirty="0">
                <a:solidFill>
                  <a:srgbClr val="FF0000"/>
                </a:solidFill>
                <a:latin typeface="+mn-lt"/>
              </a:rPr>
              <a:t>Меры поддержки самозанятых*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072A696C-BB0F-4827-BEEB-695BDB250B0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/>
          <a:srcRect b="44173"/>
          <a:stretch/>
        </p:blipFill>
        <p:spPr>
          <a:xfrm rot="10800000">
            <a:off x="1000266" y="-1987364"/>
            <a:ext cx="6319916" cy="3533285"/>
          </a:xfrm>
          <a:prstGeom prst="rect">
            <a:avLst/>
          </a:prstGeom>
        </p:spPr>
      </p:pic>
      <p:pic>
        <p:nvPicPr>
          <p:cNvPr id="35" name="Рисунок 34" descr="lg!qm8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960096" y="2850782"/>
            <a:ext cx="4104456" cy="271583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6645515" y="5590149"/>
            <a:ext cx="5112568" cy="120032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400" b="1" dirty="0">
                <a:solidFill>
                  <a:srgbClr val="FF0000"/>
                </a:solidFill>
              </a:rPr>
              <a:t>*ФЛ или ИП, применяющие систему «Налог на профессиональный доход»</a:t>
            </a:r>
            <a:endParaRPr kumimoji="0" lang="ru-RU" sz="24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6560544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xmlns="" id="{D06DBB7F-78BF-4F2B-AA56-F58FEA6839B3}"/>
              </a:ext>
            </a:extLst>
          </p:cNvPr>
          <p:cNvSpPr/>
          <p:nvPr/>
        </p:nvSpPr>
        <p:spPr>
          <a:xfrm>
            <a:off x="6816080" y="3429000"/>
            <a:ext cx="4900169" cy="578880"/>
          </a:xfrm>
          <a:prstGeom prst="roundRect">
            <a:avLst/>
          </a:prstGeom>
          <a:solidFill>
            <a:srgbClr val="FFFFFF"/>
          </a:solidFill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Популяризация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xmlns="" id="{38BC3556-A67B-43EE-B8AF-F676196030E3}"/>
              </a:ext>
            </a:extLst>
          </p:cNvPr>
          <p:cNvSpPr/>
          <p:nvPr/>
        </p:nvSpPr>
        <p:spPr>
          <a:xfrm>
            <a:off x="263352" y="370255"/>
            <a:ext cx="5583510" cy="578880"/>
          </a:xfrm>
          <a:prstGeom prst="roundRect">
            <a:avLst/>
          </a:prstGeom>
          <a:solidFill>
            <a:srgbClr val="FFFFFF"/>
          </a:solidFill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Проведение</a:t>
            </a:r>
            <a:r>
              <a:rPr kumimoji="0" lang="ru-RU" sz="2800" b="1" i="0" u="none" strike="noStrike" cap="none" spc="0" normalizeH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 мероприятий</a:t>
            </a:r>
            <a:endParaRPr kumimoji="0" lang="ru-RU" sz="28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ea typeface="+mj-ea"/>
              <a:cs typeface="+mj-cs"/>
              <a:sym typeface="Calibri"/>
            </a:endParaRPr>
          </a:p>
        </p:txBody>
      </p:sp>
      <p:sp>
        <p:nvSpPr>
          <p:cNvPr id="2" name="Скругленный прямоугольник 15">
            <a:extLst>
              <a:ext uri="{FF2B5EF4-FFF2-40B4-BE49-F238E27FC236}">
                <a16:creationId xmlns:a16="http://schemas.microsoft.com/office/drawing/2014/main" xmlns="" id="{16D438AF-50A8-45C7-B22A-34AD411DD401}"/>
              </a:ext>
            </a:extLst>
          </p:cNvPr>
          <p:cNvSpPr/>
          <p:nvPr/>
        </p:nvSpPr>
        <p:spPr>
          <a:xfrm>
            <a:off x="2927648" y="1988840"/>
            <a:ext cx="2941829" cy="403600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dirty="0">
                <a:solidFill>
                  <a:srgbClr val="5E2716"/>
                </a:solidFill>
              </a:rPr>
              <a:t>Мастер</a:t>
            </a:r>
            <a:r>
              <a:rPr lang="en-US" dirty="0">
                <a:solidFill>
                  <a:srgbClr val="5E2716"/>
                </a:solidFill>
              </a:rPr>
              <a:t>-</a:t>
            </a:r>
            <a:r>
              <a:rPr lang="ru-RU" dirty="0">
                <a:solidFill>
                  <a:srgbClr val="5E2716"/>
                </a:solidFill>
              </a:rPr>
              <a:t>классы </a:t>
            </a:r>
          </a:p>
        </p:txBody>
      </p:sp>
      <p:sp>
        <p:nvSpPr>
          <p:cNvPr id="4" name="Скругленный прямоугольник 15">
            <a:extLst>
              <a:ext uri="{FF2B5EF4-FFF2-40B4-BE49-F238E27FC236}">
                <a16:creationId xmlns:a16="http://schemas.microsoft.com/office/drawing/2014/main" xmlns="" id="{30235111-ADA3-4FBE-9FDF-70AE350F0D28}"/>
              </a:ext>
            </a:extLst>
          </p:cNvPr>
          <p:cNvSpPr/>
          <p:nvPr/>
        </p:nvSpPr>
        <p:spPr>
          <a:xfrm>
            <a:off x="2927648" y="980728"/>
            <a:ext cx="2880319" cy="432048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dirty="0">
                <a:solidFill>
                  <a:srgbClr val="5E2716"/>
                </a:solidFill>
              </a:rPr>
              <a:t>Семинары, </a:t>
            </a:r>
            <a:r>
              <a:rPr lang="ru-RU" dirty="0" err="1">
                <a:solidFill>
                  <a:srgbClr val="5E2716"/>
                </a:solidFill>
              </a:rPr>
              <a:t>вебинары</a:t>
            </a:r>
            <a:endParaRPr lang="ru-RU" dirty="0">
              <a:solidFill>
                <a:srgbClr val="5E2716"/>
              </a:solidFill>
            </a:endParaRPr>
          </a:p>
        </p:txBody>
      </p:sp>
      <p:sp>
        <p:nvSpPr>
          <p:cNvPr id="5" name="Скругленный прямоугольник 15">
            <a:extLst>
              <a:ext uri="{FF2B5EF4-FFF2-40B4-BE49-F238E27FC236}">
                <a16:creationId xmlns:a16="http://schemas.microsoft.com/office/drawing/2014/main" xmlns="" id="{B55002C9-C47C-4833-B935-8747F8C6F12B}"/>
              </a:ext>
            </a:extLst>
          </p:cNvPr>
          <p:cNvSpPr/>
          <p:nvPr/>
        </p:nvSpPr>
        <p:spPr>
          <a:xfrm>
            <a:off x="2927648" y="1484784"/>
            <a:ext cx="2941829" cy="403600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dirty="0">
                <a:solidFill>
                  <a:srgbClr val="5E2716"/>
                </a:solidFill>
              </a:rPr>
              <a:t>Круглые столы</a:t>
            </a:r>
          </a:p>
        </p:txBody>
      </p:sp>
      <p:sp>
        <p:nvSpPr>
          <p:cNvPr id="13" name="Прямоугольник: скругленные углы 10">
            <a:extLst>
              <a:ext uri="{FF2B5EF4-FFF2-40B4-BE49-F238E27FC236}">
                <a16:creationId xmlns:a16="http://schemas.microsoft.com/office/drawing/2014/main" xmlns="" id="{6C36E5AC-6280-4616-9C3A-A81D32585A92}"/>
              </a:ext>
            </a:extLst>
          </p:cNvPr>
          <p:cNvSpPr/>
          <p:nvPr/>
        </p:nvSpPr>
        <p:spPr>
          <a:xfrm>
            <a:off x="230381" y="3466553"/>
            <a:ext cx="5629788" cy="578880"/>
          </a:xfrm>
          <a:prstGeom prst="roundRect">
            <a:avLst/>
          </a:prstGeom>
          <a:solidFill>
            <a:srgbClr val="FFFFFF"/>
          </a:solidFill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Выход на ЭТП, маркетплейсы</a:t>
            </a:r>
          </a:p>
        </p:txBody>
      </p:sp>
      <p:sp>
        <p:nvSpPr>
          <p:cNvPr id="15" name="Скругленный прямоугольник 15">
            <a:extLst>
              <a:ext uri="{FF2B5EF4-FFF2-40B4-BE49-F238E27FC236}">
                <a16:creationId xmlns:a16="http://schemas.microsoft.com/office/drawing/2014/main" xmlns="" id="{5A6B44FE-E1F4-4C25-936F-259124D58E04}"/>
              </a:ext>
            </a:extLst>
          </p:cNvPr>
          <p:cNvSpPr/>
          <p:nvPr/>
        </p:nvSpPr>
        <p:spPr>
          <a:xfrm>
            <a:off x="8328248" y="4221088"/>
            <a:ext cx="3600400" cy="403600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en-US" sz="1800" dirty="0">
                <a:solidFill>
                  <a:srgbClr val="5E2716"/>
                </a:solidFill>
                <a:cs typeface="Arial" pitchFamily="34" charset="0"/>
              </a:rPr>
              <a:t>&lt; </a:t>
            </a:r>
            <a:r>
              <a:rPr lang="en-US" dirty="0">
                <a:solidFill>
                  <a:srgbClr val="5E2716"/>
                </a:solidFill>
                <a:cs typeface="Arial" pitchFamily="34" charset="0"/>
              </a:rPr>
              <a:t>25</a:t>
            </a:r>
            <a:r>
              <a:rPr lang="ru-RU" sz="1800" dirty="0">
                <a:solidFill>
                  <a:srgbClr val="5E2716"/>
                </a:solidFill>
                <a:cs typeface="Arial" pitchFamily="34" charset="0"/>
              </a:rPr>
              <a:t> тыс. рублей</a:t>
            </a:r>
          </a:p>
          <a:p>
            <a:endParaRPr lang="ru-RU" dirty="0"/>
          </a:p>
        </p:txBody>
      </p:sp>
      <p:sp>
        <p:nvSpPr>
          <p:cNvPr id="19" name="Скругленный прямоугольник 15">
            <a:extLst>
              <a:ext uri="{FF2B5EF4-FFF2-40B4-BE49-F238E27FC236}">
                <a16:creationId xmlns:a16="http://schemas.microsoft.com/office/drawing/2014/main" xmlns="" id="{9156307E-6815-4B24-B55B-D6B41892ED8C}"/>
              </a:ext>
            </a:extLst>
          </p:cNvPr>
          <p:cNvSpPr/>
          <p:nvPr/>
        </p:nvSpPr>
        <p:spPr>
          <a:xfrm>
            <a:off x="8328248" y="5409220"/>
            <a:ext cx="3600400" cy="468052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1800" dirty="0">
                <a:solidFill>
                  <a:srgbClr val="5E2716"/>
                </a:solidFill>
                <a:cs typeface="Arial" pitchFamily="34" charset="0"/>
              </a:rPr>
              <a:t>создание и продвижение сайта</a:t>
            </a:r>
          </a:p>
          <a:p>
            <a:endParaRPr lang="ru-RU" dirty="0"/>
          </a:p>
        </p:txBody>
      </p:sp>
      <p:sp>
        <p:nvSpPr>
          <p:cNvPr id="21" name="Скругленный прямоугольник 15">
            <a:extLst>
              <a:ext uri="{FF2B5EF4-FFF2-40B4-BE49-F238E27FC236}">
                <a16:creationId xmlns:a16="http://schemas.microsoft.com/office/drawing/2014/main" xmlns="" id="{2C13605B-B2A0-4702-88D5-8C2ECD9E91BB}"/>
              </a:ext>
            </a:extLst>
          </p:cNvPr>
          <p:cNvSpPr/>
          <p:nvPr/>
        </p:nvSpPr>
        <p:spPr>
          <a:xfrm>
            <a:off x="8328248" y="4689139"/>
            <a:ext cx="3600400" cy="652501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1800" dirty="0">
                <a:solidFill>
                  <a:srgbClr val="5E2716"/>
                </a:solidFill>
                <a:cs typeface="Arial" pitchFamily="34" charset="0"/>
              </a:rPr>
              <a:t>Изготовление рекламно-информационных материалов</a:t>
            </a:r>
          </a:p>
          <a:p>
            <a:endParaRPr lang="ru-RU" dirty="0"/>
          </a:p>
        </p:txBody>
      </p:sp>
      <p:sp>
        <p:nvSpPr>
          <p:cNvPr id="8" name="Скругленный прямоугольник 15">
            <a:extLst>
              <a:ext uri="{FF2B5EF4-FFF2-40B4-BE49-F238E27FC236}">
                <a16:creationId xmlns:a16="http://schemas.microsoft.com/office/drawing/2014/main" xmlns="" id="{08FA7B5E-7454-4417-BFA2-B9FC80ADB819}"/>
              </a:ext>
            </a:extLst>
          </p:cNvPr>
          <p:cNvSpPr/>
          <p:nvPr/>
        </p:nvSpPr>
        <p:spPr>
          <a:xfrm>
            <a:off x="8328248" y="5944851"/>
            <a:ext cx="3600400" cy="399939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dirty="0">
                <a:solidFill>
                  <a:srgbClr val="6D2D19"/>
                </a:solidFill>
                <a:cs typeface="Arial" pitchFamily="34" charset="0"/>
              </a:rPr>
              <a:t>таргетированная реклама</a:t>
            </a:r>
            <a:endParaRPr lang="ru-RU" dirty="0">
              <a:solidFill>
                <a:srgbClr val="6D2D19"/>
              </a:solidFill>
            </a:endParaRPr>
          </a:p>
        </p:txBody>
      </p:sp>
      <p:sp>
        <p:nvSpPr>
          <p:cNvPr id="23" name="Скругленный прямоугольник 15">
            <a:extLst>
              <a:ext uri="{FF2B5EF4-FFF2-40B4-BE49-F238E27FC236}">
                <a16:creationId xmlns:a16="http://schemas.microsoft.com/office/drawing/2014/main" xmlns="" id="{1BF2037D-0C9B-4728-99EF-E49EEED002B7}"/>
              </a:ext>
            </a:extLst>
          </p:cNvPr>
          <p:cNvSpPr/>
          <p:nvPr/>
        </p:nvSpPr>
        <p:spPr>
          <a:xfrm>
            <a:off x="2724092" y="4204048"/>
            <a:ext cx="2409571" cy="403600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en-US" sz="1800" dirty="0">
                <a:solidFill>
                  <a:srgbClr val="5E2716"/>
                </a:solidFill>
                <a:cs typeface="Arial" pitchFamily="34" charset="0"/>
              </a:rPr>
              <a:t>&lt; </a:t>
            </a:r>
            <a:r>
              <a:rPr lang="en-US" dirty="0">
                <a:solidFill>
                  <a:srgbClr val="5E2716"/>
                </a:solidFill>
                <a:cs typeface="Arial" pitchFamily="34" charset="0"/>
              </a:rPr>
              <a:t>25</a:t>
            </a:r>
            <a:r>
              <a:rPr lang="ru-RU" sz="1800" dirty="0">
                <a:solidFill>
                  <a:srgbClr val="5E2716"/>
                </a:solidFill>
                <a:cs typeface="Arial" pitchFamily="34" charset="0"/>
              </a:rPr>
              <a:t> тыс. рублей</a:t>
            </a:r>
          </a:p>
          <a:p>
            <a:endParaRPr lang="ru-RU" dirty="0"/>
          </a:p>
        </p:txBody>
      </p:sp>
      <p:sp>
        <p:nvSpPr>
          <p:cNvPr id="24" name="Скругленный прямоугольник 15">
            <a:extLst>
              <a:ext uri="{FF2B5EF4-FFF2-40B4-BE49-F238E27FC236}">
                <a16:creationId xmlns:a16="http://schemas.microsoft.com/office/drawing/2014/main" xmlns="" id="{F50B6F94-80F1-4685-AB63-F7FACB8A0165}"/>
              </a:ext>
            </a:extLst>
          </p:cNvPr>
          <p:cNvSpPr/>
          <p:nvPr/>
        </p:nvSpPr>
        <p:spPr>
          <a:xfrm>
            <a:off x="2729735" y="4737242"/>
            <a:ext cx="3117127" cy="709390"/>
          </a:xfrm>
          <a:prstGeom prst="roundRect">
            <a:avLst/>
          </a:prstGeom>
          <a:solidFill>
            <a:srgbClr val="FDF0E7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1800" dirty="0">
                <a:solidFill>
                  <a:srgbClr val="5E2716"/>
                </a:solidFill>
                <a:cs typeface="Arial" pitchFamily="34" charset="0"/>
              </a:rPr>
              <a:t>Ежемесячное продвижение продукции</a:t>
            </a:r>
          </a:p>
          <a:p>
            <a:endParaRPr lang="ru-RU" sz="1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56A2F291-DD62-491E-B6A8-D46FE1E937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6237312"/>
            <a:ext cx="868023" cy="488263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xmlns="" id="{702BEEBF-84AA-4FD8-B40E-2B5998B395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068635"/>
            <a:ext cx="1296144" cy="680475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xmlns="" id="{D4C24231-10FA-4ECD-A981-009FA9D6C2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21088"/>
            <a:ext cx="2729735" cy="1857609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xmlns="" id="{D10B00FC-DFF3-4A6A-9F6B-D69D272B072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024" y="4149080"/>
            <a:ext cx="1873839" cy="2108550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D43F22E3-F535-436A-847E-A53BB7F8683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16249" y="0"/>
            <a:ext cx="476672" cy="476672"/>
          </a:xfrm>
          <a:prstGeom prst="rect">
            <a:avLst/>
          </a:prstGeom>
        </p:spPr>
      </p:pic>
      <p:sp>
        <p:nvSpPr>
          <p:cNvPr id="31" name="Прямоугольник: скругленные углы 2">
            <a:extLst>
              <a:ext uri="{FF2B5EF4-FFF2-40B4-BE49-F238E27FC236}">
                <a16:creationId xmlns:a16="http://schemas.microsoft.com/office/drawing/2014/main" xmlns="" id="{38BC3556-A67B-43EE-B8AF-F676196030E3}"/>
              </a:ext>
            </a:extLst>
          </p:cNvPr>
          <p:cNvSpPr/>
          <p:nvPr/>
        </p:nvSpPr>
        <p:spPr>
          <a:xfrm>
            <a:off x="6550696" y="332656"/>
            <a:ext cx="5165553" cy="578880"/>
          </a:xfrm>
          <a:prstGeom prst="roundRect">
            <a:avLst/>
          </a:prstGeom>
          <a:solidFill>
            <a:srgbClr val="FFFFFF"/>
          </a:solidFill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Проведение</a:t>
            </a:r>
            <a:r>
              <a:rPr kumimoji="0" lang="ru-RU" sz="2800" b="1" i="0" u="none" strike="noStrike" cap="none" spc="0" normalizeH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 консультаций</a:t>
            </a:r>
            <a:endParaRPr kumimoji="0" lang="ru-RU" sz="28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ea typeface="+mj-ea"/>
              <a:cs typeface="+mj-cs"/>
              <a:sym typeface="Calibri"/>
            </a:endParaRPr>
          </a:p>
        </p:txBody>
      </p:sp>
      <p:sp>
        <p:nvSpPr>
          <p:cNvPr id="32" name="Скругленный прямоугольник 15">
            <a:extLst>
              <a:ext uri="{FF2B5EF4-FFF2-40B4-BE49-F238E27FC236}">
                <a16:creationId xmlns:a16="http://schemas.microsoft.com/office/drawing/2014/main" xmlns="" id="{5A6B44FE-E1F4-4C25-936F-259124D58E04}"/>
              </a:ext>
            </a:extLst>
          </p:cNvPr>
          <p:cNvSpPr/>
          <p:nvPr/>
        </p:nvSpPr>
        <p:spPr>
          <a:xfrm>
            <a:off x="9048328" y="1124744"/>
            <a:ext cx="2880320" cy="648072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dirty="0">
                <a:solidFill>
                  <a:srgbClr val="5E2716"/>
                </a:solidFill>
              </a:rPr>
              <a:t>С привлечением экспертов</a:t>
            </a:r>
          </a:p>
        </p:txBody>
      </p:sp>
      <p:pic>
        <p:nvPicPr>
          <p:cNvPr id="37" name="Рисунок 36" descr="kisspng-businessperson-presentation-clip-art-business-presentation-cliparts-5a8b1578a44d27.77784789151906444067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91344" y="1052736"/>
            <a:ext cx="2463548" cy="1751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" name="Рисунок 39" descr="free-consult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744072" y="1124744"/>
            <a:ext cx="1810850" cy="1914922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E37E3032-0483-43CA-B829-32209C82AE7A}"/>
              </a:ext>
            </a:extLst>
          </p:cNvPr>
          <p:cNvSpPr txBox="1"/>
          <p:nvPr/>
        </p:nvSpPr>
        <p:spPr>
          <a:xfrm>
            <a:off x="9552384" y="1988840"/>
            <a:ext cx="2376264" cy="5488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124460" marR="0" lvl="0" indent="0" algn="l" defTabSz="914400" rtl="0" eaLnBrk="1" fontAlgn="auto" latinLnBrk="0" hangingPunct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703016"/>
                </a:solidFill>
                <a:effectLst/>
                <a:uLnTx/>
                <a:uFillTx/>
                <a:latin typeface="+mn-lt"/>
                <a:cs typeface="Calibri"/>
                <a:sym typeface="Calibri"/>
              </a:rPr>
              <a:t>Запись на </a:t>
            </a:r>
            <a:r>
              <a:rPr kumimoji="0" lang="ru-RU" sz="1400" b="1" i="0" u="none" strike="noStrike" kern="0" cap="none" spc="-5" normalizeH="0" baseline="0" noProof="0" dirty="0">
                <a:ln>
                  <a:noFill/>
                </a:ln>
                <a:solidFill>
                  <a:srgbClr val="703016"/>
                </a:solidFill>
                <a:effectLst/>
                <a:uLnTx/>
                <a:uFillTx/>
                <a:latin typeface="+mn-lt"/>
                <a:cs typeface="Calibri"/>
                <a:sym typeface="Calibri"/>
              </a:rPr>
              <a:t>сайте: </a:t>
            </a:r>
          </a:p>
          <a:p>
            <a:pPr marL="124460" marR="0" lvl="0" indent="0" algn="l" defTabSz="914400" rtl="0" eaLnBrk="1" fontAlgn="auto" latinLnBrk="0" hangingPunct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-5" normalizeH="0" baseline="0" noProof="0" dirty="0">
                <a:ln>
                  <a:noFill/>
                </a:ln>
                <a:solidFill>
                  <a:srgbClr val="703016"/>
                </a:solidFill>
                <a:effectLst/>
                <a:uLnTx/>
                <a:uFillTx/>
                <a:latin typeface="+mn-lt"/>
                <a:cs typeface="Calibri"/>
                <a:sym typeface="Calibri"/>
              </a:rPr>
              <a:t> </a:t>
            </a:r>
            <a:r>
              <a:rPr kumimoji="0" lang="ru-RU" sz="1400" b="1" i="0" u="none" strike="noStrike" kern="0" cap="none" spc="-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cs typeface="Calibri"/>
                <a:sym typeface="Calibri"/>
              </a:rPr>
              <a:t>мойбизнес-43.рф</a:t>
            </a:r>
            <a:endParaRPr kumimoji="0" lang="ru-RU" sz="1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cs typeface="Calibri"/>
              <a:sym typeface="Calibri"/>
            </a:endParaRPr>
          </a:p>
        </p:txBody>
      </p:sp>
      <p:pic>
        <p:nvPicPr>
          <p:cNvPr id="47" name="Рисунок 46">
            <a:extLst>
              <a:ext uri="{FF2B5EF4-FFF2-40B4-BE49-F238E27FC236}">
                <a16:creationId xmlns:a16="http://schemas.microsoft.com/office/drawing/2014/main" xmlns="" id="{4FED8FA1-40C0-4E62-969A-C79827B02A09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8976320" y="1916832"/>
            <a:ext cx="602458" cy="602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233832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5840" y="3167680"/>
            <a:ext cx="9745653" cy="792088"/>
          </a:xfrm>
        </p:spPr>
        <p:txBody>
          <a:bodyPr>
            <a:noAutofit/>
          </a:bodyPr>
          <a:lstStyle/>
          <a:p>
            <a:pPr algn="l"/>
            <a:r>
              <a:rPr lang="ru-RU" sz="2500" b="1" spc="-25" dirty="0">
                <a:solidFill>
                  <a:srgbClr val="6D2D19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500" b="1" spc="-25" dirty="0">
                <a:solidFill>
                  <a:srgbClr val="6D2D19"/>
                </a:solidFill>
                <a:latin typeface="Arial" pitchFamily="34" charset="0"/>
                <a:cs typeface="Arial" pitchFamily="34" charset="0"/>
              </a:rPr>
            </a:br>
            <a:endParaRPr lang="ru-RU" sz="4800" b="1" spc="-25" dirty="0">
              <a:solidFill>
                <a:srgbClr val="6D2D1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63352" y="954865"/>
            <a:ext cx="105131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24" name="Арка 23"/>
          <p:cNvSpPr/>
          <p:nvPr/>
        </p:nvSpPr>
        <p:spPr>
          <a:xfrm rot="8470968">
            <a:off x="-818752" y="5371232"/>
            <a:ext cx="3537529" cy="3537529"/>
          </a:xfrm>
          <a:prstGeom prst="blockArc">
            <a:avLst>
              <a:gd name="adj1" fmla="val 3346679"/>
              <a:gd name="adj2" fmla="val 13202193"/>
              <a:gd name="adj3" fmla="val 12415"/>
            </a:avLst>
          </a:prstGeom>
          <a:solidFill>
            <a:srgbClr val="C59368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9">
              <a:solidFill>
                <a:schemeClr val="tx1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849DF026-C928-4F56-8EE1-AE4F01512B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5373216"/>
            <a:ext cx="477374" cy="477374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83FD88D5-DD9E-4E20-9A8D-7ED3939AACC2}"/>
              </a:ext>
            </a:extLst>
          </p:cNvPr>
          <p:cNvSpPr/>
          <p:nvPr/>
        </p:nvSpPr>
        <p:spPr>
          <a:xfrm>
            <a:off x="3575720" y="5229200"/>
            <a:ext cx="3332642" cy="824415"/>
          </a:xfrm>
          <a:prstGeom prst="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  <a:effectLst>
            <a:softEdge rad="4445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cs typeface="Helvetica"/>
                <a:sym typeface="Calibri"/>
              </a:rPr>
              <a:t>410 - 410 (доб.702)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85280AAC-62B7-4CA1-A08C-99A485FADE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5949280"/>
            <a:ext cx="700189" cy="700189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008FFFB8-9FA0-4B52-8882-603CD237993D}"/>
              </a:ext>
            </a:extLst>
          </p:cNvPr>
          <p:cNvSpPr/>
          <p:nvPr/>
        </p:nvSpPr>
        <p:spPr>
          <a:xfrm>
            <a:off x="2999656" y="6093296"/>
            <a:ext cx="3432921" cy="622516"/>
          </a:xfrm>
          <a:prstGeom prst="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  <a:effectLst>
            <a:glow rad="127000">
              <a:schemeClr val="accent1"/>
            </a:glow>
            <a:softEdge rad="6858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14772" hangingPunct="1">
              <a:defRPr/>
            </a:pPr>
            <a:r>
              <a:rPr lang="ru-RU" sz="2400" b="1" spc="5" dirty="0">
                <a:solidFill>
                  <a:srgbClr val="6D2D19"/>
                </a:solidFill>
                <a:cs typeface="Circe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с</a:t>
            </a:r>
            <a:r>
              <a:rPr lang="en-US" sz="2400" b="1" spc="5" dirty="0">
                <a:solidFill>
                  <a:srgbClr val="6D2D19"/>
                </a:solidFill>
                <a:cs typeface="Circe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pp@kfpp.ru</a:t>
            </a:r>
            <a:endParaRPr lang="ru-RU" sz="2400" b="1" spc="5" dirty="0">
              <a:solidFill>
                <a:srgbClr val="6D2D19"/>
              </a:solidFill>
              <a:cs typeface="Circe"/>
            </a:endParaRPr>
          </a:p>
          <a:p>
            <a:pPr algn="ctr" defTabSz="414772" hangingPunct="1">
              <a:defRPr/>
            </a:pPr>
            <a:endParaRPr lang="ru-RU" sz="2400" b="1" spc="5" dirty="0">
              <a:solidFill>
                <a:srgbClr val="6D2D19"/>
              </a:solidFill>
              <a:cs typeface="Circe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D2C40E33-79BA-4000-9EC6-8150FA2CF5C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899"/>
            <a:ext cx="1512168" cy="85043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F9C0FD9E-5860-4F76-BB57-3EA27348F59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0452" y="-2343"/>
            <a:ext cx="1067188" cy="1067188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CD74E7A4-EA5B-4236-A003-BD9346045E02}"/>
              </a:ext>
            </a:extLst>
          </p:cNvPr>
          <p:cNvSpPr txBox="1"/>
          <p:nvPr/>
        </p:nvSpPr>
        <p:spPr>
          <a:xfrm>
            <a:off x="407368" y="1844824"/>
            <a:ext cx="8544294" cy="23083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ru-RU" sz="4800" b="1" dirty="0">
                <a:solidFill>
                  <a:srgbClr val="FF0000"/>
                </a:solidFill>
                <a:latin typeface="+mn-lt"/>
              </a:rPr>
              <a:t>Меры поддержки начинающих предпринимателей*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072A696C-BB0F-4827-BEEB-695BDB250B0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/>
          <a:srcRect b="44173"/>
          <a:stretch/>
        </p:blipFill>
        <p:spPr>
          <a:xfrm rot="10800000">
            <a:off x="1000266" y="-1987364"/>
            <a:ext cx="6319916" cy="3533285"/>
          </a:xfrm>
          <a:prstGeom prst="rect">
            <a:avLst/>
          </a:prstGeom>
        </p:spPr>
      </p:pic>
      <p:pic>
        <p:nvPicPr>
          <p:cNvPr id="16" name="Рисунок 15" descr="startup-image-eric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557438" y="2343138"/>
            <a:ext cx="5256584" cy="2858267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6908362" y="5292829"/>
            <a:ext cx="4248472" cy="120032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400" b="1" dirty="0">
                <a:solidFill>
                  <a:srgbClr val="FF0000"/>
                </a:solidFill>
              </a:rPr>
              <a:t>*д</a:t>
            </a:r>
            <a:r>
              <a:rPr kumimoji="0" lang="ru-RU" sz="2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еятельность СМСП до 1 года и ФЛ, планирующие ведение бизнеса</a:t>
            </a:r>
          </a:p>
        </p:txBody>
      </p:sp>
      <p:sp>
        <p:nvSpPr>
          <p:cNvPr id="29" name="Арка 28"/>
          <p:cNvSpPr/>
          <p:nvPr/>
        </p:nvSpPr>
        <p:spPr>
          <a:xfrm rot="1132272">
            <a:off x="8527923" y="-3536679"/>
            <a:ext cx="6512240" cy="6324284"/>
          </a:xfrm>
          <a:prstGeom prst="blockArc">
            <a:avLst>
              <a:gd name="adj1" fmla="val 956724"/>
              <a:gd name="adj2" fmla="val 11921681"/>
              <a:gd name="adj3" fmla="val 18078"/>
            </a:avLst>
          </a:prstGeom>
          <a:solidFill>
            <a:srgbClr val="ED5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9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560544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xmlns="" id="{D06DBB7F-78BF-4F2B-AA56-F58FEA6839B3}"/>
              </a:ext>
            </a:extLst>
          </p:cNvPr>
          <p:cNvSpPr/>
          <p:nvPr/>
        </p:nvSpPr>
        <p:spPr>
          <a:xfrm>
            <a:off x="6199012" y="151747"/>
            <a:ext cx="5134827" cy="510776"/>
          </a:xfrm>
          <a:prstGeom prst="roundRect">
            <a:avLst/>
          </a:prstGeom>
          <a:solidFill>
            <a:srgbClr val="FFFFFF"/>
          </a:solidFill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Популяризация</a:t>
            </a:r>
            <a:endParaRPr kumimoji="0" lang="ru-RU" sz="28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ea typeface="+mj-ea"/>
              <a:cs typeface="+mj-cs"/>
              <a:sym typeface="Calibri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xmlns="" id="{38BC3556-A67B-43EE-B8AF-F676196030E3}"/>
              </a:ext>
            </a:extLst>
          </p:cNvPr>
          <p:cNvSpPr/>
          <p:nvPr/>
        </p:nvSpPr>
        <p:spPr>
          <a:xfrm>
            <a:off x="214597" y="117695"/>
            <a:ext cx="5040560" cy="578880"/>
          </a:xfrm>
          <a:prstGeom prst="roundRect">
            <a:avLst/>
          </a:prstGeom>
          <a:solidFill>
            <a:srgbClr val="FFFFFF"/>
          </a:solidFill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Проведение</a:t>
            </a:r>
            <a:r>
              <a:rPr kumimoji="0" lang="ru-RU" sz="2800" b="1" i="0" u="none" strike="noStrike" cap="none" spc="0" normalizeH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 </a:t>
            </a:r>
            <a:r>
              <a:rPr kumimoji="0" lang="ru-RU" sz="2400" b="1" i="0" u="none" strike="noStrike" cap="none" spc="0" normalizeH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мероприятий</a:t>
            </a:r>
            <a:endParaRPr kumimoji="0" lang="ru-RU" sz="28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ea typeface="+mj-ea"/>
              <a:cs typeface="+mj-cs"/>
              <a:sym typeface="Calibri"/>
            </a:endParaRPr>
          </a:p>
        </p:txBody>
      </p:sp>
      <p:sp>
        <p:nvSpPr>
          <p:cNvPr id="17" name="Прямоугольник: скругленные углы 10">
            <a:extLst>
              <a:ext uri="{FF2B5EF4-FFF2-40B4-BE49-F238E27FC236}">
                <a16:creationId xmlns:a16="http://schemas.microsoft.com/office/drawing/2014/main" xmlns="" id="{D06DBB7F-78BF-4F2B-AA56-F58FEA6839B3}"/>
              </a:ext>
            </a:extLst>
          </p:cNvPr>
          <p:cNvSpPr/>
          <p:nvPr/>
        </p:nvSpPr>
        <p:spPr>
          <a:xfrm>
            <a:off x="191344" y="2544282"/>
            <a:ext cx="4989582" cy="510776"/>
          </a:xfrm>
          <a:prstGeom prst="roundRect">
            <a:avLst/>
          </a:prstGeom>
          <a:solidFill>
            <a:srgbClr val="FFFFFF"/>
          </a:solidFill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Сертификация</a:t>
            </a:r>
            <a:endParaRPr kumimoji="0" lang="ru-RU" sz="28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ea typeface="+mj-ea"/>
              <a:cs typeface="+mj-cs"/>
              <a:sym typeface="Calibri"/>
            </a:endParaRPr>
          </a:p>
        </p:txBody>
      </p:sp>
      <p:pic>
        <p:nvPicPr>
          <p:cNvPr id="38" name="Рисунок 37">
            <a:extLst>
              <a:ext uri="{FF2B5EF4-FFF2-40B4-BE49-F238E27FC236}">
                <a16:creationId xmlns:a16="http://schemas.microsoft.com/office/drawing/2014/main" xmlns="" id="{D758104C-7AF6-41ED-9235-6F9AE8F97D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715" y="3188478"/>
            <a:ext cx="2232248" cy="1710895"/>
          </a:xfrm>
          <a:prstGeom prst="rect">
            <a:avLst/>
          </a:prstGeom>
        </p:spPr>
      </p:pic>
      <p:sp>
        <p:nvSpPr>
          <p:cNvPr id="2" name="Скругленный прямоугольник 15">
            <a:extLst>
              <a:ext uri="{FF2B5EF4-FFF2-40B4-BE49-F238E27FC236}">
                <a16:creationId xmlns:a16="http://schemas.microsoft.com/office/drawing/2014/main" xmlns="" id="{16D438AF-50A8-45C7-B22A-34AD411DD401}"/>
              </a:ext>
            </a:extLst>
          </p:cNvPr>
          <p:cNvSpPr/>
          <p:nvPr/>
        </p:nvSpPr>
        <p:spPr>
          <a:xfrm>
            <a:off x="2309834" y="801747"/>
            <a:ext cx="2871092" cy="331592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dirty="0">
                <a:solidFill>
                  <a:srgbClr val="5E2716"/>
                </a:solidFill>
              </a:rPr>
              <a:t>Семинары, вебинары</a:t>
            </a:r>
          </a:p>
        </p:txBody>
      </p:sp>
      <p:sp>
        <p:nvSpPr>
          <p:cNvPr id="5" name="Скругленный прямоугольник 15">
            <a:extLst>
              <a:ext uri="{FF2B5EF4-FFF2-40B4-BE49-F238E27FC236}">
                <a16:creationId xmlns:a16="http://schemas.microsoft.com/office/drawing/2014/main" xmlns="" id="{B55002C9-C47C-4833-B935-8747F8C6F12B}"/>
              </a:ext>
            </a:extLst>
          </p:cNvPr>
          <p:cNvSpPr/>
          <p:nvPr/>
        </p:nvSpPr>
        <p:spPr>
          <a:xfrm>
            <a:off x="2300604" y="1615693"/>
            <a:ext cx="2880321" cy="331592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dirty="0">
                <a:solidFill>
                  <a:srgbClr val="6D2D19"/>
                </a:solidFill>
              </a:rPr>
              <a:t>Обучающие</a:t>
            </a:r>
            <a:r>
              <a:rPr lang="ru-RU" dirty="0">
                <a:solidFill>
                  <a:srgbClr val="5E2716"/>
                </a:solidFill>
              </a:rPr>
              <a:t> программы</a:t>
            </a:r>
          </a:p>
        </p:txBody>
      </p:sp>
      <p:sp>
        <p:nvSpPr>
          <p:cNvPr id="6" name="Скругленный прямоугольник 15">
            <a:extLst>
              <a:ext uri="{FF2B5EF4-FFF2-40B4-BE49-F238E27FC236}">
                <a16:creationId xmlns:a16="http://schemas.microsoft.com/office/drawing/2014/main" xmlns="" id="{05EFBBD4-D0E1-4D14-8EE3-341727CFB3E0}"/>
              </a:ext>
            </a:extLst>
          </p:cNvPr>
          <p:cNvSpPr/>
          <p:nvPr/>
        </p:nvSpPr>
        <p:spPr>
          <a:xfrm>
            <a:off x="2927648" y="3188478"/>
            <a:ext cx="2253278" cy="403600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en-US" sz="1800" dirty="0">
                <a:solidFill>
                  <a:srgbClr val="5E2716"/>
                </a:solidFill>
                <a:cs typeface="Arial" pitchFamily="34" charset="0"/>
              </a:rPr>
              <a:t>&lt; </a:t>
            </a:r>
            <a:r>
              <a:rPr lang="ru-RU" sz="1800" dirty="0">
                <a:solidFill>
                  <a:srgbClr val="5E2716"/>
                </a:solidFill>
                <a:cs typeface="Arial" pitchFamily="34" charset="0"/>
              </a:rPr>
              <a:t>5</a:t>
            </a:r>
            <a:r>
              <a:rPr lang="ru-RU" sz="1800" dirty="0">
                <a:solidFill>
                  <a:srgbClr val="6D2D19"/>
                </a:solidFill>
                <a:cs typeface="Arial" pitchFamily="34" charset="0"/>
              </a:rPr>
              <a:t>0 тыс. рублей</a:t>
            </a:r>
          </a:p>
          <a:p>
            <a:endParaRPr lang="ru-RU" dirty="0"/>
          </a:p>
        </p:txBody>
      </p:sp>
      <p:sp>
        <p:nvSpPr>
          <p:cNvPr id="7" name="Скругленный прямоугольник 15">
            <a:extLst>
              <a:ext uri="{FF2B5EF4-FFF2-40B4-BE49-F238E27FC236}">
                <a16:creationId xmlns:a16="http://schemas.microsoft.com/office/drawing/2014/main" xmlns="" id="{0D7BF9C3-7121-4291-ACA7-5C60F9CD78EC}"/>
              </a:ext>
            </a:extLst>
          </p:cNvPr>
          <p:cNvSpPr/>
          <p:nvPr/>
        </p:nvSpPr>
        <p:spPr>
          <a:xfrm>
            <a:off x="1919537" y="3696455"/>
            <a:ext cx="3384375" cy="403601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dirty="0">
                <a:solidFill>
                  <a:srgbClr val="6D2D19"/>
                </a:solidFill>
                <a:cs typeface="Arial" pitchFamily="34" charset="0"/>
              </a:rPr>
              <a:t>Добровольная, обязательная</a:t>
            </a:r>
          </a:p>
          <a:p>
            <a:endParaRPr lang="ru-RU" dirty="0"/>
          </a:p>
        </p:txBody>
      </p:sp>
      <p:sp>
        <p:nvSpPr>
          <p:cNvPr id="9" name="Скругленный прямоугольник 15">
            <a:extLst>
              <a:ext uri="{FF2B5EF4-FFF2-40B4-BE49-F238E27FC236}">
                <a16:creationId xmlns:a16="http://schemas.microsoft.com/office/drawing/2014/main" xmlns="" id="{35674ACA-931B-4AAD-B627-4B3FC813D8CF}"/>
              </a:ext>
            </a:extLst>
          </p:cNvPr>
          <p:cNvSpPr/>
          <p:nvPr/>
        </p:nvSpPr>
        <p:spPr>
          <a:xfrm>
            <a:off x="2300606" y="4208604"/>
            <a:ext cx="2859436" cy="624667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dirty="0">
                <a:solidFill>
                  <a:srgbClr val="6D2D19"/>
                </a:solidFill>
                <a:cs typeface="Arial" pitchFamily="34" charset="0"/>
              </a:rPr>
              <a:t>С</a:t>
            </a:r>
            <a:r>
              <a:rPr lang="ru-RU" sz="1800" dirty="0">
                <a:solidFill>
                  <a:srgbClr val="6D2D19"/>
                </a:solidFill>
                <a:cs typeface="Arial" pitchFamily="34" charset="0"/>
              </a:rPr>
              <a:t>истема менеджмента качества</a:t>
            </a:r>
            <a:endParaRPr lang="ru-RU" dirty="0">
              <a:solidFill>
                <a:srgbClr val="6D2D19"/>
              </a:solidFill>
            </a:endParaRPr>
          </a:p>
        </p:txBody>
      </p:sp>
      <p:sp>
        <p:nvSpPr>
          <p:cNvPr id="13" name="Прямоугольник: скругленные углы 10">
            <a:extLst>
              <a:ext uri="{FF2B5EF4-FFF2-40B4-BE49-F238E27FC236}">
                <a16:creationId xmlns:a16="http://schemas.microsoft.com/office/drawing/2014/main" xmlns="" id="{6C36E5AC-6280-4616-9C3A-A81D32585A92}"/>
              </a:ext>
            </a:extLst>
          </p:cNvPr>
          <p:cNvSpPr/>
          <p:nvPr/>
        </p:nvSpPr>
        <p:spPr>
          <a:xfrm>
            <a:off x="6181882" y="2661968"/>
            <a:ext cx="5321726" cy="51077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Выход</a:t>
            </a:r>
            <a:r>
              <a:rPr kumimoji="0" lang="ru-RU" sz="2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 </a:t>
            </a:r>
            <a:r>
              <a:rPr kumimoji="0" lang="ru-RU" sz="2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на</a:t>
            </a:r>
            <a:r>
              <a:rPr kumimoji="0" lang="ru-RU" sz="2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 </a:t>
            </a:r>
            <a:r>
              <a:rPr kumimoji="0" lang="ru-RU" sz="2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ЭТП</a:t>
            </a:r>
            <a:r>
              <a:rPr kumimoji="0" lang="ru-RU" sz="2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, </a:t>
            </a:r>
            <a:r>
              <a:rPr kumimoji="0" lang="ru-RU" sz="2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маркетплейсы</a:t>
            </a:r>
            <a:endParaRPr kumimoji="0" lang="ru-RU" sz="20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ea typeface="+mj-ea"/>
              <a:cs typeface="+mj-cs"/>
              <a:sym typeface="Calibri"/>
            </a:endParaRPr>
          </a:p>
        </p:txBody>
      </p:sp>
      <p:sp>
        <p:nvSpPr>
          <p:cNvPr id="15" name="Скругленный прямоугольник 15">
            <a:extLst>
              <a:ext uri="{FF2B5EF4-FFF2-40B4-BE49-F238E27FC236}">
                <a16:creationId xmlns:a16="http://schemas.microsoft.com/office/drawing/2014/main" xmlns="" id="{5A6B44FE-E1F4-4C25-936F-259124D58E04}"/>
              </a:ext>
            </a:extLst>
          </p:cNvPr>
          <p:cNvSpPr/>
          <p:nvPr/>
        </p:nvSpPr>
        <p:spPr>
          <a:xfrm>
            <a:off x="9137040" y="751076"/>
            <a:ext cx="2366567" cy="351471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en-US" sz="1800" dirty="0">
                <a:solidFill>
                  <a:srgbClr val="5E2716"/>
                </a:solidFill>
                <a:cs typeface="Arial" pitchFamily="34" charset="0"/>
              </a:rPr>
              <a:t>&lt; </a:t>
            </a:r>
            <a:r>
              <a:rPr lang="ru-RU" sz="1800" dirty="0">
                <a:solidFill>
                  <a:srgbClr val="5E2716"/>
                </a:solidFill>
                <a:cs typeface="Arial" pitchFamily="34" charset="0"/>
              </a:rPr>
              <a:t>50 </a:t>
            </a:r>
            <a:r>
              <a:rPr lang="ru-RU" dirty="0">
                <a:solidFill>
                  <a:srgbClr val="5E2716"/>
                </a:solidFill>
                <a:cs typeface="Arial" pitchFamily="34" charset="0"/>
              </a:rPr>
              <a:t>тыс</a:t>
            </a:r>
            <a:r>
              <a:rPr lang="ru-RU" sz="1800" dirty="0">
                <a:solidFill>
                  <a:srgbClr val="5E2716"/>
                </a:solidFill>
                <a:cs typeface="Arial" pitchFamily="34" charset="0"/>
              </a:rPr>
              <a:t>. рублей</a:t>
            </a:r>
          </a:p>
          <a:p>
            <a:endParaRPr lang="ru-RU" dirty="0"/>
          </a:p>
        </p:txBody>
      </p:sp>
      <p:sp>
        <p:nvSpPr>
          <p:cNvPr id="19" name="Скругленный прямоугольник 15">
            <a:extLst>
              <a:ext uri="{FF2B5EF4-FFF2-40B4-BE49-F238E27FC236}">
                <a16:creationId xmlns:a16="http://schemas.microsoft.com/office/drawing/2014/main" xmlns="" id="{9156307E-6815-4B24-B55B-D6B41892ED8C}"/>
              </a:ext>
            </a:extLst>
          </p:cNvPr>
          <p:cNvSpPr/>
          <p:nvPr/>
        </p:nvSpPr>
        <p:spPr>
          <a:xfrm>
            <a:off x="7825950" y="1178142"/>
            <a:ext cx="3677657" cy="388423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1600" dirty="0">
                <a:solidFill>
                  <a:srgbClr val="5E2716"/>
                </a:solidFill>
                <a:cs typeface="Arial" pitchFamily="34" charset="0"/>
              </a:rPr>
              <a:t>Создание и продвижение сайта</a:t>
            </a:r>
          </a:p>
          <a:p>
            <a:endParaRPr lang="ru-RU" dirty="0"/>
          </a:p>
        </p:txBody>
      </p:sp>
      <p:sp>
        <p:nvSpPr>
          <p:cNvPr id="21" name="Скругленный прямоугольник 15">
            <a:extLst>
              <a:ext uri="{FF2B5EF4-FFF2-40B4-BE49-F238E27FC236}">
                <a16:creationId xmlns:a16="http://schemas.microsoft.com/office/drawing/2014/main" xmlns="" id="{2C13605B-B2A0-4702-88D5-8C2ECD9E91BB}"/>
              </a:ext>
            </a:extLst>
          </p:cNvPr>
          <p:cNvSpPr/>
          <p:nvPr/>
        </p:nvSpPr>
        <p:spPr>
          <a:xfrm>
            <a:off x="8598648" y="1642159"/>
            <a:ext cx="2904960" cy="317303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1600" dirty="0">
                <a:solidFill>
                  <a:srgbClr val="5E2716"/>
                </a:solidFill>
                <a:cs typeface="Arial" pitchFamily="34" charset="0"/>
              </a:rPr>
              <a:t>Аудио и видеоролики</a:t>
            </a:r>
          </a:p>
          <a:p>
            <a:endParaRPr lang="ru-RU" dirty="0"/>
          </a:p>
        </p:txBody>
      </p:sp>
      <p:sp>
        <p:nvSpPr>
          <p:cNvPr id="8" name="Скругленный прямоугольник 15">
            <a:extLst>
              <a:ext uri="{FF2B5EF4-FFF2-40B4-BE49-F238E27FC236}">
                <a16:creationId xmlns:a16="http://schemas.microsoft.com/office/drawing/2014/main" xmlns="" id="{08FA7B5E-7454-4417-BFA2-B9FC80ADB819}"/>
              </a:ext>
            </a:extLst>
          </p:cNvPr>
          <p:cNvSpPr/>
          <p:nvPr/>
        </p:nvSpPr>
        <p:spPr>
          <a:xfrm>
            <a:off x="7248129" y="2017508"/>
            <a:ext cx="4292348" cy="551620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1600" dirty="0">
                <a:solidFill>
                  <a:srgbClr val="6D2D19"/>
                </a:solidFill>
                <a:cs typeface="Arial" pitchFamily="34" charset="0"/>
              </a:rPr>
              <a:t>Изготовление рекламно-информационных материалов</a:t>
            </a:r>
            <a:endParaRPr lang="ru-RU" sz="1600" dirty="0">
              <a:solidFill>
                <a:srgbClr val="6D2D19"/>
              </a:solidFill>
            </a:endParaRPr>
          </a:p>
        </p:txBody>
      </p:sp>
      <p:sp>
        <p:nvSpPr>
          <p:cNvPr id="23" name="Скругленный прямоугольник 15">
            <a:extLst>
              <a:ext uri="{FF2B5EF4-FFF2-40B4-BE49-F238E27FC236}">
                <a16:creationId xmlns:a16="http://schemas.microsoft.com/office/drawing/2014/main" xmlns="" id="{1BF2037D-0C9B-4728-99EF-E49EEED002B7}"/>
              </a:ext>
            </a:extLst>
          </p:cNvPr>
          <p:cNvSpPr/>
          <p:nvPr/>
        </p:nvSpPr>
        <p:spPr>
          <a:xfrm>
            <a:off x="9104625" y="3275107"/>
            <a:ext cx="2409571" cy="477790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en-US" sz="1800" dirty="0">
                <a:solidFill>
                  <a:srgbClr val="5E2716"/>
                </a:solidFill>
                <a:cs typeface="Arial" pitchFamily="34" charset="0"/>
              </a:rPr>
              <a:t>&lt; 25</a:t>
            </a:r>
            <a:r>
              <a:rPr lang="ru-RU" sz="1800" dirty="0">
                <a:solidFill>
                  <a:srgbClr val="5E2716"/>
                </a:solidFill>
                <a:cs typeface="Arial" pitchFamily="34" charset="0"/>
              </a:rPr>
              <a:t> тыс. рублей</a:t>
            </a:r>
          </a:p>
          <a:p>
            <a:endParaRPr lang="ru-RU" dirty="0"/>
          </a:p>
        </p:txBody>
      </p:sp>
      <p:sp>
        <p:nvSpPr>
          <p:cNvPr id="24" name="Скругленный прямоугольник 15">
            <a:extLst>
              <a:ext uri="{FF2B5EF4-FFF2-40B4-BE49-F238E27FC236}">
                <a16:creationId xmlns:a16="http://schemas.microsoft.com/office/drawing/2014/main" xmlns="" id="{F50B6F94-80F1-4685-AB63-F7FACB8A0165}"/>
              </a:ext>
            </a:extLst>
          </p:cNvPr>
          <p:cNvSpPr/>
          <p:nvPr/>
        </p:nvSpPr>
        <p:spPr>
          <a:xfrm>
            <a:off x="7650835" y="3879604"/>
            <a:ext cx="3890020" cy="677504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1800" dirty="0">
                <a:solidFill>
                  <a:srgbClr val="5E2716"/>
                </a:solidFill>
                <a:cs typeface="Arial" pitchFamily="34" charset="0"/>
              </a:rPr>
              <a:t>Ежемесячное продвижение</a:t>
            </a:r>
          </a:p>
          <a:p>
            <a:r>
              <a:rPr lang="ru-RU" sz="1800" dirty="0">
                <a:solidFill>
                  <a:srgbClr val="5E2716"/>
                </a:solidFill>
                <a:cs typeface="Arial" pitchFamily="34" charset="0"/>
              </a:rPr>
              <a:t>продукции</a:t>
            </a:r>
            <a:endParaRPr lang="ru-RU" dirty="0"/>
          </a:p>
        </p:txBody>
      </p:sp>
      <p:pic>
        <p:nvPicPr>
          <p:cNvPr id="43" name="Рисунок 42">
            <a:extLst>
              <a:ext uri="{FF2B5EF4-FFF2-40B4-BE49-F238E27FC236}">
                <a16:creationId xmlns:a16="http://schemas.microsoft.com/office/drawing/2014/main" xmlns="" id="{D4C24231-10FA-4ECD-A981-009FA9D6C2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0326" y="3161545"/>
            <a:ext cx="1935998" cy="1317464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D43F22E3-F535-436A-847E-A53BB7F8683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3839" y="-9783"/>
            <a:ext cx="858161" cy="858161"/>
          </a:xfrm>
          <a:prstGeom prst="rect">
            <a:avLst/>
          </a:prstGeom>
        </p:spPr>
      </p:pic>
      <p:sp>
        <p:nvSpPr>
          <p:cNvPr id="28" name="Скругленный прямоугольник 15">
            <a:extLst>
              <a:ext uri="{FF2B5EF4-FFF2-40B4-BE49-F238E27FC236}">
                <a16:creationId xmlns:a16="http://schemas.microsoft.com/office/drawing/2014/main" xmlns="" id="{16D438AF-50A8-45C7-B22A-34AD411DD401}"/>
              </a:ext>
            </a:extLst>
          </p:cNvPr>
          <p:cNvSpPr/>
          <p:nvPr/>
        </p:nvSpPr>
        <p:spPr>
          <a:xfrm>
            <a:off x="2310073" y="2047740"/>
            <a:ext cx="2016224" cy="331592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dirty="0">
                <a:solidFill>
                  <a:srgbClr val="6D2D19"/>
                </a:solidFill>
              </a:rPr>
              <a:t>Наставничество</a:t>
            </a:r>
          </a:p>
        </p:txBody>
      </p:sp>
      <p:sp>
        <p:nvSpPr>
          <p:cNvPr id="30" name="Скругленный прямоугольник 15">
            <a:extLst>
              <a:ext uri="{FF2B5EF4-FFF2-40B4-BE49-F238E27FC236}">
                <a16:creationId xmlns:a16="http://schemas.microsoft.com/office/drawing/2014/main" xmlns="" id="{16D438AF-50A8-45C7-B22A-34AD411DD401}"/>
              </a:ext>
            </a:extLst>
          </p:cNvPr>
          <p:cNvSpPr/>
          <p:nvPr/>
        </p:nvSpPr>
        <p:spPr>
          <a:xfrm>
            <a:off x="2315578" y="1193493"/>
            <a:ext cx="2844463" cy="331592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dirty="0">
                <a:solidFill>
                  <a:srgbClr val="5E2716"/>
                </a:solidFill>
              </a:rPr>
              <a:t>Круглые столы</a:t>
            </a:r>
          </a:p>
        </p:txBody>
      </p:sp>
      <p:pic>
        <p:nvPicPr>
          <p:cNvPr id="31" name="Рисунок 30" descr="01_business-intensive_Posta-Magazine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91344" y="980728"/>
            <a:ext cx="2113243" cy="1248371"/>
          </a:xfrm>
          <a:prstGeom prst="rect">
            <a:avLst/>
          </a:prstGeom>
        </p:spPr>
      </p:pic>
      <p:pic>
        <p:nvPicPr>
          <p:cNvPr id="34" name="Рисунок 33" descr="context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>
            <a:off x="5849754" y="710367"/>
            <a:ext cx="1440160" cy="1488765"/>
          </a:xfrm>
          <a:prstGeom prst="rect">
            <a:avLst/>
          </a:prstGeom>
        </p:spPr>
      </p:pic>
      <p:grpSp>
        <p:nvGrpSpPr>
          <p:cNvPr id="25" name="Группа 24">
            <a:extLst>
              <a:ext uri="{FF2B5EF4-FFF2-40B4-BE49-F238E27FC236}">
                <a16:creationId xmlns:a16="http://schemas.microsoft.com/office/drawing/2014/main" xmlns="" id="{26306A73-31F9-4B18-A658-68FFDCF89211}"/>
              </a:ext>
            </a:extLst>
          </p:cNvPr>
          <p:cNvGrpSpPr/>
          <p:nvPr/>
        </p:nvGrpSpPr>
        <p:grpSpPr>
          <a:xfrm>
            <a:off x="119409" y="4632400"/>
            <a:ext cx="11421067" cy="2090966"/>
            <a:chOff x="3385806" y="-1690988"/>
            <a:chExt cx="8657344" cy="2090966"/>
          </a:xfrm>
        </p:grpSpPr>
        <p:sp>
          <p:nvSpPr>
            <p:cNvPr id="26" name="Прямоугольник: скругленные углы 25">
              <a:extLst>
                <a:ext uri="{FF2B5EF4-FFF2-40B4-BE49-F238E27FC236}">
                  <a16:creationId xmlns:a16="http://schemas.microsoft.com/office/drawing/2014/main" xmlns="" id="{C49903F8-23EA-4569-B119-3541F850D5A4}"/>
                </a:ext>
              </a:extLst>
            </p:cNvPr>
            <p:cNvSpPr/>
            <p:nvPr/>
          </p:nvSpPr>
          <p:spPr>
            <a:xfrm>
              <a:off x="7981253" y="-1690988"/>
              <a:ext cx="4061897" cy="510776"/>
            </a:xfrm>
            <a:prstGeom prst="roundRect">
              <a:avLst/>
            </a:prstGeom>
            <a:solidFill>
              <a:srgbClr val="FFFFFF"/>
            </a:solidFill>
            <a:ln>
              <a:solidFill>
                <a:schemeClr val="accent2"/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spc="0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ea typeface="+mj-ea"/>
                  <a:cs typeface="+mj-cs"/>
                  <a:sym typeface="Calibri"/>
                </a:rPr>
                <a:t>Вовлечение</a:t>
              </a:r>
              <a:r>
                <a:rPr kumimoji="0" lang="ru-RU" sz="2000" b="1" i="0" u="none" strike="noStrike" cap="none" spc="0" normalizeH="0" dirty="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ea typeface="+mj-ea"/>
                  <a:cs typeface="+mj-cs"/>
                  <a:sym typeface="Calibri"/>
                </a:rPr>
                <a:t> </a:t>
              </a:r>
              <a:r>
                <a:rPr kumimoji="0" lang="ru-RU" sz="2400" b="1" i="0" u="none" strike="noStrike" cap="none" spc="0" normalizeH="0" dirty="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ea typeface="+mj-ea"/>
                  <a:cs typeface="+mj-cs"/>
                  <a:sym typeface="Calibri"/>
                </a:rPr>
                <a:t>молодежи</a:t>
              </a:r>
              <a:r>
                <a:rPr kumimoji="0" lang="ru-RU" sz="2000" b="1" i="0" u="none" strike="noStrike" cap="none" spc="0" normalizeH="0" dirty="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ea typeface="+mj-ea"/>
                  <a:cs typeface="+mj-cs"/>
                  <a:sym typeface="Calibri"/>
                </a:rPr>
                <a:t> </a:t>
              </a:r>
              <a:r>
                <a:rPr kumimoji="0" lang="ru-RU" sz="2400" b="1" i="0" u="none" strike="noStrike" cap="none" spc="0" normalizeH="0" dirty="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ea typeface="+mj-ea"/>
                  <a:cs typeface="+mj-cs"/>
                  <a:sym typeface="Calibri"/>
                </a:rPr>
                <a:t>в</a:t>
              </a:r>
              <a:r>
                <a:rPr kumimoji="0" lang="ru-RU" sz="2000" b="1" i="0" u="none" strike="noStrike" cap="none" spc="0" normalizeH="0" dirty="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ea typeface="+mj-ea"/>
                  <a:cs typeface="+mj-cs"/>
                  <a:sym typeface="Calibri"/>
                </a:rPr>
                <a:t> </a:t>
              </a:r>
              <a:r>
                <a:rPr lang="ru-RU" sz="2400" b="1" dirty="0">
                  <a:solidFill>
                    <a:srgbClr val="FF0000"/>
                  </a:solidFill>
                  <a:ea typeface="+mj-ea"/>
                  <a:cs typeface="+mj-cs"/>
                </a:rPr>
                <a:t>бизнес</a:t>
              </a:r>
              <a:r>
                <a:rPr kumimoji="0" lang="ru-RU" sz="2000" b="1" i="0" u="none" strike="noStrike" cap="none" spc="0" normalizeH="0" dirty="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ea typeface="+mj-ea"/>
                  <a:cs typeface="+mj-cs"/>
                  <a:sym typeface="Calibri"/>
                </a:rPr>
                <a:t> </a:t>
              </a:r>
              <a:endParaRPr kumimoji="0" lang="ru-RU" sz="2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endParaRPr>
            </a:p>
          </p:txBody>
        </p:sp>
        <p:sp>
          <p:nvSpPr>
            <p:cNvPr id="29" name="Прямоугольник: скругленные углы 2">
              <a:extLst>
                <a:ext uri="{FF2B5EF4-FFF2-40B4-BE49-F238E27FC236}">
                  <a16:creationId xmlns:a16="http://schemas.microsoft.com/office/drawing/2014/main" xmlns="" id="{29539ED4-A81B-4689-818B-D5EE9D0E9A9A}"/>
                </a:ext>
              </a:extLst>
            </p:cNvPr>
            <p:cNvSpPr/>
            <p:nvPr/>
          </p:nvSpPr>
          <p:spPr>
            <a:xfrm>
              <a:off x="3457960" y="-1365293"/>
              <a:ext cx="3748723" cy="578880"/>
            </a:xfrm>
            <a:prstGeom prst="roundRect">
              <a:avLst/>
            </a:prstGeom>
            <a:solidFill>
              <a:srgbClr val="FFFFFF"/>
            </a:solidFill>
            <a:ln>
              <a:solidFill>
                <a:schemeClr val="accent2"/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spc="0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ea typeface="+mj-ea"/>
                  <a:cs typeface="+mj-cs"/>
                  <a:sym typeface="Calibri"/>
                </a:rPr>
                <a:t>Проведение</a:t>
              </a:r>
              <a:r>
                <a:rPr kumimoji="0" lang="ru-RU" sz="2800" b="1" i="0" u="none" strike="noStrike" cap="none" spc="0" normalizeH="0" dirty="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ea typeface="+mj-ea"/>
                  <a:cs typeface="+mj-cs"/>
                  <a:sym typeface="Calibri"/>
                </a:rPr>
                <a:t> </a:t>
              </a:r>
              <a:r>
                <a:rPr kumimoji="0" lang="ru-RU" sz="2400" b="1" i="0" u="none" strike="noStrike" cap="none" spc="0" normalizeH="0" dirty="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ea typeface="+mj-ea"/>
                  <a:cs typeface="+mj-cs"/>
                  <a:sym typeface="Calibri"/>
                </a:rPr>
                <a:t>консультаций</a:t>
              </a:r>
              <a:endParaRPr kumimoji="0" lang="ru-RU" sz="28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endParaRPr>
            </a:p>
          </p:txBody>
        </p:sp>
        <p:pic>
          <p:nvPicPr>
            <p:cNvPr id="32" name="Рисунок 31" descr="free-consult.png">
              <a:extLst>
                <a:ext uri="{FF2B5EF4-FFF2-40B4-BE49-F238E27FC236}">
                  <a16:creationId xmlns:a16="http://schemas.microsoft.com/office/drawing/2014/main" xmlns="" id="{F02F626A-A5A1-4D1D-9EC7-E348B60F5BB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385806" y="-727691"/>
              <a:ext cx="1028402" cy="1087506"/>
            </a:xfrm>
            <a:prstGeom prst="rect">
              <a:avLst/>
            </a:prstGeom>
          </p:spPr>
        </p:pic>
        <p:pic>
          <p:nvPicPr>
            <p:cNvPr id="33" name="Рисунок 32">
              <a:extLst>
                <a:ext uri="{FF2B5EF4-FFF2-40B4-BE49-F238E27FC236}">
                  <a16:creationId xmlns:a16="http://schemas.microsoft.com/office/drawing/2014/main" xmlns="" id="{FC2C1873-E8D0-4D7B-8122-28ECEDB8F67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502590" y="-100258"/>
              <a:ext cx="500236" cy="500236"/>
            </a:xfrm>
            <a:prstGeom prst="rect">
              <a:avLst/>
            </a:prstGeom>
          </p:spPr>
        </p:pic>
        <p:sp>
          <p:nvSpPr>
            <p:cNvPr id="35" name="Скругленный прямоугольник 15">
              <a:extLst>
                <a:ext uri="{FF2B5EF4-FFF2-40B4-BE49-F238E27FC236}">
                  <a16:creationId xmlns:a16="http://schemas.microsoft.com/office/drawing/2014/main" xmlns="" id="{10C05248-5EF1-41D2-9754-C84B936F89A5}"/>
                </a:ext>
              </a:extLst>
            </p:cNvPr>
            <p:cNvSpPr/>
            <p:nvPr/>
          </p:nvSpPr>
          <p:spPr>
            <a:xfrm>
              <a:off x="10520248" y="-1039686"/>
              <a:ext cx="1522902" cy="459781"/>
            </a:xfrm>
            <a:prstGeom prst="roundRect">
              <a:avLst/>
            </a:prstGeom>
            <a:solidFill>
              <a:srgbClr val="F2E4D6"/>
            </a:solidFill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r>
                <a:rPr lang="ru-RU" dirty="0">
                  <a:solidFill>
                    <a:srgbClr val="6D2D19"/>
                  </a:solidFill>
                </a:rPr>
                <a:t>От 14 до 17 лет</a:t>
              </a:r>
            </a:p>
          </p:txBody>
        </p:sp>
        <p:sp>
          <p:nvSpPr>
            <p:cNvPr id="36" name="Скругленный прямоугольник 15">
              <a:extLst>
                <a:ext uri="{FF2B5EF4-FFF2-40B4-BE49-F238E27FC236}">
                  <a16:creationId xmlns:a16="http://schemas.microsoft.com/office/drawing/2014/main" xmlns="" id="{0A0815F0-2579-4B8A-A070-4108832A5373}"/>
                </a:ext>
              </a:extLst>
            </p:cNvPr>
            <p:cNvSpPr/>
            <p:nvPr/>
          </p:nvSpPr>
          <p:spPr>
            <a:xfrm>
              <a:off x="8606029" y="-76916"/>
              <a:ext cx="3437121" cy="459781"/>
            </a:xfrm>
            <a:prstGeom prst="roundRect">
              <a:avLst/>
            </a:prstGeom>
            <a:solidFill>
              <a:srgbClr val="F2E4D6"/>
            </a:solidFill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r>
                <a:rPr lang="ru-RU" dirty="0">
                  <a:solidFill>
                    <a:srgbClr val="6D2D19"/>
                  </a:solidFill>
                </a:rPr>
                <a:t>Обучающий проект «Это бизнес, детки»</a:t>
              </a:r>
            </a:p>
          </p:txBody>
        </p:sp>
        <p:sp>
          <p:nvSpPr>
            <p:cNvPr id="37" name="Скругленный прямоугольник 15">
              <a:extLst>
                <a:ext uri="{FF2B5EF4-FFF2-40B4-BE49-F238E27FC236}">
                  <a16:creationId xmlns:a16="http://schemas.microsoft.com/office/drawing/2014/main" xmlns="" id="{D16F05CA-052E-4E67-AEDE-892E511C9458}"/>
                </a:ext>
              </a:extLst>
            </p:cNvPr>
            <p:cNvSpPr/>
            <p:nvPr/>
          </p:nvSpPr>
          <p:spPr>
            <a:xfrm>
              <a:off x="10726957" y="-504614"/>
              <a:ext cx="1297602" cy="352407"/>
            </a:xfrm>
            <a:prstGeom prst="roundRect">
              <a:avLst/>
            </a:prstGeom>
            <a:solidFill>
              <a:srgbClr val="F2E4D6"/>
            </a:solidFill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r>
                <a:rPr lang="ru-RU" dirty="0">
                  <a:solidFill>
                    <a:srgbClr val="6D2D19"/>
                  </a:solidFill>
                </a:rPr>
                <a:t>Деловая игра</a:t>
              </a:r>
            </a:p>
          </p:txBody>
        </p:sp>
      </p:grpSp>
      <p:sp>
        <p:nvSpPr>
          <p:cNvPr id="39" name="Скругленный прямоугольник 15">
            <a:extLst>
              <a:ext uri="{FF2B5EF4-FFF2-40B4-BE49-F238E27FC236}">
                <a16:creationId xmlns:a16="http://schemas.microsoft.com/office/drawing/2014/main" xmlns="" id="{28894CBC-32B5-41F4-AB3D-B23817CDCB40}"/>
              </a:ext>
            </a:extLst>
          </p:cNvPr>
          <p:cNvSpPr/>
          <p:nvPr/>
        </p:nvSpPr>
        <p:spPr>
          <a:xfrm>
            <a:off x="2300606" y="5613685"/>
            <a:ext cx="2880320" cy="648072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dirty="0">
                <a:solidFill>
                  <a:srgbClr val="5E2716"/>
                </a:solidFill>
              </a:rPr>
              <a:t>С привлечением экспертов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A9573AC5-22C8-46D2-A9DE-DC56A4637187}"/>
              </a:ext>
            </a:extLst>
          </p:cNvPr>
          <p:cNvSpPr txBox="1"/>
          <p:nvPr/>
        </p:nvSpPr>
        <p:spPr>
          <a:xfrm>
            <a:off x="2253108" y="6284788"/>
            <a:ext cx="2376264" cy="5488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124460" marR="0" lvl="0" indent="0" algn="l" defTabSz="914400" rtl="0" eaLnBrk="1" fontAlgn="auto" latinLnBrk="0" hangingPunct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703016"/>
                </a:solidFill>
                <a:effectLst/>
                <a:uLnTx/>
                <a:uFillTx/>
                <a:latin typeface="+mn-lt"/>
                <a:cs typeface="Calibri"/>
                <a:sym typeface="Calibri"/>
              </a:rPr>
              <a:t>Запись на </a:t>
            </a:r>
            <a:r>
              <a:rPr kumimoji="0" lang="ru-RU" sz="1400" b="1" i="0" u="none" strike="noStrike" kern="0" cap="none" spc="-5" normalizeH="0" baseline="0" noProof="0" dirty="0">
                <a:ln>
                  <a:noFill/>
                </a:ln>
                <a:solidFill>
                  <a:srgbClr val="703016"/>
                </a:solidFill>
                <a:effectLst/>
                <a:uLnTx/>
                <a:uFillTx/>
                <a:latin typeface="+mn-lt"/>
                <a:cs typeface="Calibri"/>
                <a:sym typeface="Calibri"/>
              </a:rPr>
              <a:t>сайте: </a:t>
            </a:r>
          </a:p>
          <a:p>
            <a:pPr marL="124460" marR="0" lvl="0" indent="0" algn="l" defTabSz="914400" rtl="0" eaLnBrk="1" fontAlgn="auto" latinLnBrk="0" hangingPunct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-5" normalizeH="0" baseline="0" noProof="0" dirty="0">
                <a:ln>
                  <a:noFill/>
                </a:ln>
                <a:solidFill>
                  <a:srgbClr val="703016"/>
                </a:solidFill>
                <a:effectLst/>
                <a:uLnTx/>
                <a:uFillTx/>
                <a:latin typeface="+mn-lt"/>
                <a:cs typeface="Calibri"/>
                <a:sym typeface="Calibri"/>
              </a:rPr>
              <a:t> </a:t>
            </a:r>
            <a:r>
              <a:rPr kumimoji="0" lang="ru-RU" sz="1400" b="1" i="0" u="none" strike="noStrike" kern="0" cap="none" spc="-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cs typeface="Calibri"/>
                <a:sym typeface="Calibri"/>
              </a:rPr>
              <a:t>мойбизнес-43.рф</a:t>
            </a:r>
            <a:endParaRPr kumimoji="0" lang="ru-RU" sz="1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cs typeface="Calibri"/>
              <a:sym typeface="Calibri"/>
            </a:endParaRPr>
          </a:p>
        </p:txBody>
      </p:sp>
      <p:pic>
        <p:nvPicPr>
          <p:cNvPr id="1026" name="Picture 2" descr="Чемпионат предпринимательских идей «Business Skills» 2020 ⋆">
            <a:extLst>
              <a:ext uri="{FF2B5EF4-FFF2-40B4-BE49-F238E27FC236}">
                <a16:creationId xmlns:a16="http://schemas.microsoft.com/office/drawing/2014/main" xmlns="" id="{9F27B7C2-2474-4CA6-8DD8-FEE0AC33D6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2024" y="5304650"/>
            <a:ext cx="1559756" cy="866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4233832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Арка 28"/>
          <p:cNvSpPr/>
          <p:nvPr/>
        </p:nvSpPr>
        <p:spPr>
          <a:xfrm rot="1132272">
            <a:off x="8528511" y="-3778478"/>
            <a:ext cx="6512240" cy="6324284"/>
          </a:xfrm>
          <a:prstGeom prst="blockArc">
            <a:avLst>
              <a:gd name="adj1" fmla="val 956724"/>
              <a:gd name="adj2" fmla="val 11921681"/>
              <a:gd name="adj3" fmla="val 18078"/>
            </a:avLst>
          </a:prstGeom>
          <a:solidFill>
            <a:srgbClr val="ED5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9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5840" y="3167680"/>
            <a:ext cx="9745653" cy="792088"/>
          </a:xfrm>
        </p:spPr>
        <p:txBody>
          <a:bodyPr>
            <a:noAutofit/>
          </a:bodyPr>
          <a:lstStyle/>
          <a:p>
            <a:pPr algn="l"/>
            <a:r>
              <a:rPr lang="ru-RU" sz="2500" b="1" spc="-25" dirty="0">
                <a:solidFill>
                  <a:srgbClr val="6D2D19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500" b="1" spc="-25" dirty="0">
                <a:solidFill>
                  <a:srgbClr val="6D2D19"/>
                </a:solidFill>
                <a:latin typeface="Arial" pitchFamily="34" charset="0"/>
                <a:cs typeface="Arial" pitchFamily="34" charset="0"/>
              </a:rPr>
            </a:br>
            <a:endParaRPr lang="ru-RU" sz="4800" b="1" spc="-25" dirty="0">
              <a:solidFill>
                <a:srgbClr val="6D2D1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63352" y="954865"/>
            <a:ext cx="105131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24" name="Арка 23"/>
          <p:cNvSpPr/>
          <p:nvPr/>
        </p:nvSpPr>
        <p:spPr>
          <a:xfrm rot="8470968">
            <a:off x="-818752" y="5371232"/>
            <a:ext cx="3537529" cy="3537529"/>
          </a:xfrm>
          <a:prstGeom prst="blockArc">
            <a:avLst>
              <a:gd name="adj1" fmla="val 3346679"/>
              <a:gd name="adj2" fmla="val 13202193"/>
              <a:gd name="adj3" fmla="val 12415"/>
            </a:avLst>
          </a:prstGeom>
          <a:solidFill>
            <a:srgbClr val="C59368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9">
              <a:solidFill>
                <a:schemeClr val="tx1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849DF026-C928-4F56-8EE1-AE4F01512B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5085184"/>
            <a:ext cx="477374" cy="477374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83FD88D5-DD9E-4E20-9A8D-7ED3939AACC2}"/>
              </a:ext>
            </a:extLst>
          </p:cNvPr>
          <p:cNvSpPr/>
          <p:nvPr/>
        </p:nvSpPr>
        <p:spPr>
          <a:xfrm>
            <a:off x="3071664" y="4941168"/>
            <a:ext cx="3332642" cy="824415"/>
          </a:xfrm>
          <a:prstGeom prst="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  <a:effectLst>
            <a:softEdge rad="4445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cs typeface="Helvetica"/>
                <a:sym typeface="Calibri"/>
              </a:rPr>
              <a:t>410 - 410 (доб.702)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85280AAC-62B7-4CA1-A08C-99A485FADE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5517232"/>
            <a:ext cx="700189" cy="700189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008FFFB8-9FA0-4B52-8882-603CD237993D}"/>
              </a:ext>
            </a:extLst>
          </p:cNvPr>
          <p:cNvSpPr/>
          <p:nvPr/>
        </p:nvSpPr>
        <p:spPr>
          <a:xfrm>
            <a:off x="2783632" y="5589240"/>
            <a:ext cx="3432921" cy="622516"/>
          </a:xfrm>
          <a:prstGeom prst="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  <a:effectLst>
            <a:glow rad="127000">
              <a:schemeClr val="accent1"/>
            </a:glow>
            <a:softEdge rad="6858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14772" hangingPunct="1">
              <a:defRPr/>
            </a:pPr>
            <a:r>
              <a:rPr lang="ru-RU" sz="2400" b="1" spc="5" dirty="0">
                <a:solidFill>
                  <a:srgbClr val="6D2D19"/>
                </a:solidFill>
                <a:cs typeface="Circe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с</a:t>
            </a:r>
            <a:r>
              <a:rPr lang="en-US" sz="2400" b="1" spc="5" dirty="0">
                <a:solidFill>
                  <a:srgbClr val="6D2D19"/>
                </a:solidFill>
                <a:cs typeface="Circe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pp@kfpp.ru</a:t>
            </a:r>
            <a:endParaRPr lang="ru-RU" sz="2400" b="1" spc="5" dirty="0">
              <a:solidFill>
                <a:srgbClr val="6D2D19"/>
              </a:solidFill>
              <a:cs typeface="Circe"/>
            </a:endParaRPr>
          </a:p>
          <a:p>
            <a:pPr algn="ctr" defTabSz="414772" hangingPunct="1">
              <a:defRPr/>
            </a:pPr>
            <a:endParaRPr lang="ru-RU" sz="2400" b="1" spc="5" dirty="0">
              <a:solidFill>
                <a:srgbClr val="6D2D19"/>
              </a:solidFill>
              <a:cs typeface="Circe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D2C40E33-79BA-4000-9EC6-8150FA2CF5C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899"/>
            <a:ext cx="1512168" cy="85043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F9C0FD9E-5860-4F76-BB57-3EA27348F59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0452" y="-2343"/>
            <a:ext cx="1067188" cy="1067188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CD74E7A4-EA5B-4236-A003-BD9346045E02}"/>
              </a:ext>
            </a:extLst>
          </p:cNvPr>
          <p:cNvSpPr txBox="1"/>
          <p:nvPr/>
        </p:nvSpPr>
        <p:spPr>
          <a:xfrm>
            <a:off x="407368" y="1844824"/>
            <a:ext cx="8544294" cy="23083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ru-RU" sz="4800" b="1" dirty="0">
                <a:solidFill>
                  <a:srgbClr val="FF0000"/>
                </a:solidFill>
                <a:latin typeface="+mn-lt"/>
              </a:rPr>
              <a:t>Меры поддержки устойчивых предпринимателей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072A696C-BB0F-4827-BEEB-695BDB250B0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/>
          <a:srcRect b="44173"/>
          <a:stretch/>
        </p:blipFill>
        <p:spPr>
          <a:xfrm rot="10800000">
            <a:off x="1000266" y="-1987364"/>
            <a:ext cx="6319916" cy="3533285"/>
          </a:xfrm>
          <a:prstGeom prst="rect">
            <a:avLst/>
          </a:prstGeom>
        </p:spPr>
      </p:pic>
      <p:pic>
        <p:nvPicPr>
          <p:cNvPr id="14" name="Рисунок 13" descr="d5146c00c80235c0e4ecfb993ed7190f (1)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801118" y="2579041"/>
            <a:ext cx="5165184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TextBox 15"/>
          <p:cNvSpPr txBox="1"/>
          <p:nvPr/>
        </p:nvSpPr>
        <p:spPr>
          <a:xfrm>
            <a:off x="6663958" y="5603377"/>
            <a:ext cx="5302343" cy="8309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400" b="1" dirty="0">
                <a:solidFill>
                  <a:srgbClr val="FF0000"/>
                </a:solidFill>
              </a:rPr>
              <a:t>*д</a:t>
            </a:r>
            <a:r>
              <a:rPr kumimoji="0" lang="ru-RU" sz="2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еятельность СМСП от 1 года, прошедших </a:t>
            </a:r>
            <a:r>
              <a:rPr kumimoji="0" lang="ru-RU" sz="2400" b="1" i="0" u="none" strike="noStrike" cap="none" spc="0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скоринговую</a:t>
            </a:r>
            <a:r>
              <a:rPr kumimoji="0" lang="ru-RU" sz="2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 оценку</a:t>
            </a:r>
          </a:p>
        </p:txBody>
      </p:sp>
    </p:spTree>
    <p:extLst>
      <p:ext uri="{BB962C8B-B14F-4D97-AF65-F5344CB8AC3E}">
        <p14:creationId xmlns:p14="http://schemas.microsoft.com/office/powerpoint/2010/main" val="96560544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416" y="692696"/>
            <a:ext cx="9649072" cy="894764"/>
          </a:xfrm>
          <a:noFill/>
          <a:ln>
            <a:solidFill>
              <a:srgbClr val="FFFFFF"/>
            </a:solidFill>
          </a:ln>
          <a:effectLst>
            <a:softEdge rad="12700"/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600" b="1" spc="-25" dirty="0">
                <a:solidFill>
                  <a:srgbClr val="FF0000"/>
                </a:solidFill>
              </a:rPr>
              <a:t>Акселерация субъектов МСП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393009AB-E562-49BE-9193-50AFC58FB52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7" t="17236" r="10527" b="21469"/>
          <a:stretch/>
        </p:blipFill>
        <p:spPr>
          <a:xfrm>
            <a:off x="128852" y="59443"/>
            <a:ext cx="1102534" cy="48923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0856E9C0-4578-4F7C-BBD9-5DB99D83FCE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8" t="19602" r="11182" b="10188"/>
          <a:stretch/>
        </p:blipFill>
        <p:spPr>
          <a:xfrm>
            <a:off x="11308016" y="0"/>
            <a:ext cx="864096" cy="749276"/>
          </a:xfrm>
          <a:prstGeom prst="rect">
            <a:avLst/>
          </a:prstGeom>
        </p:spPr>
      </p:pic>
      <p:sp>
        <p:nvSpPr>
          <p:cNvPr id="12" name="Прямоугольник: скругленные углы 4">
            <a:extLst>
              <a:ext uri="{FF2B5EF4-FFF2-40B4-BE49-F238E27FC236}">
                <a16:creationId xmlns:a16="http://schemas.microsoft.com/office/drawing/2014/main" xmlns="" id="{C310E4EB-3EFD-4452-A825-1111DB02E9F1}"/>
              </a:ext>
            </a:extLst>
          </p:cNvPr>
          <p:cNvSpPr/>
          <p:nvPr/>
        </p:nvSpPr>
        <p:spPr>
          <a:xfrm>
            <a:off x="551384" y="4296628"/>
            <a:ext cx="11305256" cy="1736643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spc="0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Скоринговая</a:t>
            </a:r>
            <a:r>
              <a:rPr kumimoji="0" lang="ru-RU" sz="2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 оценка</a:t>
            </a:r>
            <a:r>
              <a:rPr kumimoji="0" lang="ru-RU" sz="2400" b="1" i="0" u="none" strike="noStrike" cap="none" spc="0" normalizeH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 </a:t>
            </a:r>
            <a:r>
              <a:rPr kumimoji="0" lang="ru-RU" sz="2400" i="0" u="none" strike="noStrike" cap="none" spc="0" normalizeH="0" dirty="0">
                <a:ln>
                  <a:noFill/>
                </a:ln>
                <a:solidFill>
                  <a:srgbClr val="6D2D19"/>
                </a:solidFill>
                <a:effectLst/>
                <a:uFillTx/>
                <a:ea typeface="+mj-ea"/>
                <a:cs typeface="+mj-cs"/>
                <a:sym typeface="Calibri"/>
              </a:rPr>
              <a:t>– анализ деятельности субъектов МСП, проводимая на основе открытых источников данных в целях предоставления возможности предоставления субъектам МСП мер государственной поддержки в рамках комплексных услуг.</a:t>
            </a:r>
            <a:endParaRPr kumimoji="0" lang="ru-RU" sz="2400" i="0" u="none" strike="noStrike" cap="none" spc="0" normalizeH="0" baseline="0" dirty="0">
              <a:ln>
                <a:noFill/>
              </a:ln>
              <a:solidFill>
                <a:srgbClr val="6D2D19"/>
              </a:solidFill>
              <a:effectLst/>
              <a:uFillTx/>
              <a:ea typeface="+mj-ea"/>
              <a:cs typeface="+mj-cs"/>
              <a:sym typeface="Calibri"/>
            </a:endParaRPr>
          </a:p>
        </p:txBody>
      </p:sp>
      <p:pic>
        <p:nvPicPr>
          <p:cNvPr id="15" name="Рисунок 14" descr="Sobesedovanie_verno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32703" y="1468212"/>
            <a:ext cx="4536504" cy="2452104"/>
          </a:xfrm>
          <a:prstGeom prst="rect">
            <a:avLst/>
          </a:prstGeom>
        </p:spPr>
      </p:pic>
      <p:sp>
        <p:nvSpPr>
          <p:cNvPr id="10" name="Прямоугольник: скругленные углы 4">
            <a:extLst>
              <a:ext uri="{FF2B5EF4-FFF2-40B4-BE49-F238E27FC236}">
                <a16:creationId xmlns:a16="http://schemas.microsoft.com/office/drawing/2014/main" xmlns="" id="{C310E4EB-3EFD-4452-A825-1111DB02E9F1}"/>
              </a:ext>
            </a:extLst>
          </p:cNvPr>
          <p:cNvSpPr/>
          <p:nvPr/>
        </p:nvSpPr>
        <p:spPr>
          <a:xfrm>
            <a:off x="551384" y="2564693"/>
            <a:ext cx="7056784" cy="1328021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r>
              <a:rPr kumimoji="0" lang="ru-RU" sz="2400" b="1" i="0" u="none" strike="noStrike" cap="none" spc="0" normalizeH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Комплексная услуга </a:t>
            </a:r>
            <a:r>
              <a:rPr kumimoji="0" lang="ru-RU" sz="2400" i="0" u="none" strike="noStrike" cap="none" spc="0" normalizeH="0" dirty="0">
                <a:ln>
                  <a:noFill/>
                </a:ln>
                <a:solidFill>
                  <a:srgbClr val="6D2D19"/>
                </a:solidFill>
                <a:effectLst/>
                <a:uFillTx/>
                <a:ea typeface="+mj-ea"/>
                <a:cs typeface="+mj-cs"/>
                <a:sym typeface="Calibri"/>
              </a:rPr>
              <a:t>–</a:t>
            </a:r>
            <a:r>
              <a:rPr kumimoji="0" lang="ru-RU" sz="2400" i="0" u="none" strike="noStrike" cap="none" spc="0" normalizeH="0" dirty="0">
                <a:ln>
                  <a:noFill/>
                </a:ln>
                <a:solidFill>
                  <a:srgbClr val="5E2716"/>
                </a:solidFill>
                <a:effectLst/>
                <a:uFillTx/>
                <a:ea typeface="+mj-ea"/>
                <a:cs typeface="+mj-cs"/>
                <a:sym typeface="Calibri"/>
              </a:rPr>
              <a:t> </a:t>
            </a:r>
            <a:r>
              <a:rPr lang="ru-RU" sz="2400" dirty="0">
                <a:solidFill>
                  <a:srgbClr val="5E2716"/>
                </a:solidFill>
                <a:ea typeface="Times New Roman" panose="02020603050405020304" pitchFamily="18" charset="0"/>
              </a:rPr>
              <a:t>предоставление субъектам МСП двух и более связанных между собой услуг</a:t>
            </a:r>
            <a:endParaRPr kumimoji="0" lang="ru-RU" sz="2400" i="0" u="none" strike="noStrike" cap="none" spc="0" normalizeH="0" baseline="0" dirty="0">
              <a:ln>
                <a:noFill/>
              </a:ln>
              <a:solidFill>
                <a:srgbClr val="5E2716"/>
              </a:solidFill>
              <a:effectLst/>
              <a:uFillTx/>
              <a:ea typeface="+mj-ea"/>
              <a:cs typeface="+mj-cs"/>
              <a:sym typeface="Calibri"/>
            </a:endParaRP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xmlns="" id="{D06DBB7F-78BF-4F2B-AA56-F58FEA6839B3}"/>
              </a:ext>
            </a:extLst>
          </p:cNvPr>
          <p:cNvSpPr/>
          <p:nvPr/>
        </p:nvSpPr>
        <p:spPr>
          <a:xfrm>
            <a:off x="6199012" y="151747"/>
            <a:ext cx="5134827" cy="510776"/>
          </a:xfrm>
          <a:prstGeom prst="roundRect">
            <a:avLst/>
          </a:prstGeom>
          <a:solidFill>
            <a:srgbClr val="FFFFFF"/>
          </a:solidFill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Популяризация</a:t>
            </a:r>
            <a:endParaRPr kumimoji="0" lang="ru-RU" sz="28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ea typeface="+mj-ea"/>
              <a:cs typeface="+mj-cs"/>
              <a:sym typeface="Calibri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xmlns="" id="{38BC3556-A67B-43EE-B8AF-F676196030E3}"/>
              </a:ext>
            </a:extLst>
          </p:cNvPr>
          <p:cNvSpPr/>
          <p:nvPr/>
        </p:nvSpPr>
        <p:spPr>
          <a:xfrm>
            <a:off x="214597" y="117695"/>
            <a:ext cx="5040560" cy="578880"/>
          </a:xfrm>
          <a:prstGeom prst="roundRect">
            <a:avLst/>
          </a:prstGeom>
          <a:solidFill>
            <a:srgbClr val="FFFFFF"/>
          </a:solidFill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Проведение</a:t>
            </a:r>
            <a:r>
              <a:rPr kumimoji="0" lang="ru-RU" sz="2800" b="1" i="0" u="none" strike="noStrike" cap="none" spc="0" normalizeH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 </a:t>
            </a:r>
            <a:r>
              <a:rPr kumimoji="0" lang="ru-RU" sz="2400" b="1" i="0" u="none" strike="noStrike" cap="none" spc="0" normalizeH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мероприятий</a:t>
            </a:r>
            <a:endParaRPr kumimoji="0" lang="ru-RU" sz="28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ea typeface="+mj-ea"/>
              <a:cs typeface="+mj-cs"/>
              <a:sym typeface="Calibri"/>
            </a:endParaRPr>
          </a:p>
        </p:txBody>
      </p:sp>
      <p:sp>
        <p:nvSpPr>
          <p:cNvPr id="17" name="Прямоугольник: скругленные углы 10">
            <a:extLst>
              <a:ext uri="{FF2B5EF4-FFF2-40B4-BE49-F238E27FC236}">
                <a16:creationId xmlns:a16="http://schemas.microsoft.com/office/drawing/2014/main" xmlns="" id="{D06DBB7F-78BF-4F2B-AA56-F58FEA6839B3}"/>
              </a:ext>
            </a:extLst>
          </p:cNvPr>
          <p:cNvSpPr/>
          <p:nvPr/>
        </p:nvSpPr>
        <p:spPr>
          <a:xfrm>
            <a:off x="191344" y="2544282"/>
            <a:ext cx="4989582" cy="510776"/>
          </a:xfrm>
          <a:prstGeom prst="roundRect">
            <a:avLst/>
          </a:prstGeom>
          <a:solidFill>
            <a:srgbClr val="FFFFFF"/>
          </a:solidFill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Сертификация</a:t>
            </a:r>
            <a:endParaRPr kumimoji="0" lang="ru-RU" sz="28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ea typeface="+mj-ea"/>
              <a:cs typeface="+mj-cs"/>
              <a:sym typeface="Calibri"/>
            </a:endParaRPr>
          </a:p>
        </p:txBody>
      </p:sp>
      <p:pic>
        <p:nvPicPr>
          <p:cNvPr id="38" name="Рисунок 37">
            <a:extLst>
              <a:ext uri="{FF2B5EF4-FFF2-40B4-BE49-F238E27FC236}">
                <a16:creationId xmlns:a16="http://schemas.microsoft.com/office/drawing/2014/main" xmlns="" id="{D758104C-7AF6-41ED-9235-6F9AE8F97D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715" y="3188478"/>
            <a:ext cx="2232248" cy="1710895"/>
          </a:xfrm>
          <a:prstGeom prst="rect">
            <a:avLst/>
          </a:prstGeom>
        </p:spPr>
      </p:pic>
      <p:sp>
        <p:nvSpPr>
          <p:cNvPr id="2" name="Скругленный прямоугольник 15">
            <a:extLst>
              <a:ext uri="{FF2B5EF4-FFF2-40B4-BE49-F238E27FC236}">
                <a16:creationId xmlns:a16="http://schemas.microsoft.com/office/drawing/2014/main" xmlns="" id="{16D438AF-50A8-45C7-B22A-34AD411DD401}"/>
              </a:ext>
            </a:extLst>
          </p:cNvPr>
          <p:cNvSpPr/>
          <p:nvPr/>
        </p:nvSpPr>
        <p:spPr>
          <a:xfrm>
            <a:off x="2309834" y="801747"/>
            <a:ext cx="2871092" cy="331592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dirty="0">
                <a:solidFill>
                  <a:srgbClr val="5E2716"/>
                </a:solidFill>
              </a:rPr>
              <a:t>Семинары, вебинары</a:t>
            </a:r>
          </a:p>
        </p:txBody>
      </p:sp>
      <p:sp>
        <p:nvSpPr>
          <p:cNvPr id="5" name="Скругленный прямоугольник 15">
            <a:extLst>
              <a:ext uri="{FF2B5EF4-FFF2-40B4-BE49-F238E27FC236}">
                <a16:creationId xmlns:a16="http://schemas.microsoft.com/office/drawing/2014/main" xmlns="" id="{B55002C9-C47C-4833-B935-8747F8C6F12B}"/>
              </a:ext>
            </a:extLst>
          </p:cNvPr>
          <p:cNvSpPr/>
          <p:nvPr/>
        </p:nvSpPr>
        <p:spPr>
          <a:xfrm>
            <a:off x="2300604" y="1615693"/>
            <a:ext cx="2880321" cy="331592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dirty="0">
                <a:solidFill>
                  <a:srgbClr val="6D2D19"/>
                </a:solidFill>
              </a:rPr>
              <a:t>Обучающие</a:t>
            </a:r>
            <a:r>
              <a:rPr lang="ru-RU" dirty="0">
                <a:solidFill>
                  <a:srgbClr val="5E2716"/>
                </a:solidFill>
              </a:rPr>
              <a:t> программы</a:t>
            </a:r>
          </a:p>
        </p:txBody>
      </p:sp>
      <p:sp>
        <p:nvSpPr>
          <p:cNvPr id="6" name="Скругленный прямоугольник 15">
            <a:extLst>
              <a:ext uri="{FF2B5EF4-FFF2-40B4-BE49-F238E27FC236}">
                <a16:creationId xmlns:a16="http://schemas.microsoft.com/office/drawing/2014/main" xmlns="" id="{05EFBBD4-D0E1-4D14-8EE3-341727CFB3E0}"/>
              </a:ext>
            </a:extLst>
          </p:cNvPr>
          <p:cNvSpPr/>
          <p:nvPr/>
        </p:nvSpPr>
        <p:spPr>
          <a:xfrm>
            <a:off x="2927648" y="3188478"/>
            <a:ext cx="2253278" cy="403600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en-US" sz="1800" dirty="0">
                <a:solidFill>
                  <a:srgbClr val="5E2716"/>
                </a:solidFill>
                <a:cs typeface="Arial" pitchFamily="34" charset="0"/>
              </a:rPr>
              <a:t>&lt; </a:t>
            </a:r>
            <a:r>
              <a:rPr lang="ru-RU" sz="1800" dirty="0">
                <a:solidFill>
                  <a:srgbClr val="5E2716"/>
                </a:solidFill>
                <a:cs typeface="Arial" pitchFamily="34" charset="0"/>
              </a:rPr>
              <a:t>10</a:t>
            </a:r>
            <a:r>
              <a:rPr lang="ru-RU" sz="1800" dirty="0">
                <a:solidFill>
                  <a:srgbClr val="6D2D19"/>
                </a:solidFill>
                <a:cs typeface="Arial" pitchFamily="34" charset="0"/>
              </a:rPr>
              <a:t>0 тыс. рублей</a:t>
            </a:r>
          </a:p>
          <a:p>
            <a:endParaRPr lang="ru-RU" dirty="0"/>
          </a:p>
        </p:txBody>
      </p:sp>
      <p:sp>
        <p:nvSpPr>
          <p:cNvPr id="7" name="Скругленный прямоугольник 15">
            <a:extLst>
              <a:ext uri="{FF2B5EF4-FFF2-40B4-BE49-F238E27FC236}">
                <a16:creationId xmlns:a16="http://schemas.microsoft.com/office/drawing/2014/main" xmlns="" id="{0D7BF9C3-7121-4291-ACA7-5C60F9CD78EC}"/>
              </a:ext>
            </a:extLst>
          </p:cNvPr>
          <p:cNvSpPr/>
          <p:nvPr/>
        </p:nvSpPr>
        <p:spPr>
          <a:xfrm>
            <a:off x="1919537" y="3696455"/>
            <a:ext cx="3384375" cy="403601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dirty="0">
                <a:solidFill>
                  <a:srgbClr val="6D2D19"/>
                </a:solidFill>
                <a:cs typeface="Arial" pitchFamily="34" charset="0"/>
              </a:rPr>
              <a:t>Добровольная, обязательная</a:t>
            </a:r>
          </a:p>
          <a:p>
            <a:endParaRPr lang="ru-RU" dirty="0"/>
          </a:p>
        </p:txBody>
      </p:sp>
      <p:sp>
        <p:nvSpPr>
          <p:cNvPr id="9" name="Скругленный прямоугольник 15">
            <a:extLst>
              <a:ext uri="{FF2B5EF4-FFF2-40B4-BE49-F238E27FC236}">
                <a16:creationId xmlns:a16="http://schemas.microsoft.com/office/drawing/2014/main" xmlns="" id="{35674ACA-931B-4AAD-B627-4B3FC813D8CF}"/>
              </a:ext>
            </a:extLst>
          </p:cNvPr>
          <p:cNvSpPr/>
          <p:nvPr/>
        </p:nvSpPr>
        <p:spPr>
          <a:xfrm>
            <a:off x="2300606" y="4208604"/>
            <a:ext cx="2859436" cy="624667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dirty="0">
                <a:solidFill>
                  <a:srgbClr val="6D2D19"/>
                </a:solidFill>
                <a:cs typeface="Arial" pitchFamily="34" charset="0"/>
              </a:rPr>
              <a:t>С</a:t>
            </a:r>
            <a:r>
              <a:rPr lang="ru-RU" sz="1800" dirty="0">
                <a:solidFill>
                  <a:srgbClr val="6D2D19"/>
                </a:solidFill>
                <a:cs typeface="Arial" pitchFamily="34" charset="0"/>
              </a:rPr>
              <a:t>истема менеджмента качества</a:t>
            </a:r>
            <a:endParaRPr lang="ru-RU" dirty="0">
              <a:solidFill>
                <a:srgbClr val="6D2D19"/>
              </a:solidFill>
            </a:endParaRPr>
          </a:p>
        </p:txBody>
      </p:sp>
      <p:sp>
        <p:nvSpPr>
          <p:cNvPr id="13" name="Прямоугольник: скругленные углы 10">
            <a:extLst>
              <a:ext uri="{FF2B5EF4-FFF2-40B4-BE49-F238E27FC236}">
                <a16:creationId xmlns:a16="http://schemas.microsoft.com/office/drawing/2014/main" xmlns="" id="{6C36E5AC-6280-4616-9C3A-A81D32585A92}"/>
              </a:ext>
            </a:extLst>
          </p:cNvPr>
          <p:cNvSpPr/>
          <p:nvPr/>
        </p:nvSpPr>
        <p:spPr>
          <a:xfrm>
            <a:off x="6181882" y="2661968"/>
            <a:ext cx="5321726" cy="51077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Выход</a:t>
            </a:r>
            <a:r>
              <a:rPr kumimoji="0" lang="ru-RU" sz="2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 </a:t>
            </a:r>
            <a:r>
              <a:rPr kumimoji="0" lang="ru-RU" sz="2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на</a:t>
            </a:r>
            <a:r>
              <a:rPr kumimoji="0" lang="ru-RU" sz="2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 </a:t>
            </a:r>
            <a:r>
              <a:rPr kumimoji="0" lang="ru-RU" sz="2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ЭТП</a:t>
            </a:r>
            <a:r>
              <a:rPr kumimoji="0" lang="ru-RU" sz="2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, </a:t>
            </a:r>
            <a:r>
              <a:rPr kumimoji="0" lang="ru-RU" sz="2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маркетплейсы</a:t>
            </a:r>
            <a:endParaRPr kumimoji="0" lang="ru-RU" sz="20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ea typeface="+mj-ea"/>
              <a:cs typeface="+mj-cs"/>
              <a:sym typeface="Calibri"/>
            </a:endParaRPr>
          </a:p>
        </p:txBody>
      </p:sp>
      <p:sp>
        <p:nvSpPr>
          <p:cNvPr id="15" name="Скругленный прямоугольник 15">
            <a:extLst>
              <a:ext uri="{FF2B5EF4-FFF2-40B4-BE49-F238E27FC236}">
                <a16:creationId xmlns:a16="http://schemas.microsoft.com/office/drawing/2014/main" xmlns="" id="{5A6B44FE-E1F4-4C25-936F-259124D58E04}"/>
              </a:ext>
            </a:extLst>
          </p:cNvPr>
          <p:cNvSpPr/>
          <p:nvPr/>
        </p:nvSpPr>
        <p:spPr>
          <a:xfrm>
            <a:off x="9137040" y="751076"/>
            <a:ext cx="2366567" cy="351471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en-US" sz="1800" dirty="0">
                <a:solidFill>
                  <a:srgbClr val="5E2716"/>
                </a:solidFill>
                <a:cs typeface="Arial" pitchFamily="34" charset="0"/>
              </a:rPr>
              <a:t>&lt; </a:t>
            </a:r>
            <a:r>
              <a:rPr lang="ru-RU" sz="1800" dirty="0">
                <a:solidFill>
                  <a:srgbClr val="5E2716"/>
                </a:solidFill>
                <a:cs typeface="Arial" pitchFamily="34" charset="0"/>
              </a:rPr>
              <a:t>100 </a:t>
            </a:r>
            <a:r>
              <a:rPr lang="ru-RU" dirty="0">
                <a:solidFill>
                  <a:srgbClr val="5E2716"/>
                </a:solidFill>
                <a:cs typeface="Arial" pitchFamily="34" charset="0"/>
              </a:rPr>
              <a:t>тыс</a:t>
            </a:r>
            <a:r>
              <a:rPr lang="ru-RU" sz="1800" dirty="0">
                <a:solidFill>
                  <a:srgbClr val="5E2716"/>
                </a:solidFill>
                <a:cs typeface="Arial" pitchFamily="34" charset="0"/>
              </a:rPr>
              <a:t>. рублей</a:t>
            </a:r>
          </a:p>
          <a:p>
            <a:endParaRPr lang="ru-RU" dirty="0"/>
          </a:p>
        </p:txBody>
      </p:sp>
      <p:sp>
        <p:nvSpPr>
          <p:cNvPr id="19" name="Скругленный прямоугольник 15">
            <a:extLst>
              <a:ext uri="{FF2B5EF4-FFF2-40B4-BE49-F238E27FC236}">
                <a16:creationId xmlns:a16="http://schemas.microsoft.com/office/drawing/2014/main" xmlns="" id="{9156307E-6815-4B24-B55B-D6B41892ED8C}"/>
              </a:ext>
            </a:extLst>
          </p:cNvPr>
          <p:cNvSpPr/>
          <p:nvPr/>
        </p:nvSpPr>
        <p:spPr>
          <a:xfrm>
            <a:off x="7825950" y="1178142"/>
            <a:ext cx="3677657" cy="388423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1600" dirty="0">
                <a:solidFill>
                  <a:srgbClr val="5E2716"/>
                </a:solidFill>
                <a:cs typeface="Arial" pitchFamily="34" charset="0"/>
              </a:rPr>
              <a:t>Создание и продвижение сайта</a:t>
            </a:r>
          </a:p>
          <a:p>
            <a:endParaRPr lang="ru-RU" dirty="0"/>
          </a:p>
        </p:txBody>
      </p:sp>
      <p:sp>
        <p:nvSpPr>
          <p:cNvPr id="21" name="Скругленный прямоугольник 15">
            <a:extLst>
              <a:ext uri="{FF2B5EF4-FFF2-40B4-BE49-F238E27FC236}">
                <a16:creationId xmlns:a16="http://schemas.microsoft.com/office/drawing/2014/main" xmlns="" id="{2C13605B-B2A0-4702-88D5-8C2ECD9E91BB}"/>
              </a:ext>
            </a:extLst>
          </p:cNvPr>
          <p:cNvSpPr/>
          <p:nvPr/>
        </p:nvSpPr>
        <p:spPr>
          <a:xfrm>
            <a:off x="8598648" y="1642159"/>
            <a:ext cx="2904960" cy="317303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1600" dirty="0">
                <a:solidFill>
                  <a:srgbClr val="5E2716"/>
                </a:solidFill>
                <a:cs typeface="Arial" pitchFamily="34" charset="0"/>
              </a:rPr>
              <a:t>Аудио и видеоролики</a:t>
            </a:r>
          </a:p>
          <a:p>
            <a:endParaRPr lang="ru-RU" dirty="0"/>
          </a:p>
        </p:txBody>
      </p:sp>
      <p:sp>
        <p:nvSpPr>
          <p:cNvPr id="8" name="Скругленный прямоугольник 15">
            <a:extLst>
              <a:ext uri="{FF2B5EF4-FFF2-40B4-BE49-F238E27FC236}">
                <a16:creationId xmlns:a16="http://schemas.microsoft.com/office/drawing/2014/main" xmlns="" id="{08FA7B5E-7454-4417-BFA2-B9FC80ADB819}"/>
              </a:ext>
            </a:extLst>
          </p:cNvPr>
          <p:cNvSpPr/>
          <p:nvPr/>
        </p:nvSpPr>
        <p:spPr>
          <a:xfrm>
            <a:off x="7248129" y="2017508"/>
            <a:ext cx="4292348" cy="551620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1600" dirty="0">
                <a:solidFill>
                  <a:srgbClr val="6D2D19"/>
                </a:solidFill>
                <a:cs typeface="Arial" pitchFamily="34" charset="0"/>
              </a:rPr>
              <a:t>Изготовление рекламно-информационных материалов</a:t>
            </a:r>
            <a:endParaRPr lang="ru-RU" sz="1600" dirty="0">
              <a:solidFill>
                <a:srgbClr val="6D2D19"/>
              </a:solidFill>
            </a:endParaRPr>
          </a:p>
        </p:txBody>
      </p:sp>
      <p:sp>
        <p:nvSpPr>
          <p:cNvPr id="23" name="Скругленный прямоугольник 15">
            <a:extLst>
              <a:ext uri="{FF2B5EF4-FFF2-40B4-BE49-F238E27FC236}">
                <a16:creationId xmlns:a16="http://schemas.microsoft.com/office/drawing/2014/main" xmlns="" id="{1BF2037D-0C9B-4728-99EF-E49EEED002B7}"/>
              </a:ext>
            </a:extLst>
          </p:cNvPr>
          <p:cNvSpPr/>
          <p:nvPr/>
        </p:nvSpPr>
        <p:spPr>
          <a:xfrm>
            <a:off x="9104625" y="3275107"/>
            <a:ext cx="2409571" cy="477790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en-US" sz="1800" dirty="0">
                <a:solidFill>
                  <a:srgbClr val="5E2716"/>
                </a:solidFill>
                <a:cs typeface="Arial" pitchFamily="34" charset="0"/>
              </a:rPr>
              <a:t>&lt; </a:t>
            </a:r>
            <a:r>
              <a:rPr lang="ru-RU" sz="1800" dirty="0">
                <a:solidFill>
                  <a:srgbClr val="5E2716"/>
                </a:solidFill>
                <a:cs typeface="Arial" pitchFamily="34" charset="0"/>
              </a:rPr>
              <a:t>50 тыс. рублей</a:t>
            </a:r>
          </a:p>
          <a:p>
            <a:endParaRPr lang="ru-RU" dirty="0"/>
          </a:p>
        </p:txBody>
      </p:sp>
      <p:sp>
        <p:nvSpPr>
          <p:cNvPr id="24" name="Скругленный прямоугольник 15">
            <a:extLst>
              <a:ext uri="{FF2B5EF4-FFF2-40B4-BE49-F238E27FC236}">
                <a16:creationId xmlns:a16="http://schemas.microsoft.com/office/drawing/2014/main" xmlns="" id="{F50B6F94-80F1-4685-AB63-F7FACB8A0165}"/>
              </a:ext>
            </a:extLst>
          </p:cNvPr>
          <p:cNvSpPr/>
          <p:nvPr/>
        </p:nvSpPr>
        <p:spPr>
          <a:xfrm>
            <a:off x="7650835" y="3879604"/>
            <a:ext cx="3890020" cy="677504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1800" dirty="0">
                <a:solidFill>
                  <a:srgbClr val="5E2716"/>
                </a:solidFill>
                <a:cs typeface="Arial" pitchFamily="34" charset="0"/>
              </a:rPr>
              <a:t>Ежемесячное продвижение</a:t>
            </a:r>
          </a:p>
          <a:p>
            <a:r>
              <a:rPr lang="ru-RU" sz="1800" dirty="0">
                <a:solidFill>
                  <a:srgbClr val="5E2716"/>
                </a:solidFill>
                <a:cs typeface="Arial" pitchFamily="34" charset="0"/>
              </a:rPr>
              <a:t>продукции</a:t>
            </a:r>
            <a:endParaRPr lang="ru-RU" dirty="0"/>
          </a:p>
        </p:txBody>
      </p:sp>
      <p:pic>
        <p:nvPicPr>
          <p:cNvPr id="43" name="Рисунок 42">
            <a:extLst>
              <a:ext uri="{FF2B5EF4-FFF2-40B4-BE49-F238E27FC236}">
                <a16:creationId xmlns:a16="http://schemas.microsoft.com/office/drawing/2014/main" xmlns="" id="{D4C24231-10FA-4ECD-A981-009FA9D6C2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0326" y="3318257"/>
            <a:ext cx="1935998" cy="1317464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D43F22E3-F535-436A-847E-A53BB7F8683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3839" y="-9783"/>
            <a:ext cx="858161" cy="858161"/>
          </a:xfrm>
          <a:prstGeom prst="rect">
            <a:avLst/>
          </a:prstGeom>
        </p:spPr>
      </p:pic>
      <p:sp>
        <p:nvSpPr>
          <p:cNvPr id="30" name="Скругленный прямоугольник 15">
            <a:extLst>
              <a:ext uri="{FF2B5EF4-FFF2-40B4-BE49-F238E27FC236}">
                <a16:creationId xmlns:a16="http://schemas.microsoft.com/office/drawing/2014/main" xmlns="" id="{16D438AF-50A8-45C7-B22A-34AD411DD401}"/>
              </a:ext>
            </a:extLst>
          </p:cNvPr>
          <p:cNvSpPr/>
          <p:nvPr/>
        </p:nvSpPr>
        <p:spPr>
          <a:xfrm>
            <a:off x="2315578" y="1193493"/>
            <a:ext cx="2844463" cy="331592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dirty="0">
                <a:solidFill>
                  <a:srgbClr val="5E2716"/>
                </a:solidFill>
              </a:rPr>
              <a:t>Круглые столы</a:t>
            </a:r>
          </a:p>
        </p:txBody>
      </p:sp>
      <p:pic>
        <p:nvPicPr>
          <p:cNvPr id="31" name="Рисунок 30" descr="01_business-intensive_Posta-Magazine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91344" y="980728"/>
            <a:ext cx="2113243" cy="1248371"/>
          </a:xfrm>
          <a:prstGeom prst="rect">
            <a:avLst/>
          </a:prstGeom>
        </p:spPr>
      </p:pic>
      <p:pic>
        <p:nvPicPr>
          <p:cNvPr id="34" name="Рисунок 33" descr="context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>
            <a:off x="5849754" y="710367"/>
            <a:ext cx="1440160" cy="1488765"/>
          </a:xfrm>
          <a:prstGeom prst="rect">
            <a:avLst/>
          </a:prstGeom>
        </p:spPr>
      </p:pic>
      <p:grpSp>
        <p:nvGrpSpPr>
          <p:cNvPr id="25" name="Группа 24">
            <a:extLst>
              <a:ext uri="{FF2B5EF4-FFF2-40B4-BE49-F238E27FC236}">
                <a16:creationId xmlns:a16="http://schemas.microsoft.com/office/drawing/2014/main" xmlns="" id="{26306A73-31F9-4B18-A658-68FFDCF89211}"/>
              </a:ext>
            </a:extLst>
          </p:cNvPr>
          <p:cNvGrpSpPr/>
          <p:nvPr/>
        </p:nvGrpSpPr>
        <p:grpSpPr>
          <a:xfrm>
            <a:off x="2927648" y="4992370"/>
            <a:ext cx="5671000" cy="1765271"/>
            <a:chOff x="3385806" y="-1365293"/>
            <a:chExt cx="3820877" cy="1765271"/>
          </a:xfrm>
        </p:grpSpPr>
        <p:sp>
          <p:nvSpPr>
            <p:cNvPr id="29" name="Прямоугольник: скругленные углы 2">
              <a:extLst>
                <a:ext uri="{FF2B5EF4-FFF2-40B4-BE49-F238E27FC236}">
                  <a16:creationId xmlns:a16="http://schemas.microsoft.com/office/drawing/2014/main" xmlns="" id="{29539ED4-A81B-4689-818B-D5EE9D0E9A9A}"/>
                </a:ext>
              </a:extLst>
            </p:cNvPr>
            <p:cNvSpPr/>
            <p:nvPr/>
          </p:nvSpPr>
          <p:spPr>
            <a:xfrm>
              <a:off x="3457960" y="-1365293"/>
              <a:ext cx="3748723" cy="578880"/>
            </a:xfrm>
            <a:prstGeom prst="roundRect">
              <a:avLst/>
            </a:prstGeom>
            <a:solidFill>
              <a:srgbClr val="FFFFFF"/>
            </a:solidFill>
            <a:ln>
              <a:solidFill>
                <a:schemeClr val="accent2"/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spc="0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ea typeface="+mj-ea"/>
                  <a:cs typeface="+mj-cs"/>
                  <a:sym typeface="Calibri"/>
                </a:rPr>
                <a:t>Проведение</a:t>
              </a:r>
              <a:r>
                <a:rPr kumimoji="0" lang="ru-RU" sz="2800" b="1" i="0" u="none" strike="noStrike" cap="none" spc="0" normalizeH="0" dirty="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ea typeface="+mj-ea"/>
                  <a:cs typeface="+mj-cs"/>
                  <a:sym typeface="Calibri"/>
                </a:rPr>
                <a:t> </a:t>
              </a:r>
              <a:r>
                <a:rPr kumimoji="0" lang="ru-RU" sz="2400" b="1" i="0" u="none" strike="noStrike" cap="none" spc="0" normalizeH="0" dirty="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ea typeface="+mj-ea"/>
                  <a:cs typeface="+mj-cs"/>
                  <a:sym typeface="Calibri"/>
                </a:rPr>
                <a:t>консультаций</a:t>
              </a:r>
              <a:endParaRPr kumimoji="0" lang="ru-RU" sz="28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endParaRPr>
            </a:p>
          </p:txBody>
        </p:sp>
        <p:pic>
          <p:nvPicPr>
            <p:cNvPr id="32" name="Рисунок 31" descr="free-consult.png">
              <a:extLst>
                <a:ext uri="{FF2B5EF4-FFF2-40B4-BE49-F238E27FC236}">
                  <a16:creationId xmlns:a16="http://schemas.microsoft.com/office/drawing/2014/main" xmlns="" id="{F02F626A-A5A1-4D1D-9EC7-E348B60F5BB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385806" y="-727691"/>
              <a:ext cx="1028402" cy="1087506"/>
            </a:xfrm>
            <a:prstGeom prst="rect">
              <a:avLst/>
            </a:prstGeom>
          </p:spPr>
        </p:pic>
        <p:pic>
          <p:nvPicPr>
            <p:cNvPr id="33" name="Рисунок 32">
              <a:extLst>
                <a:ext uri="{FF2B5EF4-FFF2-40B4-BE49-F238E27FC236}">
                  <a16:creationId xmlns:a16="http://schemas.microsoft.com/office/drawing/2014/main" xmlns="" id="{FC2C1873-E8D0-4D7B-8122-28ECEDB8F67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502590" y="-100258"/>
              <a:ext cx="500236" cy="500236"/>
            </a:xfrm>
            <a:prstGeom prst="rect">
              <a:avLst/>
            </a:prstGeom>
          </p:spPr>
        </p:pic>
      </p:grpSp>
      <p:sp>
        <p:nvSpPr>
          <p:cNvPr id="39" name="Скругленный прямоугольник 15">
            <a:extLst>
              <a:ext uri="{FF2B5EF4-FFF2-40B4-BE49-F238E27FC236}">
                <a16:creationId xmlns:a16="http://schemas.microsoft.com/office/drawing/2014/main" xmlns="" id="{28894CBC-32B5-41F4-AB3D-B23817CDCB40}"/>
              </a:ext>
            </a:extLst>
          </p:cNvPr>
          <p:cNvSpPr/>
          <p:nvPr/>
        </p:nvSpPr>
        <p:spPr>
          <a:xfrm>
            <a:off x="4502934" y="5609333"/>
            <a:ext cx="2880320" cy="648072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dirty="0">
                <a:solidFill>
                  <a:srgbClr val="5E2716"/>
                </a:solidFill>
              </a:rPr>
              <a:t>С привлечением экспертов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A9573AC5-22C8-46D2-A9DE-DC56A4637187}"/>
              </a:ext>
            </a:extLst>
          </p:cNvPr>
          <p:cNvSpPr txBox="1"/>
          <p:nvPr/>
        </p:nvSpPr>
        <p:spPr>
          <a:xfrm>
            <a:off x="5591944" y="6257405"/>
            <a:ext cx="2376264" cy="5488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124460" marR="0" lvl="0" indent="0" algn="l" defTabSz="914400" rtl="0" eaLnBrk="1" fontAlgn="auto" latinLnBrk="0" hangingPunct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703016"/>
                </a:solidFill>
                <a:effectLst/>
                <a:uLnTx/>
                <a:uFillTx/>
                <a:latin typeface="+mn-lt"/>
                <a:cs typeface="Calibri"/>
                <a:sym typeface="Calibri"/>
              </a:rPr>
              <a:t>Запись на </a:t>
            </a:r>
            <a:r>
              <a:rPr kumimoji="0" lang="ru-RU" sz="1400" b="1" i="0" u="none" strike="noStrike" kern="0" cap="none" spc="-5" normalizeH="0" baseline="0" noProof="0" dirty="0">
                <a:ln>
                  <a:noFill/>
                </a:ln>
                <a:solidFill>
                  <a:srgbClr val="703016"/>
                </a:solidFill>
                <a:effectLst/>
                <a:uLnTx/>
                <a:uFillTx/>
                <a:latin typeface="+mn-lt"/>
                <a:cs typeface="Calibri"/>
                <a:sym typeface="Calibri"/>
              </a:rPr>
              <a:t>сайте: </a:t>
            </a:r>
          </a:p>
          <a:p>
            <a:pPr marL="124460" marR="0" lvl="0" indent="0" algn="l" defTabSz="914400" rtl="0" eaLnBrk="1" fontAlgn="auto" latinLnBrk="0" hangingPunct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-5" normalizeH="0" baseline="0" noProof="0" dirty="0">
                <a:ln>
                  <a:noFill/>
                </a:ln>
                <a:solidFill>
                  <a:srgbClr val="703016"/>
                </a:solidFill>
                <a:effectLst/>
                <a:uLnTx/>
                <a:uFillTx/>
                <a:latin typeface="+mn-lt"/>
                <a:cs typeface="Calibri"/>
                <a:sym typeface="Calibri"/>
              </a:rPr>
              <a:t> </a:t>
            </a:r>
            <a:r>
              <a:rPr kumimoji="0" lang="ru-RU" sz="1400" b="1" i="0" u="none" strike="noStrike" kern="0" cap="none" spc="-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cs typeface="Calibri"/>
                <a:sym typeface="Calibri"/>
              </a:rPr>
              <a:t>мойбизнес-43.рф</a:t>
            </a:r>
            <a:endParaRPr kumimoji="0" lang="ru-RU" sz="1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84638126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xmlns="" id="{38BC3556-A67B-43EE-B8AF-F676196030E3}"/>
              </a:ext>
            </a:extLst>
          </p:cNvPr>
          <p:cNvSpPr/>
          <p:nvPr/>
        </p:nvSpPr>
        <p:spPr>
          <a:xfrm>
            <a:off x="263352" y="370255"/>
            <a:ext cx="6287344" cy="578880"/>
          </a:xfrm>
          <a:prstGeom prst="roundRect">
            <a:avLst/>
          </a:prstGeom>
          <a:solidFill>
            <a:srgbClr val="FFFFFF"/>
          </a:solidFill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Коворкинг на льготных условиях</a:t>
            </a:r>
          </a:p>
        </p:txBody>
      </p:sp>
      <p:sp>
        <p:nvSpPr>
          <p:cNvPr id="13" name="Прямоугольник: скругленные углы 10">
            <a:extLst>
              <a:ext uri="{FF2B5EF4-FFF2-40B4-BE49-F238E27FC236}">
                <a16:creationId xmlns:a16="http://schemas.microsoft.com/office/drawing/2014/main" xmlns="" id="{6C36E5AC-6280-4616-9C3A-A81D32585A92}"/>
              </a:ext>
            </a:extLst>
          </p:cNvPr>
          <p:cNvSpPr/>
          <p:nvPr/>
        </p:nvSpPr>
        <p:spPr>
          <a:xfrm>
            <a:off x="230381" y="3466553"/>
            <a:ext cx="6315778" cy="578880"/>
          </a:xfrm>
          <a:prstGeom prst="roundRect">
            <a:avLst/>
          </a:prstGeom>
          <a:solidFill>
            <a:srgbClr val="FFFFFF"/>
          </a:solidFill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Аудит франшизы перед покупкой</a:t>
            </a:r>
          </a:p>
        </p:txBody>
      </p:sp>
      <p:sp>
        <p:nvSpPr>
          <p:cNvPr id="23" name="Скругленный прямоугольник 15">
            <a:extLst>
              <a:ext uri="{FF2B5EF4-FFF2-40B4-BE49-F238E27FC236}">
                <a16:creationId xmlns:a16="http://schemas.microsoft.com/office/drawing/2014/main" xmlns="" id="{1BF2037D-0C9B-4728-99EF-E49EEED002B7}"/>
              </a:ext>
            </a:extLst>
          </p:cNvPr>
          <p:cNvSpPr/>
          <p:nvPr/>
        </p:nvSpPr>
        <p:spPr>
          <a:xfrm>
            <a:off x="3791744" y="4291500"/>
            <a:ext cx="2409571" cy="403600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en-US" sz="1800" dirty="0">
                <a:solidFill>
                  <a:srgbClr val="5E2716"/>
                </a:solidFill>
                <a:cs typeface="Arial" pitchFamily="34" charset="0"/>
              </a:rPr>
              <a:t>&lt; </a:t>
            </a:r>
            <a:r>
              <a:rPr lang="en-US" dirty="0">
                <a:solidFill>
                  <a:srgbClr val="5E2716"/>
                </a:solidFill>
                <a:cs typeface="Arial" pitchFamily="34" charset="0"/>
              </a:rPr>
              <a:t>50</a:t>
            </a:r>
            <a:r>
              <a:rPr lang="ru-RU" sz="1800" dirty="0">
                <a:solidFill>
                  <a:srgbClr val="5E2716"/>
                </a:solidFill>
                <a:cs typeface="Arial" pitchFamily="34" charset="0"/>
              </a:rPr>
              <a:t> тыс. рублей</a:t>
            </a:r>
          </a:p>
          <a:p>
            <a:endParaRPr lang="ru-RU" dirty="0"/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D43F22E3-F535-436A-847E-A53BB7F868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16249" y="0"/>
            <a:ext cx="476672" cy="476672"/>
          </a:xfrm>
          <a:prstGeom prst="rect">
            <a:avLst/>
          </a:prstGeom>
        </p:spPr>
      </p:pic>
      <p:sp>
        <p:nvSpPr>
          <p:cNvPr id="31" name="Прямоугольник: скругленные углы 2">
            <a:extLst>
              <a:ext uri="{FF2B5EF4-FFF2-40B4-BE49-F238E27FC236}">
                <a16:creationId xmlns:a16="http://schemas.microsoft.com/office/drawing/2014/main" xmlns="" id="{38BC3556-A67B-43EE-B8AF-F676196030E3}"/>
              </a:ext>
            </a:extLst>
          </p:cNvPr>
          <p:cNvSpPr/>
          <p:nvPr/>
        </p:nvSpPr>
        <p:spPr>
          <a:xfrm>
            <a:off x="6694772" y="352647"/>
            <a:ext cx="5165553" cy="578880"/>
          </a:xfrm>
          <a:prstGeom prst="roundRect">
            <a:avLst/>
          </a:prstGeom>
          <a:solidFill>
            <a:srgbClr val="FFFFFF"/>
          </a:solidFill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Разработка бизнес-планов</a:t>
            </a:r>
          </a:p>
        </p:txBody>
      </p:sp>
      <p:pic>
        <p:nvPicPr>
          <p:cNvPr id="1026" name="Picture 2" descr="Коворкинг люди плоские композиции | Бесплатно векторы">
            <a:extLst>
              <a:ext uri="{FF2B5EF4-FFF2-40B4-BE49-F238E27FC236}">
                <a16:creationId xmlns:a16="http://schemas.microsoft.com/office/drawing/2014/main" xmlns="" id="{468DD6C6-D041-44E9-A375-BEB6A5C2F05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6" b="5843"/>
          <a:stretch/>
        </p:blipFill>
        <p:spPr bwMode="auto">
          <a:xfrm>
            <a:off x="608887" y="1116396"/>
            <a:ext cx="1996169" cy="1818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Скругленный прямоугольник 15">
            <a:extLst>
              <a:ext uri="{FF2B5EF4-FFF2-40B4-BE49-F238E27FC236}">
                <a16:creationId xmlns:a16="http://schemas.microsoft.com/office/drawing/2014/main" xmlns="" id="{BA5073FE-9C70-4038-AC8A-EE6730B3F613}"/>
              </a:ext>
            </a:extLst>
          </p:cNvPr>
          <p:cNvSpPr/>
          <p:nvPr/>
        </p:nvSpPr>
        <p:spPr>
          <a:xfrm>
            <a:off x="3791743" y="1195202"/>
            <a:ext cx="2409571" cy="403600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en-US" dirty="0">
                <a:solidFill>
                  <a:srgbClr val="5E2716"/>
                </a:solidFill>
                <a:cs typeface="Arial" pitchFamily="34" charset="0"/>
              </a:rPr>
              <a:t>5</a:t>
            </a:r>
            <a:r>
              <a:rPr lang="ru-RU" sz="1800" dirty="0">
                <a:solidFill>
                  <a:srgbClr val="5E2716"/>
                </a:solidFill>
                <a:cs typeface="Arial" pitchFamily="34" charset="0"/>
              </a:rPr>
              <a:t> тыс. рублей</a:t>
            </a:r>
          </a:p>
          <a:p>
            <a:endParaRPr lang="ru-RU" dirty="0"/>
          </a:p>
        </p:txBody>
      </p:sp>
      <p:pic>
        <p:nvPicPr>
          <p:cNvPr id="1028" name="Picture 4" descr="Франшиза салона красоты: плюсы и минусы покупки">
            <a:extLst>
              <a:ext uri="{FF2B5EF4-FFF2-40B4-BE49-F238E27FC236}">
                <a16:creationId xmlns:a16="http://schemas.microsoft.com/office/drawing/2014/main" xmlns="" id="{DD9C2D70-5E2D-4937-AEFC-B254002E46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789" y="4291500"/>
            <a:ext cx="2610246" cy="1305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Последовательность разработки бизнес плана - с чего начинать?">
            <a:extLst>
              <a:ext uri="{FF2B5EF4-FFF2-40B4-BE49-F238E27FC236}">
                <a16:creationId xmlns:a16="http://schemas.microsoft.com/office/drawing/2014/main" xmlns="" id="{9BA38201-7F28-4100-A604-E6D6FAD49BF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6" t="7399" r="7382" b="8617"/>
          <a:stretch/>
        </p:blipFill>
        <p:spPr bwMode="auto">
          <a:xfrm>
            <a:off x="6385006" y="1115036"/>
            <a:ext cx="2469106" cy="1818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Скругленный прямоугольник 15">
            <a:extLst>
              <a:ext uri="{FF2B5EF4-FFF2-40B4-BE49-F238E27FC236}">
                <a16:creationId xmlns:a16="http://schemas.microsoft.com/office/drawing/2014/main" xmlns="" id="{7C0AE2EA-A997-4B92-889B-58A23293EA36}"/>
              </a:ext>
            </a:extLst>
          </p:cNvPr>
          <p:cNvSpPr/>
          <p:nvPr/>
        </p:nvSpPr>
        <p:spPr>
          <a:xfrm>
            <a:off x="9336730" y="1195202"/>
            <a:ext cx="2409571" cy="403600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en-US" sz="1800" dirty="0">
                <a:solidFill>
                  <a:srgbClr val="5E2716"/>
                </a:solidFill>
                <a:cs typeface="Arial" pitchFamily="34" charset="0"/>
              </a:rPr>
              <a:t>&lt; </a:t>
            </a:r>
            <a:r>
              <a:rPr lang="en-US" dirty="0">
                <a:solidFill>
                  <a:srgbClr val="5E2716"/>
                </a:solidFill>
                <a:cs typeface="Arial" pitchFamily="34" charset="0"/>
              </a:rPr>
              <a:t>50</a:t>
            </a:r>
            <a:r>
              <a:rPr lang="ru-RU" sz="1800" dirty="0">
                <a:solidFill>
                  <a:srgbClr val="5E2716"/>
                </a:solidFill>
                <a:cs typeface="Arial" pitchFamily="34" charset="0"/>
              </a:rPr>
              <a:t> тыс. рублей</a:t>
            </a:r>
          </a:p>
          <a:p>
            <a:endParaRPr lang="ru-RU" dirty="0"/>
          </a:p>
        </p:txBody>
      </p:sp>
      <p:sp>
        <p:nvSpPr>
          <p:cNvPr id="15" name="Скругленный прямоугольник 15">
            <a:extLst>
              <a:ext uri="{FF2B5EF4-FFF2-40B4-BE49-F238E27FC236}">
                <a16:creationId xmlns:a16="http://schemas.microsoft.com/office/drawing/2014/main" xmlns="" id="{835F8F28-1DF9-4F6F-B5D3-35228F52055B}"/>
              </a:ext>
            </a:extLst>
          </p:cNvPr>
          <p:cNvSpPr/>
          <p:nvPr/>
        </p:nvSpPr>
        <p:spPr>
          <a:xfrm>
            <a:off x="3231035" y="1698558"/>
            <a:ext cx="2955297" cy="794338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1400" dirty="0">
                <a:solidFill>
                  <a:srgbClr val="663300"/>
                </a:solidFill>
              </a:rPr>
              <a:t>Предоставление оборудованных рабочих мест в частных коворкингах</a:t>
            </a:r>
            <a:endParaRPr kumimoji="0" lang="ru-RU" sz="1400" b="0" i="0" u="none" strike="noStrike" cap="none" spc="0" normalizeH="0" baseline="0" dirty="0">
              <a:ln>
                <a:noFill/>
              </a:ln>
              <a:solidFill>
                <a:srgbClr val="6633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  <a:p>
            <a:endParaRPr lang="ru-RU" dirty="0"/>
          </a:p>
        </p:txBody>
      </p:sp>
      <p:sp>
        <p:nvSpPr>
          <p:cNvPr id="19" name="Скругленный прямоугольник 15">
            <a:extLst>
              <a:ext uri="{FF2B5EF4-FFF2-40B4-BE49-F238E27FC236}">
                <a16:creationId xmlns:a16="http://schemas.microsoft.com/office/drawing/2014/main" xmlns="" id="{E0F67C76-0DB2-4331-B417-634CA3FD6A96}"/>
              </a:ext>
            </a:extLst>
          </p:cNvPr>
          <p:cNvSpPr/>
          <p:nvPr/>
        </p:nvSpPr>
        <p:spPr>
          <a:xfrm>
            <a:off x="9247144" y="1698558"/>
            <a:ext cx="2469106" cy="794338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1400" dirty="0">
                <a:solidFill>
                  <a:srgbClr val="663300"/>
                </a:solidFill>
              </a:rPr>
              <a:t>Разработка бизнес-плана по расширению производства</a:t>
            </a:r>
            <a:endParaRPr kumimoji="0" lang="ru-RU" sz="1400" b="0" i="0" u="none" strike="noStrike" cap="none" spc="0" normalizeH="0" baseline="0" dirty="0">
              <a:ln>
                <a:noFill/>
              </a:ln>
              <a:solidFill>
                <a:srgbClr val="6633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  <a:p>
            <a:endParaRPr lang="ru-RU" dirty="0"/>
          </a:p>
        </p:txBody>
      </p:sp>
      <p:sp>
        <p:nvSpPr>
          <p:cNvPr id="20" name="Скругленный прямоугольник 15">
            <a:extLst>
              <a:ext uri="{FF2B5EF4-FFF2-40B4-BE49-F238E27FC236}">
                <a16:creationId xmlns:a16="http://schemas.microsoft.com/office/drawing/2014/main" xmlns="" id="{07CFC55F-78AE-443F-899E-CB91747C668F}"/>
              </a:ext>
            </a:extLst>
          </p:cNvPr>
          <p:cNvSpPr/>
          <p:nvPr/>
        </p:nvSpPr>
        <p:spPr>
          <a:xfrm>
            <a:off x="3390369" y="4803300"/>
            <a:ext cx="2833186" cy="712284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1400" dirty="0">
                <a:solidFill>
                  <a:srgbClr val="663300"/>
                </a:solidFill>
              </a:rPr>
              <a:t>Проверка экспертами франшизы перед ее покупкой </a:t>
            </a:r>
            <a:endParaRPr kumimoji="0" lang="ru-RU" sz="1400" b="0" i="0" u="none" strike="noStrike" cap="none" spc="0" normalizeH="0" baseline="0" dirty="0">
              <a:ln>
                <a:noFill/>
              </a:ln>
              <a:solidFill>
                <a:srgbClr val="6633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2721163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7408" y="332657"/>
            <a:ext cx="9457621" cy="792087"/>
          </a:xfr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400" b="1" spc="-25" dirty="0">
                <a:solidFill>
                  <a:srgbClr val="FF0000"/>
                </a:solidFill>
              </a:rPr>
              <a:t>Организации инфраструктуры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C310E4EB-3EFD-4452-A825-1111DB02E9F1}"/>
              </a:ext>
            </a:extLst>
          </p:cNvPr>
          <p:cNvSpPr/>
          <p:nvPr/>
        </p:nvSpPr>
        <p:spPr>
          <a:xfrm>
            <a:off x="1401594" y="1265887"/>
            <a:ext cx="2003696" cy="578880"/>
          </a:xfrm>
          <a:prstGeom prst="roundRect">
            <a:avLst/>
          </a:prstGeom>
          <a:ln>
            <a:solidFill>
              <a:schemeClr val="accent2"/>
            </a:solidFill>
          </a:ln>
          <a:effec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spc="0" normalizeH="0" baseline="0" dirty="0">
                <a:ln>
                  <a:noFill/>
                </a:ln>
                <a:solidFill>
                  <a:srgbClr val="6D2D19"/>
                </a:solidFill>
                <a:effectLst/>
                <a:uFillTx/>
                <a:ea typeface="+mj-ea"/>
                <a:cs typeface="+mj-cs"/>
                <a:sym typeface="Calibri"/>
              </a:rPr>
              <a:t>МФО, РГО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xmlns="" id="{4C95166D-0368-420E-87F7-BCBACC5E9D83}"/>
              </a:ext>
            </a:extLst>
          </p:cNvPr>
          <p:cNvSpPr/>
          <p:nvPr/>
        </p:nvSpPr>
        <p:spPr>
          <a:xfrm>
            <a:off x="1401594" y="5150152"/>
            <a:ext cx="5617528" cy="573820"/>
          </a:xfrm>
          <a:prstGeom prst="roundRect">
            <a:avLst>
              <a:gd name="adj" fmla="val 16214"/>
            </a:avLst>
          </a:prstGeom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800" b="1" dirty="0">
                <a:solidFill>
                  <a:srgbClr val="6D2D19"/>
                </a:solidFill>
                <a:ea typeface="+mj-ea"/>
                <a:cs typeface="+mj-cs"/>
              </a:rPr>
              <a:t>Центр поддержки экспорта</a:t>
            </a:r>
            <a:endParaRPr kumimoji="0" lang="ru-RU" sz="2800" b="1" i="0" u="none" strike="noStrike" cap="none" spc="0" normalizeH="0" baseline="0" dirty="0">
              <a:ln>
                <a:noFill/>
              </a:ln>
              <a:solidFill>
                <a:srgbClr val="6D2D19"/>
              </a:solidFill>
              <a:effectLst/>
              <a:uFillTx/>
              <a:ea typeface="+mj-ea"/>
              <a:cs typeface="+mj-cs"/>
              <a:sym typeface="Calibri"/>
            </a:endParaRP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xmlns="" id="{C05DF474-34D9-4E72-A61E-9D1C2503FDA1}"/>
              </a:ext>
            </a:extLst>
          </p:cNvPr>
          <p:cNvSpPr/>
          <p:nvPr/>
        </p:nvSpPr>
        <p:spPr>
          <a:xfrm>
            <a:off x="1384173" y="2103391"/>
            <a:ext cx="5388072" cy="578880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spc="0" normalizeH="0" baseline="0" dirty="0">
                <a:ln>
                  <a:noFill/>
                </a:ln>
                <a:solidFill>
                  <a:srgbClr val="6D2D19"/>
                </a:solidFill>
                <a:effectLst/>
                <a:uFillTx/>
                <a:ea typeface="+mj-ea"/>
                <a:cs typeface="+mj-cs"/>
                <a:sym typeface="Calibri"/>
              </a:rPr>
              <a:t>Центр кластерного развития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xmlns="" id="{D06DBB7F-78BF-4F2B-AA56-F58FEA6839B3}"/>
              </a:ext>
            </a:extLst>
          </p:cNvPr>
          <p:cNvSpPr/>
          <p:nvPr/>
        </p:nvSpPr>
        <p:spPr>
          <a:xfrm>
            <a:off x="1386715" y="2991463"/>
            <a:ext cx="7445590" cy="578880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spc="0" normalizeH="0" baseline="0" dirty="0">
                <a:ln>
                  <a:noFill/>
                </a:ln>
                <a:solidFill>
                  <a:srgbClr val="6D2D19"/>
                </a:solidFill>
                <a:effectLst/>
                <a:uFillTx/>
                <a:ea typeface="+mj-ea"/>
                <a:cs typeface="+mj-cs"/>
                <a:sym typeface="Calibri"/>
              </a:rPr>
              <a:t>Центр поддержки предпринимательства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xmlns="" id="{38BC3556-A67B-43EE-B8AF-F676196030E3}"/>
              </a:ext>
            </a:extLst>
          </p:cNvPr>
          <p:cNvSpPr/>
          <p:nvPr/>
        </p:nvSpPr>
        <p:spPr>
          <a:xfrm>
            <a:off x="1378692" y="6021311"/>
            <a:ext cx="1331841" cy="578880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spc="0" normalizeH="0" baseline="0" dirty="0">
                <a:ln>
                  <a:noFill/>
                </a:ln>
                <a:solidFill>
                  <a:srgbClr val="6D2D19"/>
                </a:solidFill>
                <a:effectLst/>
                <a:uFillTx/>
                <a:ea typeface="+mj-ea"/>
                <a:cs typeface="+mj-cs"/>
                <a:sym typeface="Calibri"/>
              </a:rPr>
              <a:t>МФЦ</a:t>
            </a:r>
          </a:p>
        </p:txBody>
      </p:sp>
      <p:pic>
        <p:nvPicPr>
          <p:cNvPr id="41" name="Рисунок 40">
            <a:extLst>
              <a:ext uri="{FF2B5EF4-FFF2-40B4-BE49-F238E27FC236}">
                <a16:creationId xmlns:a16="http://schemas.microsoft.com/office/drawing/2014/main" xmlns="" id="{7C1CA249-83DA-4AE9-A3B1-80ACE1ACE6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982" y="6021311"/>
            <a:ext cx="779910" cy="779910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xmlns="" id="{A5BF97AA-4BD5-4C21-B34D-277DE14307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69" y="2923366"/>
            <a:ext cx="831984" cy="1041305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xmlns="" id="{56C2EEB6-1DAF-436E-9B4E-4857F6CA64D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610" y="5102278"/>
            <a:ext cx="904304" cy="830686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:a16="http://schemas.microsoft.com/office/drawing/2014/main" xmlns="" id="{9BF01344-AFAF-48D5-850D-84F0C930572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693" y="1198090"/>
            <a:ext cx="952633" cy="71447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B90D9E2D-08B0-468A-9E9F-8778CEC3AE5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606" y="1995583"/>
            <a:ext cx="908720" cy="90872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1F48439C-DE0B-43F6-93C4-58C4C615242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610" y="4073831"/>
            <a:ext cx="900798" cy="8492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xmlns="" id="{A5235551-7025-45BA-B633-36E5F8FA9EB4}"/>
              </a:ext>
            </a:extLst>
          </p:cNvPr>
          <p:cNvSpPr/>
          <p:nvPr/>
        </p:nvSpPr>
        <p:spPr>
          <a:xfrm>
            <a:off x="1378692" y="3917661"/>
            <a:ext cx="7453613" cy="1055606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spc="0" normalizeH="0" baseline="0" dirty="0">
                <a:ln>
                  <a:noFill/>
                </a:ln>
                <a:solidFill>
                  <a:srgbClr val="6D2D19"/>
                </a:solidFill>
                <a:effectLst/>
                <a:uFillTx/>
                <a:ea typeface="+mj-ea"/>
                <a:cs typeface="+mj-cs"/>
                <a:sym typeface="Calibri"/>
              </a:rPr>
              <a:t>Отдел управления организациями и инфраструктурами поддержки СМСП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E6118FB0-7598-40D5-BCC4-819AF9B0550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99" t="14182" r="10529" b="16159"/>
          <a:stretch/>
        </p:blipFill>
        <p:spPr>
          <a:xfrm>
            <a:off x="160138" y="56779"/>
            <a:ext cx="1067188" cy="551755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B1862D5B-604C-41C7-8A02-64A5249C6BB4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64"/>
          <a:stretch/>
        </p:blipFill>
        <p:spPr>
          <a:xfrm>
            <a:off x="11124812" y="43003"/>
            <a:ext cx="1067188" cy="875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35113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D43F22E3-F535-436A-847E-A53BB7F868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3839" y="0"/>
            <a:ext cx="858161" cy="858161"/>
          </a:xfrm>
          <a:prstGeom prst="rect">
            <a:avLst/>
          </a:prstGeom>
        </p:spPr>
      </p:pic>
      <p:pic>
        <p:nvPicPr>
          <p:cNvPr id="25" name="Рисунок 24" descr="Biznes-konsalting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24192" y="2145105"/>
            <a:ext cx="3672408" cy="3290478"/>
          </a:xfrm>
          <a:prstGeom prst="rect">
            <a:avLst/>
          </a:prstGeom>
        </p:spPr>
      </p:pic>
      <p:sp>
        <p:nvSpPr>
          <p:cNvPr id="26" name="Прямоугольник: скругленные углы 10">
            <a:extLst>
              <a:ext uri="{FF2B5EF4-FFF2-40B4-BE49-F238E27FC236}">
                <a16:creationId xmlns:a16="http://schemas.microsoft.com/office/drawing/2014/main" xmlns="" id="{D06DBB7F-78BF-4F2B-AA56-F58FEA6839B3}"/>
              </a:ext>
            </a:extLst>
          </p:cNvPr>
          <p:cNvSpPr/>
          <p:nvPr/>
        </p:nvSpPr>
        <p:spPr>
          <a:xfrm>
            <a:off x="490314" y="1222659"/>
            <a:ext cx="6336704" cy="783191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ctr"/>
            <a:r>
              <a:rPr lang="ru-RU" sz="2000" b="1" dirty="0">
                <a:solidFill>
                  <a:srgbClr val="6D2D19"/>
                </a:solidFill>
                <a:ea typeface="+mj-ea"/>
                <a:cs typeface="+mj-cs"/>
              </a:rPr>
              <a:t>Организация участия в выставке на территории РФ / печать буклетов о продукции</a:t>
            </a:r>
            <a:endParaRPr kumimoji="0" lang="ru-RU" sz="2000" b="1" i="0" u="none" strike="noStrike" cap="none" spc="0" normalizeH="0" baseline="0" dirty="0">
              <a:ln>
                <a:noFill/>
              </a:ln>
              <a:solidFill>
                <a:srgbClr val="6D2D19"/>
              </a:solidFill>
              <a:effectLst/>
              <a:uFillTx/>
              <a:ea typeface="+mj-ea"/>
              <a:cs typeface="+mj-cs"/>
              <a:sym typeface="Calibri"/>
            </a:endParaRPr>
          </a:p>
        </p:txBody>
      </p:sp>
      <p:sp>
        <p:nvSpPr>
          <p:cNvPr id="39" name="Прямоугольник: скругленные углы 10">
            <a:extLst>
              <a:ext uri="{FF2B5EF4-FFF2-40B4-BE49-F238E27FC236}">
                <a16:creationId xmlns:a16="http://schemas.microsoft.com/office/drawing/2014/main" xmlns="" id="{D06DBB7F-78BF-4F2B-AA56-F58FEA6839B3}"/>
              </a:ext>
            </a:extLst>
          </p:cNvPr>
          <p:cNvSpPr/>
          <p:nvPr/>
        </p:nvSpPr>
        <p:spPr>
          <a:xfrm>
            <a:off x="477778" y="2138719"/>
            <a:ext cx="6336704" cy="783191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000" b="1" dirty="0">
                <a:solidFill>
                  <a:srgbClr val="6D2D19"/>
                </a:solidFill>
                <a:ea typeface="+mj-ea"/>
                <a:cs typeface="+mj-cs"/>
              </a:rPr>
              <a:t>Создание сайта</a:t>
            </a:r>
            <a:r>
              <a:rPr kumimoji="0" lang="ru-RU" sz="2000" b="1" i="0" u="none" strike="noStrike" cap="none" spc="0" normalizeH="0" dirty="0">
                <a:ln>
                  <a:noFill/>
                </a:ln>
                <a:solidFill>
                  <a:srgbClr val="6D2D19"/>
                </a:solidFill>
                <a:effectLst/>
                <a:uFillTx/>
                <a:ea typeface="+mj-ea"/>
                <a:cs typeface="+mj-cs"/>
                <a:sym typeface="Calibri"/>
              </a:rPr>
              <a:t> / семинар по маркетинговому продвижению</a:t>
            </a:r>
            <a:endParaRPr kumimoji="0" lang="ru-RU" sz="2000" b="1" i="0" u="none" strike="noStrike" cap="none" spc="0" normalizeH="0" baseline="0" dirty="0">
              <a:ln>
                <a:noFill/>
              </a:ln>
              <a:solidFill>
                <a:srgbClr val="6D2D19"/>
              </a:solidFill>
              <a:effectLst/>
              <a:uFillTx/>
              <a:ea typeface="+mj-ea"/>
              <a:cs typeface="+mj-cs"/>
              <a:sym typeface="Calibri"/>
            </a:endParaRPr>
          </a:p>
        </p:txBody>
      </p:sp>
      <p:sp>
        <p:nvSpPr>
          <p:cNvPr id="40" name="Прямоугольник: скругленные углы 10">
            <a:extLst>
              <a:ext uri="{FF2B5EF4-FFF2-40B4-BE49-F238E27FC236}">
                <a16:creationId xmlns:a16="http://schemas.microsoft.com/office/drawing/2014/main" xmlns="" id="{D06DBB7F-78BF-4F2B-AA56-F58FEA6839B3}"/>
              </a:ext>
            </a:extLst>
          </p:cNvPr>
          <p:cNvSpPr/>
          <p:nvPr/>
        </p:nvSpPr>
        <p:spPr>
          <a:xfrm>
            <a:off x="454426" y="4311358"/>
            <a:ext cx="6336704" cy="783191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0" normalizeH="0" baseline="0" dirty="0">
                <a:ln>
                  <a:noFill/>
                </a:ln>
                <a:solidFill>
                  <a:srgbClr val="6D2D19"/>
                </a:solidFill>
                <a:effectLst/>
                <a:uFillTx/>
                <a:ea typeface="+mj-ea"/>
                <a:cs typeface="+mj-cs"/>
                <a:sym typeface="Calibri"/>
              </a:rPr>
              <a:t>Консультация</a:t>
            </a:r>
            <a:r>
              <a:rPr kumimoji="0" lang="ru-RU" sz="2000" b="1" i="0" u="none" strike="noStrike" cap="none" spc="0" normalizeH="0" dirty="0">
                <a:ln>
                  <a:noFill/>
                </a:ln>
                <a:solidFill>
                  <a:srgbClr val="6D2D19"/>
                </a:solidFill>
                <a:effectLst/>
                <a:uFillTx/>
                <a:ea typeface="+mj-ea"/>
                <a:cs typeface="+mj-cs"/>
                <a:sym typeface="Calibri"/>
              </a:rPr>
              <a:t> по работе с маркетплейсами / выход на ЭТП</a:t>
            </a:r>
            <a:endParaRPr kumimoji="0" lang="ru-RU" sz="2000" b="1" i="0" u="none" strike="noStrike" cap="none" spc="0" normalizeH="0" baseline="0" dirty="0">
              <a:ln>
                <a:noFill/>
              </a:ln>
              <a:solidFill>
                <a:srgbClr val="6D2D19"/>
              </a:solidFill>
              <a:effectLst/>
              <a:uFillTx/>
              <a:ea typeface="+mj-ea"/>
              <a:cs typeface="+mj-cs"/>
              <a:sym typeface="Calibri"/>
            </a:endParaRPr>
          </a:p>
        </p:txBody>
      </p:sp>
      <p:sp>
        <p:nvSpPr>
          <p:cNvPr id="41" name="Прямоугольник: скругленные углы 10">
            <a:extLst>
              <a:ext uri="{FF2B5EF4-FFF2-40B4-BE49-F238E27FC236}">
                <a16:creationId xmlns:a16="http://schemas.microsoft.com/office/drawing/2014/main" xmlns="" id="{D06DBB7F-78BF-4F2B-AA56-F58FEA6839B3}"/>
              </a:ext>
            </a:extLst>
          </p:cNvPr>
          <p:cNvSpPr/>
          <p:nvPr/>
        </p:nvSpPr>
        <p:spPr>
          <a:xfrm>
            <a:off x="450002" y="5227418"/>
            <a:ext cx="6314730" cy="783191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0" normalizeH="0" baseline="0" dirty="0">
                <a:ln>
                  <a:noFill/>
                </a:ln>
                <a:solidFill>
                  <a:srgbClr val="6D2D19"/>
                </a:solidFill>
                <a:effectLst/>
                <a:uFillTx/>
                <a:ea typeface="+mj-ea"/>
                <a:cs typeface="+mj-cs"/>
                <a:sym typeface="Calibri"/>
              </a:rPr>
              <a:t>Разработка дизайна </a:t>
            </a:r>
            <a:r>
              <a:rPr kumimoji="0" lang="ru-RU" sz="2000" b="1" i="0" u="none" strike="noStrike" cap="none" spc="0" normalizeH="0" dirty="0">
                <a:ln>
                  <a:noFill/>
                </a:ln>
                <a:solidFill>
                  <a:srgbClr val="6D2D19"/>
                </a:solidFill>
                <a:effectLst/>
                <a:uFillTx/>
                <a:ea typeface="+mj-ea"/>
                <a:cs typeface="+mj-cs"/>
                <a:sym typeface="Calibri"/>
              </a:rPr>
              <a:t> / мастер-класс по созданию продающего контента </a:t>
            </a:r>
            <a:endParaRPr kumimoji="0" lang="ru-RU" sz="2000" b="1" i="0" u="none" strike="noStrike" cap="none" spc="0" normalizeH="0" baseline="0" dirty="0">
              <a:ln>
                <a:noFill/>
              </a:ln>
              <a:solidFill>
                <a:srgbClr val="6D2D19"/>
              </a:solidFill>
              <a:effectLst/>
              <a:uFillTx/>
              <a:ea typeface="+mj-ea"/>
              <a:cs typeface="+mj-cs"/>
              <a:sym typeface="Calibri"/>
            </a:endParaRPr>
          </a:p>
        </p:txBody>
      </p:sp>
      <p:sp>
        <p:nvSpPr>
          <p:cNvPr id="49" name="Прямоугольник: скругленные углы 10">
            <a:extLst>
              <a:ext uri="{FF2B5EF4-FFF2-40B4-BE49-F238E27FC236}">
                <a16:creationId xmlns:a16="http://schemas.microsoft.com/office/drawing/2014/main" xmlns="" id="{D06DBB7F-78BF-4F2B-AA56-F58FEA6839B3}"/>
              </a:ext>
            </a:extLst>
          </p:cNvPr>
          <p:cNvSpPr/>
          <p:nvPr/>
        </p:nvSpPr>
        <p:spPr>
          <a:xfrm>
            <a:off x="450002" y="3054779"/>
            <a:ext cx="6336704" cy="1123710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ctr"/>
            <a:r>
              <a:rPr lang="ru-RU" sz="2000" b="1" dirty="0">
                <a:solidFill>
                  <a:srgbClr val="6D2D19"/>
                </a:solidFill>
                <a:ea typeface="+mj-ea"/>
                <a:cs typeface="+mj-cs"/>
              </a:rPr>
              <a:t>Обучающий семинар по сертификации продукции / проведение сертификации продукции</a:t>
            </a:r>
            <a:endParaRPr kumimoji="0" lang="ru-RU" sz="2000" b="1" i="0" u="none" strike="noStrike" cap="none" spc="0" normalizeH="0" baseline="0" dirty="0">
              <a:ln>
                <a:noFill/>
              </a:ln>
              <a:solidFill>
                <a:srgbClr val="6D2D19"/>
              </a:solidFill>
              <a:effectLst/>
              <a:uFillTx/>
              <a:ea typeface="+mj-ea"/>
              <a:cs typeface="+mj-cs"/>
              <a:sym typeface="Calibri"/>
            </a:endParaRPr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983432" y="188640"/>
            <a:ext cx="9649072" cy="894764"/>
          </a:xfrm>
          <a:noFill/>
          <a:ln>
            <a:solidFill>
              <a:srgbClr val="FFFFFF"/>
            </a:solidFill>
          </a:ln>
          <a:effectLst>
            <a:softEdge rad="12700"/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600" b="1" spc="-25" dirty="0">
                <a:solidFill>
                  <a:srgbClr val="FF0000"/>
                </a:solidFill>
              </a:rPr>
              <a:t>Примеры комплексных услуг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E7234827-FFC9-42F7-B036-732A169910A0}"/>
              </a:ext>
            </a:extLst>
          </p:cNvPr>
          <p:cNvSpPr/>
          <p:nvPr/>
        </p:nvSpPr>
        <p:spPr>
          <a:xfrm>
            <a:off x="5951984" y="5886168"/>
            <a:ext cx="6023992" cy="783192"/>
          </a:xfrm>
          <a:prstGeom prst="rect">
            <a:avLst/>
          </a:prstGeom>
          <a:solidFill>
            <a:srgbClr val="FFFFFF"/>
          </a:solidFill>
          <a:ln>
            <a:solidFill>
              <a:schemeClr val="accent2"/>
            </a:solidFill>
          </a:ln>
          <a:effectLst>
            <a:softEdge rad="4445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414772" hangingPunct="1">
              <a:defRPr/>
            </a:pPr>
            <a:r>
              <a:rPr lang="ru-RU" sz="1600" b="1" kern="1200" dirty="0">
                <a:solidFill>
                  <a:srgbClr val="C00000"/>
                </a:solidFill>
                <a:cs typeface="Helvetica"/>
              </a:rPr>
              <a:t>*</a:t>
            </a:r>
            <a:r>
              <a:rPr lang="ru-RU" sz="1600" b="1" i="0" dirty="0">
                <a:solidFill>
                  <a:srgbClr val="E04E39"/>
                </a:solidFill>
                <a:effectLst/>
                <a:latin typeface="Montserrat"/>
              </a:rPr>
              <a:t>предельный размер финансирования услуг не должен превышать 160 000 руб.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cs typeface="Helvetica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24233832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Арка 28"/>
          <p:cNvSpPr/>
          <p:nvPr/>
        </p:nvSpPr>
        <p:spPr>
          <a:xfrm rot="1132272">
            <a:off x="8527923" y="-3536679"/>
            <a:ext cx="6512240" cy="6324284"/>
          </a:xfrm>
          <a:prstGeom prst="blockArc">
            <a:avLst>
              <a:gd name="adj1" fmla="val 956724"/>
              <a:gd name="adj2" fmla="val 11921681"/>
              <a:gd name="adj3" fmla="val 18078"/>
            </a:avLst>
          </a:prstGeom>
          <a:solidFill>
            <a:srgbClr val="ED5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9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5840" y="3167680"/>
            <a:ext cx="9745653" cy="792088"/>
          </a:xfrm>
        </p:spPr>
        <p:txBody>
          <a:bodyPr>
            <a:noAutofit/>
          </a:bodyPr>
          <a:lstStyle/>
          <a:p>
            <a:pPr algn="l"/>
            <a:r>
              <a:rPr lang="ru-RU" sz="2500" b="1" spc="-25" dirty="0">
                <a:solidFill>
                  <a:srgbClr val="6D2D19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500" b="1" spc="-25" dirty="0">
                <a:solidFill>
                  <a:srgbClr val="6D2D19"/>
                </a:solidFill>
                <a:latin typeface="Arial" pitchFamily="34" charset="0"/>
                <a:cs typeface="Arial" pitchFamily="34" charset="0"/>
              </a:rPr>
            </a:br>
            <a:endParaRPr lang="ru-RU" sz="4800" b="1" spc="-25" dirty="0">
              <a:solidFill>
                <a:srgbClr val="6D2D19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2" cstate="print"/>
          <a:srcRect t="-77" r="218" b="-1"/>
          <a:stretch/>
        </p:blipFill>
        <p:spPr>
          <a:xfrm>
            <a:off x="10490360" y="4734824"/>
            <a:ext cx="2322296" cy="2328515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263352" y="954865"/>
            <a:ext cx="105131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24" name="Арка 23"/>
          <p:cNvSpPr/>
          <p:nvPr/>
        </p:nvSpPr>
        <p:spPr>
          <a:xfrm rot="8470968">
            <a:off x="-818752" y="5371232"/>
            <a:ext cx="3537529" cy="3537529"/>
          </a:xfrm>
          <a:prstGeom prst="blockArc">
            <a:avLst>
              <a:gd name="adj1" fmla="val 3346679"/>
              <a:gd name="adj2" fmla="val 13202193"/>
              <a:gd name="adj3" fmla="val 12415"/>
            </a:avLst>
          </a:prstGeom>
          <a:solidFill>
            <a:srgbClr val="C59368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9">
              <a:solidFill>
                <a:schemeClr val="tx1"/>
              </a:solidFill>
            </a:endParaRPr>
          </a:p>
        </p:txBody>
      </p:sp>
      <p:grpSp>
        <p:nvGrpSpPr>
          <p:cNvPr id="25" name="Группа 24"/>
          <p:cNvGrpSpPr/>
          <p:nvPr/>
        </p:nvGrpSpPr>
        <p:grpSpPr>
          <a:xfrm>
            <a:off x="9097284" y="3304919"/>
            <a:ext cx="2119256" cy="1472882"/>
            <a:chOff x="2418080" y="4704080"/>
            <a:chExt cx="2032000" cy="1412239"/>
          </a:xfrm>
          <a:solidFill>
            <a:srgbClr val="6D2D19"/>
          </a:solidFill>
        </p:grpSpPr>
        <p:sp>
          <p:nvSpPr>
            <p:cNvPr id="26" name="Прямоугольник 25"/>
            <p:cNvSpPr/>
            <p:nvPr/>
          </p:nvSpPr>
          <p:spPr>
            <a:xfrm rot="2700000">
              <a:off x="3677920" y="4704080"/>
              <a:ext cx="772160" cy="7721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/>
            <p:cNvSpPr/>
            <p:nvPr/>
          </p:nvSpPr>
          <p:spPr>
            <a:xfrm rot="2700000">
              <a:off x="3048000" y="5344159"/>
              <a:ext cx="772160" cy="7721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рямоугольник 27"/>
            <p:cNvSpPr/>
            <p:nvPr/>
          </p:nvSpPr>
          <p:spPr>
            <a:xfrm rot="2700000">
              <a:off x="2418080" y="4704080"/>
              <a:ext cx="772160" cy="7721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849DF026-C928-4F56-8EE1-AE4F01512B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8271" y="4567431"/>
            <a:ext cx="477374" cy="477374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83FD88D5-DD9E-4E20-9A8D-7ED3939AACC2}"/>
              </a:ext>
            </a:extLst>
          </p:cNvPr>
          <p:cNvSpPr/>
          <p:nvPr/>
        </p:nvSpPr>
        <p:spPr>
          <a:xfrm>
            <a:off x="4047576" y="4390410"/>
            <a:ext cx="3332642" cy="824415"/>
          </a:xfrm>
          <a:prstGeom prst="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  <a:effectLst>
            <a:softEdge rad="4445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cs typeface="Helvetica"/>
                <a:sym typeface="Calibri"/>
              </a:rPr>
              <a:t>410 - 410 (доб.703)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85280AAC-62B7-4CA1-A08C-99A485FADEA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0214" y="5069515"/>
            <a:ext cx="700189" cy="700189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008FFFB8-9FA0-4B52-8882-603CD237993D}"/>
              </a:ext>
            </a:extLst>
          </p:cNvPr>
          <p:cNvSpPr/>
          <p:nvPr/>
        </p:nvSpPr>
        <p:spPr>
          <a:xfrm>
            <a:off x="3468805" y="4917764"/>
            <a:ext cx="3323812" cy="789936"/>
          </a:xfrm>
          <a:prstGeom prst="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  <a:effectLst>
            <a:glow rad="127000">
              <a:schemeClr val="accent1"/>
            </a:glow>
            <a:softEdge rad="6858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14772" hangingPunct="1">
              <a:defRPr/>
            </a:pPr>
            <a:r>
              <a:rPr lang="en-US" sz="2400" b="1" spc="5" dirty="0">
                <a:solidFill>
                  <a:srgbClr val="6D2D19"/>
                </a:solidFill>
                <a:cs typeface="Circe"/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ckr@kfpp.ru</a:t>
            </a:r>
            <a:endParaRPr lang="ru-RU" sz="2400" b="1" spc="5" dirty="0">
              <a:solidFill>
                <a:srgbClr val="6D2D19"/>
              </a:solidFill>
              <a:cs typeface="Circe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D2C40E33-79BA-4000-9EC6-8150FA2CF5C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899"/>
            <a:ext cx="1512168" cy="85043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F9C0FD9E-5860-4F76-BB57-3EA27348F59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0452" y="-2343"/>
            <a:ext cx="1067188" cy="1067188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CD74E7A4-EA5B-4236-A003-BD9346045E02}"/>
              </a:ext>
            </a:extLst>
          </p:cNvPr>
          <p:cNvSpPr txBox="1"/>
          <p:nvPr/>
        </p:nvSpPr>
        <p:spPr>
          <a:xfrm>
            <a:off x="525840" y="2153584"/>
            <a:ext cx="8544294" cy="156966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kumimoji="0" lang="ru-RU" sz="4800" b="1" i="0" u="none" strike="noStrike" kern="0" cap="none" spc="1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cs typeface="Circe Bold"/>
                <a:sym typeface="Calibri Light"/>
              </a:rPr>
              <a:t>Деятельность центра </a:t>
            </a:r>
            <a:r>
              <a:rPr lang="ru-RU" sz="4800" b="1" spc="15" dirty="0">
                <a:solidFill>
                  <a:srgbClr val="FF0000"/>
                </a:solidFill>
                <a:latin typeface="+mn-lt"/>
                <a:cs typeface="Circe Bold"/>
                <a:sym typeface="Calibri Light"/>
              </a:rPr>
              <a:t>кластерного развития</a:t>
            </a:r>
            <a:endParaRPr lang="ru-RU" sz="48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xmlns="" id="{2CF3B21D-5048-4A2C-B2EA-F11914918A62}"/>
              </a:ext>
            </a:extLst>
          </p:cNvPr>
          <p:cNvGrpSpPr/>
          <p:nvPr/>
        </p:nvGrpSpPr>
        <p:grpSpPr>
          <a:xfrm>
            <a:off x="6903651" y="5652469"/>
            <a:ext cx="1078385" cy="1093434"/>
            <a:chOff x="5008880" y="1849120"/>
            <a:chExt cx="1188720" cy="1205309"/>
          </a:xfrm>
          <a:solidFill>
            <a:srgbClr val="C59368">
              <a:alpha val="31000"/>
            </a:srgbClr>
          </a:solidFill>
        </p:grpSpPr>
        <p:sp>
          <p:nvSpPr>
            <p:cNvPr id="22" name="Овал 21">
              <a:extLst>
                <a:ext uri="{FF2B5EF4-FFF2-40B4-BE49-F238E27FC236}">
                  <a16:creationId xmlns:a16="http://schemas.microsoft.com/office/drawing/2014/main" xmlns="" id="{0D4C1456-F5F6-482A-B1EE-50B16961D520}"/>
                </a:ext>
              </a:extLst>
            </p:cNvPr>
            <p:cNvSpPr/>
            <p:nvPr/>
          </p:nvSpPr>
          <p:spPr>
            <a:xfrm>
              <a:off x="5008880" y="1849120"/>
              <a:ext cx="426720" cy="426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/>
                <a:cs typeface="Helvetica"/>
                <a:sym typeface="Calibri"/>
              </a:endParaRPr>
            </a:p>
          </p:txBody>
        </p:sp>
        <p:sp>
          <p:nvSpPr>
            <p:cNvPr id="30" name="Овал 29">
              <a:extLst>
                <a:ext uri="{FF2B5EF4-FFF2-40B4-BE49-F238E27FC236}">
                  <a16:creationId xmlns:a16="http://schemas.microsoft.com/office/drawing/2014/main" xmlns="" id="{57D12A11-26CA-43AE-BC67-4CD15773F7DE}"/>
                </a:ext>
              </a:extLst>
            </p:cNvPr>
            <p:cNvSpPr/>
            <p:nvPr/>
          </p:nvSpPr>
          <p:spPr>
            <a:xfrm>
              <a:off x="5770880" y="1849120"/>
              <a:ext cx="426720" cy="426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/>
                <a:cs typeface="Helvetica"/>
                <a:sym typeface="Calibri"/>
              </a:endParaRPr>
            </a:p>
          </p:txBody>
        </p:sp>
        <p:sp>
          <p:nvSpPr>
            <p:cNvPr id="31" name="Овал 30">
              <a:extLst>
                <a:ext uri="{FF2B5EF4-FFF2-40B4-BE49-F238E27FC236}">
                  <a16:creationId xmlns:a16="http://schemas.microsoft.com/office/drawing/2014/main" xmlns="" id="{04C2183A-0FC2-4B80-A9C1-B9E824761753}"/>
                </a:ext>
              </a:extLst>
            </p:cNvPr>
            <p:cNvSpPr/>
            <p:nvPr/>
          </p:nvSpPr>
          <p:spPr>
            <a:xfrm>
              <a:off x="5364480" y="2235200"/>
              <a:ext cx="426720" cy="426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/>
                <a:cs typeface="Helvetica"/>
                <a:sym typeface="Calibri"/>
              </a:endParaRPr>
            </a:p>
          </p:txBody>
        </p:sp>
        <p:sp>
          <p:nvSpPr>
            <p:cNvPr id="32" name="Овал 31">
              <a:extLst>
                <a:ext uri="{FF2B5EF4-FFF2-40B4-BE49-F238E27FC236}">
                  <a16:creationId xmlns:a16="http://schemas.microsoft.com/office/drawing/2014/main" xmlns="" id="{0BC7CD75-3E2D-43CB-990D-561C0D344F24}"/>
                </a:ext>
              </a:extLst>
            </p:cNvPr>
            <p:cNvSpPr/>
            <p:nvPr/>
          </p:nvSpPr>
          <p:spPr>
            <a:xfrm>
              <a:off x="5008880" y="2627709"/>
              <a:ext cx="426720" cy="426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/>
                <a:cs typeface="Helvetica"/>
                <a:sym typeface="Calibri"/>
              </a:endParaRPr>
            </a:p>
          </p:txBody>
        </p:sp>
        <p:sp>
          <p:nvSpPr>
            <p:cNvPr id="33" name="Овал 32">
              <a:extLst>
                <a:ext uri="{FF2B5EF4-FFF2-40B4-BE49-F238E27FC236}">
                  <a16:creationId xmlns:a16="http://schemas.microsoft.com/office/drawing/2014/main" xmlns="" id="{20B29F77-CBE1-4BEC-8215-D20D3CCAA7E6}"/>
                </a:ext>
              </a:extLst>
            </p:cNvPr>
            <p:cNvSpPr/>
            <p:nvPr/>
          </p:nvSpPr>
          <p:spPr>
            <a:xfrm>
              <a:off x="5770880" y="2627709"/>
              <a:ext cx="426720" cy="426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/>
                <a:cs typeface="Helvetica"/>
                <a:sym typeface="Calibri"/>
              </a:endParaRPr>
            </a:p>
          </p:txBody>
        </p:sp>
      </p:grp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072A696C-BB0F-4827-BEEB-695BDB250B0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/>
          <a:srcRect b="44173"/>
          <a:stretch/>
        </p:blipFill>
        <p:spPr>
          <a:xfrm rot="10800000">
            <a:off x="1000266" y="-1987364"/>
            <a:ext cx="6319916" cy="3533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60544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055440" y="399444"/>
            <a:ext cx="9886865" cy="1200329"/>
          </a:xfrm>
          <a:prstGeom prst="rect">
            <a:avLst/>
          </a:prstGeom>
          <a:noFill/>
          <a:ln w="1905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spc="-25" dirty="0">
                <a:solidFill>
                  <a:srgbClr val="FF0000"/>
                </a:solidFill>
              </a:rPr>
              <a:t>Преимущества кластерного объединения</a:t>
            </a:r>
            <a:endParaRPr kumimoji="0" lang="ru-RU" sz="40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cs typeface="Calibri"/>
              <a:sym typeface="Calibri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51384" y="1844824"/>
            <a:ext cx="3803161" cy="835238"/>
          </a:xfrm>
          <a:prstGeom prst="round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cs typeface="Helvetica"/>
                <a:sym typeface="Calibri"/>
              </a:rPr>
              <a:t>Взаимодействие с органами власти</a:t>
            </a:r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7559188" y="2696481"/>
            <a:ext cx="3960600" cy="759944"/>
          </a:xfrm>
          <a:prstGeom prst="round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>
                <a:solidFill>
                  <a:srgbClr val="6D2D19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1800" b="1" dirty="0">
                <a:solidFill>
                  <a:srgbClr val="6D2D19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азвитие кооперационных связей с бизнес-партнерами</a:t>
            </a:r>
            <a:endParaRPr kumimoji="0" lang="ru-RU" sz="1432" b="0" i="0" u="none" strike="noStrike" kern="1200" cap="none" spc="0" normalizeH="0" baseline="0" noProof="0" dirty="0">
              <a:ln>
                <a:noFill/>
              </a:ln>
              <a:solidFill>
                <a:srgbClr val="6D2D19"/>
              </a:solidFill>
              <a:effectLst/>
              <a:uLnTx/>
              <a:uFillTx/>
              <a:cs typeface="Helvetica"/>
              <a:sym typeface="Calibri"/>
            </a:endParaRPr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7536160" y="1698661"/>
            <a:ext cx="3960600" cy="745671"/>
          </a:xfrm>
          <a:prstGeom prst="round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cs typeface="Helvetica"/>
                <a:sym typeface="Calibri"/>
              </a:rPr>
              <a:t>Возможность использования институтов развития</a:t>
            </a:r>
          </a:p>
        </p:txBody>
      </p:sp>
      <p:sp>
        <p:nvSpPr>
          <p:cNvPr id="107" name="Прямоугольник 106"/>
          <p:cNvSpPr/>
          <p:nvPr/>
        </p:nvSpPr>
        <p:spPr>
          <a:xfrm>
            <a:off x="7981729" y="4360161"/>
            <a:ext cx="3929007" cy="288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477"/>
              </a:spcAft>
              <a:buClrTx/>
              <a:buSzTx/>
              <a:buFontTx/>
              <a:buNone/>
              <a:tabLst/>
              <a:defRPr/>
            </a:pPr>
            <a:endParaRPr kumimoji="0" lang="ru-RU" sz="1273" b="1" i="0" u="none" strike="noStrike" kern="0" cap="none" spc="0" normalizeH="0" baseline="0" noProof="0" dirty="0">
              <a:ln>
                <a:noFill/>
              </a:ln>
              <a:solidFill>
                <a:srgbClr val="562212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pic>
        <p:nvPicPr>
          <p:cNvPr id="108" name="Picture 1" descr="C:\Users\ikilmakov\Desktop\Без имени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5493" y="4307813"/>
            <a:ext cx="2357185" cy="1244183"/>
          </a:xfrm>
          <a:prstGeom prst="rect">
            <a:avLst/>
          </a:prstGeom>
          <a:noFill/>
          <a:ln>
            <a:solidFill>
              <a:srgbClr val="663300"/>
            </a:solidFill>
          </a:ln>
        </p:spPr>
      </p:pic>
      <p:pic>
        <p:nvPicPr>
          <p:cNvPr id="119" name="Рисунок 118"/>
          <p:cNvPicPr>
            <a:picLocks noChangeAspect="1"/>
          </p:cNvPicPr>
          <p:nvPr/>
        </p:nvPicPr>
        <p:blipFill rotWithShape="1">
          <a:blip r:embed="rId4" cstate="print"/>
          <a:srcRect t="-77" r="218" b="-1"/>
          <a:stretch/>
        </p:blipFill>
        <p:spPr>
          <a:xfrm>
            <a:off x="9684956" y="5713027"/>
            <a:ext cx="2106745" cy="2112387"/>
          </a:xfrm>
          <a:prstGeom prst="rect">
            <a:avLst/>
          </a:prstGeom>
        </p:spPr>
      </p:pic>
      <p:sp>
        <p:nvSpPr>
          <p:cNvPr id="25" name="Правая фигурная скобка 24">
            <a:extLst>
              <a:ext uri="{FF2B5EF4-FFF2-40B4-BE49-F238E27FC236}">
                <a16:creationId xmlns:a16="http://schemas.microsoft.com/office/drawing/2014/main" xmlns="" id="{037E0631-CC57-448F-9B8E-4AA62BEF5FA3}"/>
              </a:ext>
            </a:extLst>
          </p:cNvPr>
          <p:cNvSpPr/>
          <p:nvPr/>
        </p:nvSpPr>
        <p:spPr>
          <a:xfrm>
            <a:off x="7176120" y="1653887"/>
            <a:ext cx="232260" cy="4148306"/>
          </a:xfrm>
          <a:prstGeom prst="rightBrace">
            <a:avLst/>
          </a:pr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26" name="Левая фигурная скобка 25">
            <a:extLst>
              <a:ext uri="{FF2B5EF4-FFF2-40B4-BE49-F238E27FC236}">
                <a16:creationId xmlns:a16="http://schemas.microsoft.com/office/drawing/2014/main" xmlns="" id="{99DCA36F-45C9-409F-BD5B-75E0C255E18E}"/>
              </a:ext>
            </a:extLst>
          </p:cNvPr>
          <p:cNvSpPr/>
          <p:nvPr/>
        </p:nvSpPr>
        <p:spPr>
          <a:xfrm>
            <a:off x="4432684" y="1647211"/>
            <a:ext cx="154615" cy="4247282"/>
          </a:xfrm>
          <a:prstGeom prst="leftBrace">
            <a:avLst/>
          </a:pr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F0E3F6B-4CD7-4316-B2E8-C3277B0CF92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0988" y="63223"/>
            <a:ext cx="796632" cy="79663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5A7CBA3-55C2-4C42-A2E9-5E55CA54E43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3723" y="2965723"/>
            <a:ext cx="1207008" cy="120700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BCBAAD37-47BC-46A5-9815-18CE5ADE812E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556418" y="1575710"/>
            <a:ext cx="649636" cy="1198732"/>
          </a:xfrm>
          <a:prstGeom prst="rect">
            <a:avLst/>
          </a:prstGeom>
        </p:spPr>
      </p:pic>
      <p:pic>
        <p:nvPicPr>
          <p:cNvPr id="2" name="Picture 3" descr="R:\_ЦКР\Деятельность ЦКР в 2020 году\Для презентации март20\IMG_0624.JPG">
            <a:extLst>
              <a:ext uri="{FF2B5EF4-FFF2-40B4-BE49-F238E27FC236}">
                <a16:creationId xmlns:a16="http://schemas.microsoft.com/office/drawing/2014/main" xmlns="" id="{C05C6992-3BED-482C-A2B1-EE93C635AD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65130" y="2915155"/>
            <a:ext cx="3214974" cy="2142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4" descr="R:\_ЦКР\Деятельность ЦКР в 2020 году\Для презентации март20\IMG_0628.JPG">
            <a:extLst>
              <a:ext uri="{FF2B5EF4-FFF2-40B4-BE49-F238E27FC236}">
                <a16:creationId xmlns:a16="http://schemas.microsoft.com/office/drawing/2014/main" xmlns="" id="{DE57A3E5-7186-4A4F-9282-A70006C899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948571" y="3728040"/>
            <a:ext cx="3033908" cy="2022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44285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15A35380-4F23-4CD6-A440-A748EED53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408" y="192560"/>
            <a:ext cx="10586392" cy="740912"/>
          </a:xfrm>
          <a:solidFill>
            <a:srgbClr val="FFFFFF"/>
          </a:solidFill>
          <a:ln>
            <a:solidFill>
              <a:srgbClr val="FFFFFF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</a:rPr>
              <a:t>Кластеры Кировской области</a:t>
            </a:r>
          </a:p>
        </p:txBody>
      </p:sp>
      <p:grpSp>
        <p:nvGrpSpPr>
          <p:cNvPr id="5" name="Группа 24"/>
          <p:cNvGrpSpPr/>
          <p:nvPr/>
        </p:nvGrpSpPr>
        <p:grpSpPr>
          <a:xfrm>
            <a:off x="191344" y="1484784"/>
            <a:ext cx="5904656" cy="1320527"/>
            <a:chOff x="260972" y="1340768"/>
            <a:chExt cx="7779151" cy="1320527"/>
          </a:xfrm>
        </p:grpSpPr>
        <p:pic>
          <p:nvPicPr>
            <p:cNvPr id="29" name="Picture 8" descr="https://xn---43-9cdulgg0aog6b.xn--p1ai/media/pages/17/klaster2.jpg"/>
            <p:cNvPicPr>
              <a:picLocks noChangeAspect="1" noChangeArrowheads="1"/>
            </p:cNvPicPr>
            <p:nvPr/>
          </p:nvPicPr>
          <p:blipFill>
            <a:blip r:embed="rId2" cstate="print"/>
            <a:srcRect l="2097" t="4490" r="2087" b="13241"/>
            <a:stretch>
              <a:fillRect/>
            </a:stretch>
          </p:blipFill>
          <p:spPr bwMode="auto">
            <a:xfrm>
              <a:off x="260972" y="1365151"/>
              <a:ext cx="1712367" cy="129614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" name="Скругленный прямоугольник 15">
              <a:extLst>
                <a:ext uri="{FF2B5EF4-FFF2-40B4-BE49-F238E27FC236}">
                  <a16:creationId xmlns:a16="http://schemas.microsoft.com/office/drawing/2014/main" xmlns="" id="{696FCCD4-9613-44EE-9453-EA81E065F2FB}"/>
                </a:ext>
              </a:extLst>
            </p:cNvPr>
            <p:cNvSpPr/>
            <p:nvPr/>
          </p:nvSpPr>
          <p:spPr>
            <a:xfrm>
              <a:off x="2209852" y="2060848"/>
              <a:ext cx="5642822" cy="576064"/>
            </a:xfrm>
            <a:prstGeom prst="roundRect">
              <a:avLst/>
            </a:prstGeom>
            <a:solidFill>
              <a:schemeClr val="accent4"/>
            </a:solidFill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r>
                <a:rPr kumimoji="0" lang="ru-RU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6D2D19"/>
                  </a:solidFill>
                  <a:effectLst/>
                  <a:uLnTx/>
                  <a:uFillTx/>
                  <a:latin typeface="+mn-lt"/>
                  <a:cs typeface="Times New Roman" pitchFamily="18" charset="0"/>
                  <a:sym typeface="Calibri"/>
                </a:rPr>
                <a:t>Производство медицинской продукции наружного применения</a:t>
              </a:r>
            </a:p>
            <a:p>
              <a:endParaRPr lang="ru-RU" dirty="0"/>
            </a:p>
          </p:txBody>
        </p:sp>
        <p:sp>
          <p:nvSpPr>
            <p:cNvPr id="8" name="Скругленный прямоугольник 15">
              <a:extLst>
                <a:ext uri="{FF2B5EF4-FFF2-40B4-BE49-F238E27FC236}">
                  <a16:creationId xmlns:a16="http://schemas.microsoft.com/office/drawing/2014/main" xmlns="" id="{E98F940A-3AAA-4AE6-953C-85E2073687D5}"/>
                </a:ext>
              </a:extLst>
            </p:cNvPr>
            <p:cNvSpPr/>
            <p:nvPr/>
          </p:nvSpPr>
          <p:spPr>
            <a:xfrm>
              <a:off x="2209852" y="1700808"/>
              <a:ext cx="5830271" cy="288032"/>
            </a:xfrm>
            <a:prstGeom prst="roundRect">
              <a:avLst/>
            </a:prstGeom>
            <a:solidFill>
              <a:schemeClr val="accent4"/>
            </a:solidFill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marR="0" lvl="0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ru-RU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6D2D19"/>
                  </a:solidFill>
                  <a:effectLst/>
                  <a:uLnTx/>
                  <a:uFillTx/>
                  <a:latin typeface="+mn-lt"/>
                  <a:cs typeface="Times New Roman" pitchFamily="18" charset="0"/>
                  <a:sym typeface="Calibri"/>
                </a:rPr>
                <a:t>Производство косметической продукции </a:t>
              </a:r>
            </a:p>
          </p:txBody>
        </p:sp>
        <p:sp>
          <p:nvSpPr>
            <p:cNvPr id="34" name="Скругленный прямоугольник 15">
              <a:extLst>
                <a:ext uri="{FF2B5EF4-FFF2-40B4-BE49-F238E27FC236}">
                  <a16:creationId xmlns:a16="http://schemas.microsoft.com/office/drawing/2014/main" xmlns="" id="{3EB17AB3-47C7-47EA-8169-5EAE83C48DA2}"/>
                </a:ext>
              </a:extLst>
            </p:cNvPr>
            <p:cNvSpPr/>
            <p:nvPr/>
          </p:nvSpPr>
          <p:spPr>
            <a:xfrm>
              <a:off x="2209852" y="1340768"/>
              <a:ext cx="2415034" cy="288032"/>
            </a:xfrm>
            <a:prstGeom prst="roundRect">
              <a:avLst/>
            </a:prstGeom>
            <a:solidFill>
              <a:schemeClr val="accent4"/>
            </a:solidFill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lvl="0">
                <a:defRPr/>
              </a:pPr>
              <a:r>
                <a:rPr kumimoji="0" lang="ru-RU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6D2D19"/>
                  </a:solidFill>
                  <a:effectLst/>
                  <a:uLnTx/>
                  <a:uFillTx/>
                  <a:latin typeface="+mn-lt"/>
                  <a:cs typeface="Times New Roman" pitchFamily="18" charset="0"/>
                  <a:sym typeface="Calibri"/>
                </a:rPr>
                <a:t>19 участников</a:t>
              </a:r>
            </a:p>
          </p:txBody>
        </p:sp>
        <p:sp>
          <p:nvSpPr>
            <p:cNvPr id="36" name="Левая фигурная скобка 35">
              <a:extLst>
                <a:ext uri="{FF2B5EF4-FFF2-40B4-BE49-F238E27FC236}">
                  <a16:creationId xmlns:a16="http://schemas.microsoft.com/office/drawing/2014/main" xmlns="" id="{24F5EC1C-3F97-4411-BE04-E8FFF39EE5EA}"/>
                </a:ext>
              </a:extLst>
            </p:cNvPr>
            <p:cNvSpPr/>
            <p:nvPr/>
          </p:nvSpPr>
          <p:spPr>
            <a:xfrm>
              <a:off x="2022403" y="1412776"/>
              <a:ext cx="144015" cy="1238556"/>
            </a:xfrm>
            <a:prstGeom prst="leftBrace">
              <a:avLst>
                <a:gd name="adj1" fmla="val 0"/>
                <a:gd name="adj2" fmla="val 55201"/>
              </a:avLst>
            </a:prstGeom>
            <a:ln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  <p:txBody>
            <a:bodyPr rot="0" spcFirstLastPara="1" vertOverflow="overflow" horzOverflow="overflow" vert="horz" wrap="square" lIns="91439" tIns="45719" rIns="91439" bIns="45719" numCol="1" spcCol="38100" rtlCol="0" anchor="t">
              <a:no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endParaRPr>
            </a:p>
          </p:txBody>
        </p:sp>
      </p:grp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5DA36747-A1F8-47AC-81A8-DF88CA3BD4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4"/>
            <a:ext cx="1897584" cy="106718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9CF27A49-374A-4C81-8B9E-696BF1545B9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6128" y="0"/>
            <a:ext cx="1067188" cy="1067188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C0DC0602-8B2B-415B-AF93-EDB4D3FC7752}"/>
              </a:ext>
            </a:extLst>
          </p:cNvPr>
          <p:cNvSpPr txBox="1"/>
          <p:nvPr/>
        </p:nvSpPr>
        <p:spPr>
          <a:xfrm>
            <a:off x="0" y="976287"/>
            <a:ext cx="2279576" cy="48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270" b="1" i="0" u="none" strike="noStrike" kern="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latin typeface="+mn-lt"/>
                <a:cs typeface="Times New Roman" pitchFamily="18" charset="0"/>
                <a:sym typeface="Calibri"/>
              </a:rPr>
              <a:t> Биофармацевтический</a:t>
            </a:r>
            <a:r>
              <a:rPr kumimoji="0" lang="ru-RU" sz="1270" b="1" i="0" u="none" strike="noStrike" kern="0" cap="none" spc="0" normalizeH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latin typeface="+mn-lt"/>
                <a:cs typeface="Times New Roman" pitchFamily="18" charset="0"/>
                <a:sym typeface="Calibri"/>
              </a:rPr>
              <a:t> кластер </a:t>
            </a:r>
            <a:endParaRPr kumimoji="0" lang="ru-RU" sz="1633" b="0" i="0" u="none" strike="noStrike" kern="0" cap="none" spc="0" normalizeH="0" baseline="0" noProof="0" dirty="0">
              <a:ln>
                <a:noFill/>
              </a:ln>
              <a:solidFill>
                <a:srgbClr val="6D2D19"/>
              </a:solidFill>
              <a:effectLst/>
              <a:uLnTx/>
              <a:uFillTx/>
              <a:latin typeface="Arial Black" pitchFamily="34" charset="0"/>
              <a:cs typeface="Times New Roman" pitchFamily="18" charset="0"/>
              <a:sym typeface="Calibri"/>
            </a:endParaRPr>
          </a:p>
        </p:txBody>
      </p:sp>
      <p:grpSp>
        <p:nvGrpSpPr>
          <p:cNvPr id="6" name="Группа 43"/>
          <p:cNvGrpSpPr/>
          <p:nvPr/>
        </p:nvGrpSpPr>
        <p:grpSpPr>
          <a:xfrm>
            <a:off x="839416" y="2924944"/>
            <a:ext cx="5193148" cy="1728191"/>
            <a:chOff x="193019" y="3933056"/>
            <a:chExt cx="5072376" cy="1958616"/>
          </a:xfrm>
        </p:grpSpPr>
        <p:pic>
          <p:nvPicPr>
            <p:cNvPr id="4" name="Picture 6" descr="http://900igr.net/up/datai/217355/0019-014-.png"/>
            <p:cNvPicPr>
              <a:picLocks noChangeAspect="1" noChangeArrowheads="1"/>
            </p:cNvPicPr>
            <p:nvPr/>
          </p:nvPicPr>
          <p:blipFill>
            <a:blip r:embed="rId5" cstate="print"/>
            <a:srcRect t="38487"/>
            <a:stretch>
              <a:fillRect/>
            </a:stretch>
          </p:blipFill>
          <p:spPr bwMode="auto">
            <a:xfrm>
              <a:off x="193019" y="4725144"/>
              <a:ext cx="1547334" cy="84009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Скругленный прямоугольник 15">
              <a:extLst>
                <a:ext uri="{FF2B5EF4-FFF2-40B4-BE49-F238E27FC236}">
                  <a16:creationId xmlns:a16="http://schemas.microsoft.com/office/drawing/2014/main" xmlns="" id="{A98298BE-F642-4BC8-B1B3-7A38A19B3717}"/>
                </a:ext>
              </a:extLst>
            </p:cNvPr>
            <p:cNvSpPr/>
            <p:nvPr/>
          </p:nvSpPr>
          <p:spPr>
            <a:xfrm>
              <a:off x="1881020" y="4749148"/>
              <a:ext cx="1758335" cy="326436"/>
            </a:xfrm>
            <a:prstGeom prst="roundRect">
              <a:avLst>
                <a:gd name="adj" fmla="val 16667"/>
              </a:avLst>
            </a:prstGeom>
            <a:solidFill>
              <a:schemeClr val="accent4"/>
            </a:solidFill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r>
                <a:rPr kumimoji="0" lang="ru-RU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6D2D19"/>
                  </a:solidFill>
                  <a:effectLst/>
                  <a:uLnTx/>
                  <a:uFillTx/>
                  <a:latin typeface="+mn-lt"/>
                  <a:cs typeface="Times New Roman" pitchFamily="18" charset="0"/>
                  <a:sym typeface="Calibri"/>
                </a:rPr>
                <a:t>Биоэнергетика</a:t>
              </a:r>
            </a:p>
            <a:p>
              <a:endParaRPr lang="ru-RU" dirty="0"/>
            </a:p>
          </p:txBody>
        </p:sp>
        <p:sp>
          <p:nvSpPr>
            <p:cNvPr id="18" name="Скругленный прямоугольник 15">
              <a:extLst>
                <a:ext uri="{FF2B5EF4-FFF2-40B4-BE49-F238E27FC236}">
                  <a16:creationId xmlns:a16="http://schemas.microsoft.com/office/drawing/2014/main" xmlns="" id="{4602CD47-88C9-4C3F-A885-4CC9061DA625}"/>
                </a:ext>
              </a:extLst>
            </p:cNvPr>
            <p:cNvSpPr/>
            <p:nvPr/>
          </p:nvSpPr>
          <p:spPr>
            <a:xfrm>
              <a:off x="1881020" y="5565237"/>
              <a:ext cx="3384375" cy="326435"/>
            </a:xfrm>
            <a:prstGeom prst="roundRect">
              <a:avLst>
                <a:gd name="adj" fmla="val 16667"/>
              </a:avLst>
            </a:prstGeom>
            <a:solidFill>
              <a:schemeClr val="accent4"/>
            </a:solidFill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r>
                <a:rPr kumimoji="0" lang="ru-RU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6D2D19"/>
                  </a:solidFill>
                  <a:effectLst/>
                  <a:uLnTx/>
                  <a:uFillTx/>
                  <a:latin typeface="+mn-lt"/>
                  <a:cs typeface="Times New Roman" pitchFamily="18" charset="0"/>
                  <a:sym typeface="Calibri"/>
                </a:rPr>
                <a:t>Сельское и лесное хозяйство</a:t>
              </a:r>
            </a:p>
            <a:p>
              <a:pPr marR="0" lvl="0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endParaRPr lang="ru-RU" dirty="0"/>
            </a:p>
          </p:txBody>
        </p:sp>
        <p:sp>
          <p:nvSpPr>
            <p:cNvPr id="20" name="Скругленный прямоугольник 15">
              <a:extLst>
                <a:ext uri="{FF2B5EF4-FFF2-40B4-BE49-F238E27FC236}">
                  <a16:creationId xmlns:a16="http://schemas.microsoft.com/office/drawing/2014/main" xmlns="" id="{F29EF88E-FFDC-4A8B-9182-592EDD3992BA}"/>
                </a:ext>
              </a:extLst>
            </p:cNvPr>
            <p:cNvSpPr/>
            <p:nvPr/>
          </p:nvSpPr>
          <p:spPr>
            <a:xfrm>
              <a:off x="1881020" y="5157192"/>
              <a:ext cx="3305669" cy="326436"/>
            </a:xfrm>
            <a:prstGeom prst="roundRect">
              <a:avLst>
                <a:gd name="adj" fmla="val 16667"/>
              </a:avLst>
            </a:prstGeom>
            <a:solidFill>
              <a:schemeClr val="accent4"/>
            </a:solidFill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marR="0" lvl="0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ru-RU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6D2D19"/>
                  </a:solidFill>
                  <a:effectLst/>
                  <a:uLnTx/>
                  <a:uFillTx/>
                  <a:latin typeface="+mn-lt"/>
                  <a:cs typeface="Times New Roman" pitchFamily="18" charset="0"/>
                  <a:sym typeface="Calibri"/>
                </a:rPr>
                <a:t>Экология и здоровье человека </a:t>
              </a:r>
            </a:p>
            <a:p>
              <a:pPr algn="ctr"/>
              <a:endParaRPr lang="ru-RU" b="1" dirty="0">
                <a:solidFill>
                  <a:srgbClr val="6D2D19"/>
                </a:solidFill>
              </a:endParaRPr>
            </a:p>
          </p:txBody>
        </p:sp>
        <p:sp>
          <p:nvSpPr>
            <p:cNvPr id="38" name="Левая фигурная скобка 37">
              <a:extLst>
                <a:ext uri="{FF2B5EF4-FFF2-40B4-BE49-F238E27FC236}">
                  <a16:creationId xmlns:a16="http://schemas.microsoft.com/office/drawing/2014/main" xmlns="" id="{817859D9-5D7A-4C64-89E7-F3B139BCE5AB}"/>
                </a:ext>
              </a:extLst>
            </p:cNvPr>
            <p:cNvSpPr/>
            <p:nvPr/>
          </p:nvSpPr>
          <p:spPr>
            <a:xfrm flipH="1">
              <a:off x="1740353" y="4422711"/>
              <a:ext cx="45719" cy="1387354"/>
            </a:xfrm>
            <a:prstGeom prst="leftBrace">
              <a:avLst>
                <a:gd name="adj1" fmla="val 0"/>
                <a:gd name="adj2" fmla="val 48108"/>
              </a:avLst>
            </a:prstGeom>
            <a:ln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  <p:txBody>
            <a:bodyPr rot="0" spcFirstLastPara="1" vertOverflow="overflow" horzOverflow="overflow" vert="horz" wrap="square" lIns="91439" tIns="45719" rIns="91439" bIns="45719" numCol="1" spcCol="38100" rtlCol="0" anchor="t">
              <a:no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endParaRPr>
            </a:p>
          </p:txBody>
        </p:sp>
        <p:sp>
          <p:nvSpPr>
            <p:cNvPr id="40" name="Скругленный прямоугольник 15">
              <a:extLst>
                <a:ext uri="{FF2B5EF4-FFF2-40B4-BE49-F238E27FC236}">
                  <a16:creationId xmlns:a16="http://schemas.microsoft.com/office/drawing/2014/main" xmlns="" id="{137E1E8E-D677-4E06-AD39-9CE9BEAAF614}"/>
                </a:ext>
              </a:extLst>
            </p:cNvPr>
            <p:cNvSpPr/>
            <p:nvPr/>
          </p:nvSpPr>
          <p:spPr>
            <a:xfrm>
              <a:off x="1881020" y="4341101"/>
              <a:ext cx="1688001" cy="326436"/>
            </a:xfrm>
            <a:prstGeom prst="roundRect">
              <a:avLst/>
            </a:prstGeom>
            <a:solidFill>
              <a:schemeClr val="accent4"/>
            </a:solidFill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lvl="0">
                <a:defRPr/>
              </a:pPr>
              <a:r>
                <a:rPr lang="ru-RU" sz="1600" b="1" noProof="0" dirty="0">
                  <a:solidFill>
                    <a:srgbClr val="6D2D19"/>
                  </a:solidFill>
                  <a:cs typeface="Times New Roman" pitchFamily="18" charset="0"/>
                </a:rPr>
                <a:t>46</a:t>
              </a:r>
              <a:r>
                <a:rPr kumimoji="0" lang="ru-RU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6D2D19"/>
                  </a:solidFill>
                  <a:effectLst/>
                  <a:uLnTx/>
                  <a:uFillTx/>
                  <a:latin typeface="+mn-lt"/>
                  <a:cs typeface="Times New Roman" pitchFamily="18" charset="0"/>
                  <a:sym typeface="Calibri"/>
                </a:rPr>
                <a:t> участников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C0DC0602-8B2B-415B-AF93-EDB4D3FC7752}"/>
                </a:ext>
              </a:extLst>
            </p:cNvPr>
            <p:cNvSpPr txBox="1"/>
            <p:nvPr/>
          </p:nvSpPr>
          <p:spPr>
            <a:xfrm>
              <a:off x="263352" y="3933056"/>
              <a:ext cx="227957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lvl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ru-RU" sz="1270" b="1" i="0" u="none" strike="noStrike" kern="0" cap="none" spc="0" normalizeH="0" baseline="0" noProof="0" dirty="0">
                  <a:ln>
                    <a:noFill/>
                  </a:ln>
                  <a:solidFill>
                    <a:srgbClr val="6D2D19"/>
                  </a:solidFill>
                  <a:effectLst/>
                  <a:uLnTx/>
                  <a:uFillTx/>
                  <a:latin typeface="+mn-lt"/>
                  <a:cs typeface="Times New Roman" pitchFamily="18" charset="0"/>
                  <a:sym typeface="Calibri"/>
                </a:rPr>
                <a:t> </a:t>
              </a:r>
              <a:r>
                <a:rPr kumimoji="0" lang="ru-RU" sz="13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6D2D19"/>
                  </a:solidFill>
                  <a:effectLst/>
                  <a:uLnTx/>
                  <a:uFillTx/>
                  <a:latin typeface="+mn-lt"/>
                  <a:cs typeface="Times New Roman" pitchFamily="18" charset="0"/>
                  <a:sym typeface="Calibri"/>
                </a:rPr>
                <a:t>Биотехнологический</a:t>
              </a:r>
              <a:r>
                <a:rPr kumimoji="0" lang="ru-RU" sz="1300" b="1" i="0" u="none" strike="noStrike" kern="0" cap="none" spc="0" normalizeH="0" noProof="0" dirty="0">
                  <a:ln>
                    <a:noFill/>
                  </a:ln>
                  <a:solidFill>
                    <a:srgbClr val="6D2D19"/>
                  </a:solidFill>
                  <a:effectLst/>
                  <a:uLnTx/>
                  <a:uFillTx/>
                  <a:latin typeface="+mn-lt"/>
                  <a:cs typeface="Times New Roman" pitchFamily="18" charset="0"/>
                  <a:sym typeface="Calibri"/>
                </a:rPr>
                <a:t> кластер </a:t>
              </a:r>
              <a:endPara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latin typeface="Arial Black" pitchFamily="34" charset="0"/>
                <a:cs typeface="Times New Roman" pitchFamily="18" charset="0"/>
                <a:sym typeface="Calibri"/>
              </a:endParaRPr>
            </a:p>
          </p:txBody>
        </p:sp>
      </p:grpSp>
      <p:grpSp>
        <p:nvGrpSpPr>
          <p:cNvPr id="7" name="Группа 25"/>
          <p:cNvGrpSpPr/>
          <p:nvPr/>
        </p:nvGrpSpPr>
        <p:grpSpPr>
          <a:xfrm>
            <a:off x="407368" y="5157192"/>
            <a:ext cx="5112568" cy="1472164"/>
            <a:chOff x="583178" y="1515017"/>
            <a:chExt cx="9736821" cy="1868025"/>
          </a:xfrm>
        </p:grpSpPr>
        <p:sp>
          <p:nvSpPr>
            <p:cNvPr id="27" name="Скругленный прямоугольник 15">
              <a:extLst>
                <a:ext uri="{FF2B5EF4-FFF2-40B4-BE49-F238E27FC236}">
                  <a16:creationId xmlns:a16="http://schemas.microsoft.com/office/drawing/2014/main" xmlns="" id="{696FCCD4-9613-44EE-9453-EA81E065F2FB}"/>
                </a:ext>
              </a:extLst>
            </p:cNvPr>
            <p:cNvSpPr/>
            <p:nvPr/>
          </p:nvSpPr>
          <p:spPr>
            <a:xfrm>
              <a:off x="4011636" y="1971871"/>
              <a:ext cx="6308363" cy="345178"/>
            </a:xfrm>
            <a:prstGeom prst="roundRect">
              <a:avLst/>
            </a:prstGeom>
            <a:solidFill>
              <a:schemeClr val="accent4"/>
            </a:solidFill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r>
                <a:rPr lang="ru-RU" sz="1800" dirty="0">
                  <a:solidFill>
                    <a:srgbClr val="663300"/>
                  </a:solidFill>
                  <a:latin typeface="Arial Black" pitchFamily="34" charset="0"/>
                </a:rPr>
                <a:t> </a:t>
              </a:r>
              <a:r>
                <a:rPr lang="ru-RU" sz="1600" b="1" dirty="0">
                  <a:solidFill>
                    <a:srgbClr val="663300"/>
                  </a:solidFill>
                </a:rPr>
                <a:t>Информационные технологии</a:t>
              </a:r>
              <a:endParaRPr lang="ru-RU" b="1" dirty="0"/>
            </a:p>
          </p:txBody>
        </p:sp>
        <p:sp>
          <p:nvSpPr>
            <p:cNvPr id="28" name="Скругленный прямоугольник 15">
              <a:extLst>
                <a:ext uri="{FF2B5EF4-FFF2-40B4-BE49-F238E27FC236}">
                  <a16:creationId xmlns:a16="http://schemas.microsoft.com/office/drawing/2014/main" xmlns="" id="{E98F940A-3AAA-4AE6-953C-85E2073687D5}"/>
                </a:ext>
              </a:extLst>
            </p:cNvPr>
            <p:cNvSpPr/>
            <p:nvPr/>
          </p:nvSpPr>
          <p:spPr>
            <a:xfrm>
              <a:off x="4011636" y="2428725"/>
              <a:ext cx="6308363" cy="822336"/>
            </a:xfrm>
            <a:prstGeom prst="roundRect">
              <a:avLst/>
            </a:prstGeom>
            <a:solidFill>
              <a:schemeClr val="accent4"/>
            </a:solidFill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marR="0" lvl="0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ru-RU" sz="1600" b="1" dirty="0">
                  <a:solidFill>
                    <a:srgbClr val="6D2D19"/>
                  </a:solidFill>
                </a:rPr>
                <a:t>Развитие инновационной экономики в регионе</a:t>
              </a:r>
              <a:endPara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cs typeface="Times New Roman" pitchFamily="18" charset="0"/>
                <a:sym typeface="Calibri"/>
              </a:endParaRPr>
            </a:p>
          </p:txBody>
        </p:sp>
        <p:pic>
          <p:nvPicPr>
            <p:cNvPr id="30" name="Содержимое 3" descr="IT кластер фото для през.jpg">
              <a:extLst>
                <a:ext uri="{FF2B5EF4-FFF2-40B4-BE49-F238E27FC236}">
                  <a16:creationId xmlns:a16="http://schemas.microsoft.com/office/drawing/2014/main" xmlns="" id="{A0627773-FA60-4673-8E29-D49EF891C96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83178" y="1697759"/>
              <a:ext cx="2605628" cy="159465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31" name="Скругленный прямоугольник 15">
              <a:extLst>
                <a:ext uri="{FF2B5EF4-FFF2-40B4-BE49-F238E27FC236}">
                  <a16:creationId xmlns:a16="http://schemas.microsoft.com/office/drawing/2014/main" xmlns="" id="{7BE3A02B-81A8-4ADF-ADCE-C1D0FB9A0EE5}"/>
                </a:ext>
              </a:extLst>
            </p:cNvPr>
            <p:cNvSpPr/>
            <p:nvPr/>
          </p:nvSpPr>
          <p:spPr>
            <a:xfrm>
              <a:off x="4012077" y="1515017"/>
              <a:ext cx="2742324" cy="406092"/>
            </a:xfrm>
            <a:prstGeom prst="roundRect">
              <a:avLst/>
            </a:prstGeom>
            <a:solidFill>
              <a:schemeClr val="accent4"/>
            </a:solidFill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>
                <a:defRPr/>
              </a:pPr>
              <a:r>
                <a:rPr lang="ru-RU" sz="1600" b="1" dirty="0">
                  <a:solidFill>
                    <a:srgbClr val="663300"/>
                  </a:solidFill>
                </a:rPr>
                <a:t>4 участника</a:t>
              </a:r>
            </a:p>
            <a:p>
              <a:pPr marR="0" lvl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endPara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latin typeface="+mn-lt"/>
                <a:cs typeface="Times New Roman" pitchFamily="18" charset="0"/>
                <a:sym typeface="Calibri"/>
              </a:endParaRPr>
            </a:p>
          </p:txBody>
        </p:sp>
        <p:sp>
          <p:nvSpPr>
            <p:cNvPr id="32" name="Левая фигурная скобка 31">
              <a:extLst>
                <a:ext uri="{FF2B5EF4-FFF2-40B4-BE49-F238E27FC236}">
                  <a16:creationId xmlns:a16="http://schemas.microsoft.com/office/drawing/2014/main" xmlns="" id="{C04949E9-1FF1-4EF7-89B1-374166DB3B33}"/>
                </a:ext>
              </a:extLst>
            </p:cNvPr>
            <p:cNvSpPr/>
            <p:nvPr/>
          </p:nvSpPr>
          <p:spPr>
            <a:xfrm>
              <a:off x="3497748" y="1677454"/>
              <a:ext cx="308598" cy="1705588"/>
            </a:xfrm>
            <a:prstGeom prst="leftBrace">
              <a:avLst>
                <a:gd name="adj1" fmla="val 8333"/>
                <a:gd name="adj2" fmla="val 55201"/>
              </a:avLst>
            </a:prstGeom>
            <a:ln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  <p:txBody>
            <a:bodyPr rot="0" spcFirstLastPara="1" vertOverflow="overflow" horzOverflow="overflow" vert="horz" wrap="square" lIns="91439" tIns="45719" rIns="91439" bIns="45719" numCol="1" spcCol="38100" rtlCol="0" anchor="t">
              <a:no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endParaRP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C0DC0602-8B2B-415B-AF93-EDB4D3FC7752}"/>
              </a:ext>
            </a:extLst>
          </p:cNvPr>
          <p:cNvSpPr txBox="1"/>
          <p:nvPr/>
        </p:nvSpPr>
        <p:spPr>
          <a:xfrm>
            <a:off x="6528048" y="908720"/>
            <a:ext cx="30963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kumimoji="0" lang="ru-RU" sz="1270" b="1" i="0" u="none" strike="noStrike" kern="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latin typeface="+mn-lt"/>
                <a:cs typeface="Times New Roman" pitchFamily="18" charset="0"/>
                <a:sym typeface="Calibri"/>
              </a:rPr>
              <a:t> </a:t>
            </a:r>
            <a:r>
              <a:rPr lang="ru-RU" sz="1600" b="1" dirty="0" err="1">
                <a:solidFill>
                  <a:srgbClr val="6D2D19"/>
                </a:solidFill>
                <a:cs typeface="Times New Roman" pitchFamily="18" charset="0"/>
              </a:rPr>
              <a:t>Туристско</a:t>
            </a:r>
            <a:r>
              <a:rPr lang="ru-RU" sz="1600" b="1" dirty="0">
                <a:solidFill>
                  <a:srgbClr val="6D2D19"/>
                </a:solidFill>
                <a:cs typeface="Times New Roman" pitchFamily="18" charset="0"/>
              </a:rPr>
              <a:t> - рекреационный</a:t>
            </a:r>
            <a:r>
              <a:rPr lang="en-US" sz="1600" b="1" dirty="0">
                <a:solidFill>
                  <a:srgbClr val="6D2D19"/>
                </a:solidFill>
                <a:cs typeface="Times New Roman" pitchFamily="18" charset="0"/>
              </a:rPr>
              <a:t> </a:t>
            </a:r>
            <a:r>
              <a:rPr lang="ru-RU" sz="1600" b="1" dirty="0">
                <a:solidFill>
                  <a:srgbClr val="6D2D19"/>
                </a:solidFill>
                <a:cs typeface="Times New Roman" pitchFamily="18" charset="0"/>
              </a:rPr>
              <a:t>кластер</a:t>
            </a:r>
            <a:endParaRPr kumimoji="0" lang="ru-RU" sz="1633" b="0" i="0" u="none" strike="noStrike" kern="0" cap="none" spc="0" normalizeH="0" baseline="0" noProof="0" dirty="0">
              <a:ln>
                <a:noFill/>
              </a:ln>
              <a:solidFill>
                <a:srgbClr val="6D2D19"/>
              </a:solidFill>
              <a:effectLst/>
              <a:uLnTx/>
              <a:uFillTx/>
              <a:latin typeface="Arial Black" pitchFamily="34" charset="0"/>
              <a:cs typeface="Times New Roman" pitchFamily="18" charset="0"/>
              <a:sym typeface="Calibri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C0DC0602-8B2B-415B-AF93-EDB4D3FC7752}"/>
              </a:ext>
            </a:extLst>
          </p:cNvPr>
          <p:cNvSpPr txBox="1"/>
          <p:nvPr/>
        </p:nvSpPr>
        <p:spPr>
          <a:xfrm>
            <a:off x="-240704" y="4725144"/>
            <a:ext cx="2736304" cy="48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1270" b="1" dirty="0">
                <a:solidFill>
                  <a:srgbClr val="6D2D19"/>
                </a:solidFill>
                <a:latin typeface="+mn-lt"/>
                <a:cs typeface="Times New Roman" pitchFamily="18" charset="0"/>
              </a:rPr>
              <a:t>Кластер информационных технологий</a:t>
            </a:r>
            <a:endParaRPr kumimoji="0" lang="ru-RU" sz="1270" b="0" i="0" u="none" strike="noStrike" kern="0" cap="none" spc="0" normalizeH="0" baseline="0" noProof="0" dirty="0">
              <a:ln>
                <a:noFill/>
              </a:ln>
              <a:solidFill>
                <a:srgbClr val="6D2D19"/>
              </a:solidFill>
              <a:effectLst/>
              <a:uLnTx/>
              <a:uFillTx/>
              <a:latin typeface="Arial Black" pitchFamily="34" charset="0"/>
              <a:cs typeface="Times New Roman" pitchFamily="18" charset="0"/>
              <a:sym typeface="Calibri"/>
            </a:endParaRPr>
          </a:p>
        </p:txBody>
      </p:sp>
      <p:grpSp>
        <p:nvGrpSpPr>
          <p:cNvPr id="12" name="Группа 36"/>
          <p:cNvGrpSpPr/>
          <p:nvPr/>
        </p:nvGrpSpPr>
        <p:grpSpPr>
          <a:xfrm>
            <a:off x="6364486" y="908721"/>
            <a:ext cx="5060106" cy="2034113"/>
            <a:chOff x="407368" y="3356992"/>
            <a:chExt cx="4970705" cy="2872740"/>
          </a:xfrm>
        </p:grpSpPr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xmlns="" id="{E1FC3BC8-4B0A-4C26-840B-997C91BCCA12}"/>
                </a:ext>
              </a:extLst>
            </p:cNvPr>
            <p:cNvSpPr/>
            <p:nvPr/>
          </p:nvSpPr>
          <p:spPr>
            <a:xfrm>
              <a:off x="407368" y="3356992"/>
              <a:ext cx="315209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marR="0" lvl="0" indent="-28575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endPara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latin typeface="+mn-lt"/>
                <a:cs typeface="Times New Roman" pitchFamily="18" charset="0"/>
                <a:sym typeface="Calibri"/>
              </a:endParaRPr>
            </a:p>
          </p:txBody>
        </p:sp>
        <p:pic>
          <p:nvPicPr>
            <p:cNvPr id="41" name="Picture 6" descr="https://avatars.mds.yandex.net/get-altay/1047383/2a0000016630bcf77d3db7542d5327235b8a/XXL">
              <a:extLst>
                <a:ext uri="{FF2B5EF4-FFF2-40B4-BE49-F238E27FC236}">
                  <a16:creationId xmlns:a16="http://schemas.microsoft.com/office/drawing/2014/main" xmlns="" id="{0123E967-9D54-490F-9FF4-D1467B717EF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 l="4386" t="4229" r="21053" b="2721"/>
            <a:stretch>
              <a:fillRect/>
            </a:stretch>
          </p:blipFill>
          <p:spPr bwMode="auto">
            <a:xfrm>
              <a:off x="426569" y="4149080"/>
              <a:ext cx="1202508" cy="195369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42" name="Левая фигурная скобка 41">
              <a:extLst>
                <a:ext uri="{FF2B5EF4-FFF2-40B4-BE49-F238E27FC236}">
                  <a16:creationId xmlns:a16="http://schemas.microsoft.com/office/drawing/2014/main" xmlns="" id="{E1AEF24D-9C74-45BD-B533-6C022BF54F4D}"/>
                </a:ext>
              </a:extLst>
            </p:cNvPr>
            <p:cNvSpPr/>
            <p:nvPr/>
          </p:nvSpPr>
          <p:spPr>
            <a:xfrm>
              <a:off x="1699813" y="4170555"/>
              <a:ext cx="144016" cy="1720864"/>
            </a:xfrm>
            <a:prstGeom prst="leftBrace">
              <a:avLst>
                <a:gd name="adj1" fmla="val 8333"/>
                <a:gd name="adj2" fmla="val 55201"/>
              </a:avLst>
            </a:prstGeom>
            <a:ln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  <p:txBody>
            <a:bodyPr rot="0" spcFirstLastPara="1" vertOverflow="overflow" horzOverflow="overflow" vert="horz" wrap="square" lIns="91439" tIns="45719" rIns="91439" bIns="45719" numCol="1" spcCol="38100" rtlCol="0" anchor="t">
              <a:no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endParaRPr>
            </a:p>
          </p:txBody>
        </p:sp>
        <p:sp>
          <p:nvSpPr>
            <p:cNvPr id="43" name="Скругленный прямоугольник 15">
              <a:extLst>
                <a:ext uri="{FF2B5EF4-FFF2-40B4-BE49-F238E27FC236}">
                  <a16:creationId xmlns:a16="http://schemas.microsoft.com/office/drawing/2014/main" xmlns="" id="{16AC4F0A-4D90-4469-951C-0B70DD3AEF8C}"/>
                </a:ext>
              </a:extLst>
            </p:cNvPr>
            <p:cNvSpPr/>
            <p:nvPr/>
          </p:nvSpPr>
          <p:spPr>
            <a:xfrm>
              <a:off x="1912020" y="4984120"/>
              <a:ext cx="3466053" cy="731450"/>
            </a:xfrm>
            <a:prstGeom prst="roundRect">
              <a:avLst>
                <a:gd name="adj" fmla="val 0"/>
              </a:avLst>
            </a:prstGeom>
            <a:solidFill>
              <a:schemeClr val="accent4"/>
            </a:solidFill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r>
                <a:rPr lang="ru-RU" sz="1600" b="1" dirty="0">
                  <a:solidFill>
                    <a:srgbClr val="6D2D19"/>
                  </a:solidFill>
                </a:rPr>
                <a:t>Производство товаров туристического назначения</a:t>
              </a:r>
            </a:p>
          </p:txBody>
        </p:sp>
        <p:sp>
          <p:nvSpPr>
            <p:cNvPr id="45" name="Скругленный прямоугольник 15">
              <a:extLst>
                <a:ext uri="{FF2B5EF4-FFF2-40B4-BE49-F238E27FC236}">
                  <a16:creationId xmlns:a16="http://schemas.microsoft.com/office/drawing/2014/main" xmlns="" id="{D9DC4A7E-CE8E-4064-BD54-11831F682A98}"/>
                </a:ext>
              </a:extLst>
            </p:cNvPr>
            <p:cNvSpPr/>
            <p:nvPr/>
          </p:nvSpPr>
          <p:spPr>
            <a:xfrm>
              <a:off x="1912020" y="4577337"/>
              <a:ext cx="1296144" cy="422521"/>
            </a:xfrm>
            <a:prstGeom prst="roundRect">
              <a:avLst>
                <a:gd name="adj" fmla="val 16667"/>
              </a:avLst>
            </a:prstGeom>
            <a:solidFill>
              <a:schemeClr val="accent4"/>
            </a:solidFill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r>
                <a:rPr lang="ru-RU" sz="1600" b="1" dirty="0">
                  <a:solidFill>
                    <a:srgbClr val="6D2D19"/>
                  </a:solidFill>
                </a:rPr>
                <a:t>Туризм</a:t>
              </a:r>
            </a:p>
          </p:txBody>
        </p:sp>
        <p:sp>
          <p:nvSpPr>
            <p:cNvPr id="47" name="Скругленный прямоугольник 15">
              <a:extLst>
                <a:ext uri="{FF2B5EF4-FFF2-40B4-BE49-F238E27FC236}">
                  <a16:creationId xmlns:a16="http://schemas.microsoft.com/office/drawing/2014/main" xmlns="" id="{0929A3D7-29A5-416B-B2C0-B3B0ADF1D8E3}"/>
                </a:ext>
              </a:extLst>
            </p:cNvPr>
            <p:cNvSpPr/>
            <p:nvPr/>
          </p:nvSpPr>
          <p:spPr>
            <a:xfrm>
              <a:off x="1912020" y="5797684"/>
              <a:ext cx="2880320" cy="432048"/>
            </a:xfrm>
            <a:prstGeom prst="roundRect">
              <a:avLst>
                <a:gd name="adj" fmla="val 16667"/>
              </a:avLst>
            </a:prstGeom>
            <a:solidFill>
              <a:schemeClr val="accent4"/>
            </a:solidFill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r>
                <a:rPr lang="ru-RU" sz="1600" b="1" dirty="0">
                  <a:solidFill>
                    <a:srgbClr val="663300"/>
                  </a:solidFill>
                </a:rPr>
                <a:t>Сувенирная продукция</a:t>
              </a:r>
            </a:p>
            <a:p>
              <a:endParaRPr lang="ru-RU" sz="1600" dirty="0">
                <a:solidFill>
                  <a:srgbClr val="663300"/>
                </a:solidFill>
                <a:latin typeface="Arial Black" pitchFamily="34" charset="0"/>
              </a:endParaRPr>
            </a:p>
            <a:p>
              <a:pPr>
                <a:buFont typeface="Arial" pitchFamily="34" charset="0"/>
                <a:buChar char="•"/>
              </a:pPr>
              <a:endPara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latin typeface="+mn-lt"/>
                <a:cs typeface="Times New Roman" pitchFamily="18" charset="0"/>
                <a:sym typeface="Calibri"/>
              </a:endParaRPr>
            </a:p>
            <a:p>
              <a:endParaRPr lang="ru-RU" dirty="0"/>
            </a:p>
          </p:txBody>
        </p:sp>
        <p:sp>
          <p:nvSpPr>
            <p:cNvPr id="48" name="Скругленный прямоугольник 15">
              <a:extLst>
                <a:ext uri="{FF2B5EF4-FFF2-40B4-BE49-F238E27FC236}">
                  <a16:creationId xmlns:a16="http://schemas.microsoft.com/office/drawing/2014/main" xmlns="" id="{7F7A0167-66ED-4759-A1B8-509DE996D41A}"/>
                </a:ext>
              </a:extLst>
            </p:cNvPr>
            <p:cNvSpPr/>
            <p:nvPr/>
          </p:nvSpPr>
          <p:spPr>
            <a:xfrm>
              <a:off x="1912020" y="4068860"/>
              <a:ext cx="1958315" cy="406781"/>
            </a:xfrm>
            <a:prstGeom prst="roundRect">
              <a:avLst/>
            </a:prstGeom>
            <a:solidFill>
              <a:schemeClr val="accent4"/>
            </a:solidFill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algn="ctr">
                <a:defRPr/>
              </a:pPr>
              <a:r>
                <a:rPr lang="ru-RU" sz="1600" b="1" dirty="0">
                  <a:solidFill>
                    <a:srgbClr val="663300"/>
                  </a:solidFill>
                </a:rPr>
                <a:t>25 участников</a:t>
              </a:r>
            </a:p>
            <a:p>
              <a:pPr marR="0" lvl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endPara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latin typeface="+mn-lt"/>
                <a:cs typeface="Times New Roman" pitchFamily="18" charset="0"/>
                <a:sym typeface="Calibri"/>
              </a:endParaRPr>
            </a:p>
          </p:txBody>
        </p:sp>
      </p:grpSp>
      <p:sp>
        <p:nvSpPr>
          <p:cNvPr id="46" name="Прямоугольник 45"/>
          <p:cNvSpPr/>
          <p:nvPr/>
        </p:nvSpPr>
        <p:spPr>
          <a:xfrm>
            <a:off x="6168008" y="3284984"/>
            <a:ext cx="6023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Кластеры - потенциальные получатели </a:t>
            </a:r>
            <a:br>
              <a:rPr lang="ru-RU" b="1" dirty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FF0000"/>
                </a:solidFill>
              </a:rPr>
              <a:t>услуг ЦКР</a:t>
            </a:r>
            <a:endParaRPr lang="ru-RU" dirty="0"/>
          </a:p>
        </p:txBody>
      </p:sp>
      <p:sp>
        <p:nvSpPr>
          <p:cNvPr id="49" name="Скругленный прямоугольник 15">
            <a:extLst>
              <a:ext uri="{FF2B5EF4-FFF2-40B4-BE49-F238E27FC236}">
                <a16:creationId xmlns:a16="http://schemas.microsoft.com/office/drawing/2014/main" xmlns="" id="{A98298BE-F642-4BC8-B1B3-7A38A19B3717}"/>
              </a:ext>
            </a:extLst>
          </p:cNvPr>
          <p:cNvSpPr/>
          <p:nvPr/>
        </p:nvSpPr>
        <p:spPr>
          <a:xfrm>
            <a:off x="7392144" y="5661248"/>
            <a:ext cx="2376264" cy="1008112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1400" b="1" dirty="0">
                <a:solidFill>
                  <a:srgbClr val="6D2D19"/>
                </a:solidFill>
              </a:rPr>
              <a:t>Предметы массового потребления из различных видов сырья</a:t>
            </a:r>
          </a:p>
        </p:txBody>
      </p:sp>
      <p:pic>
        <p:nvPicPr>
          <p:cNvPr id="50" name="Picture 2" descr="R:\_ЦКР\Деятельность ЦКР в 2020 году\Совещания\Кластер Легпром\нитки.jpg">
            <a:extLst>
              <a:ext uri="{FF2B5EF4-FFF2-40B4-BE49-F238E27FC236}">
                <a16:creationId xmlns:a16="http://schemas.microsoft.com/office/drawing/2014/main" xmlns="" id="{00E4E167-9C57-4D98-BDF4-DFF0CFCBD0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 b="7407"/>
          <a:stretch>
            <a:fillRect/>
          </a:stretch>
        </p:blipFill>
        <p:spPr bwMode="auto">
          <a:xfrm>
            <a:off x="5879976" y="4869160"/>
            <a:ext cx="1199888" cy="1008112"/>
          </a:xfrm>
          <a:prstGeom prst="rect">
            <a:avLst/>
          </a:prstGeom>
          <a:noFill/>
        </p:spPr>
      </p:pic>
      <p:sp>
        <p:nvSpPr>
          <p:cNvPr id="51" name="Скругленный прямоугольник 15">
            <a:extLst>
              <a:ext uri="{FF2B5EF4-FFF2-40B4-BE49-F238E27FC236}">
                <a16:creationId xmlns:a16="http://schemas.microsoft.com/office/drawing/2014/main" xmlns="" id="{613931D6-8CD6-4F0E-92F7-E8FD67E74CDA}"/>
              </a:ext>
            </a:extLst>
          </p:cNvPr>
          <p:cNvSpPr/>
          <p:nvPr/>
        </p:nvSpPr>
        <p:spPr>
          <a:xfrm>
            <a:off x="7392145" y="4869160"/>
            <a:ext cx="2232248" cy="72008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1400" b="1" dirty="0">
                <a:solidFill>
                  <a:srgbClr val="663300"/>
                </a:solidFill>
              </a:rPr>
              <a:t>Производство и продажа сувенирной продукции</a:t>
            </a:r>
            <a:endParaRPr lang="ru-RU" sz="1600" dirty="0">
              <a:solidFill>
                <a:srgbClr val="663300"/>
              </a:solidFill>
              <a:latin typeface="Arial Black" pitchFamily="34" charset="0"/>
            </a:endParaRPr>
          </a:p>
          <a:p>
            <a:endParaRPr lang="ru-RU" sz="1600" dirty="0">
              <a:solidFill>
                <a:srgbClr val="663300"/>
              </a:solidFill>
              <a:latin typeface="Arial Black" pitchFamily="34" charset="0"/>
            </a:endParaRPr>
          </a:p>
          <a:p>
            <a:endParaRPr lang="ru-RU" sz="1600" dirty="0">
              <a:solidFill>
                <a:srgbClr val="663300"/>
              </a:solidFill>
              <a:latin typeface="Arial Black" pitchFamily="34" charset="0"/>
            </a:endParaRPr>
          </a:p>
          <a:p>
            <a:endParaRPr lang="ru-RU" sz="1600" dirty="0">
              <a:solidFill>
                <a:srgbClr val="663300"/>
              </a:solidFill>
              <a:latin typeface="Arial Black" pitchFamily="34" charset="0"/>
            </a:endParaRPr>
          </a:p>
          <a:p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6D2D19"/>
              </a:solidFill>
              <a:effectLst/>
              <a:uLnTx/>
              <a:uFillTx/>
              <a:latin typeface="+mn-lt"/>
              <a:cs typeface="Times New Roman" pitchFamily="18" charset="0"/>
              <a:sym typeface="Calibri"/>
            </a:endParaRPr>
          </a:p>
          <a:p>
            <a:endParaRPr lang="ru-RU" dirty="0"/>
          </a:p>
        </p:txBody>
      </p:sp>
      <p:sp>
        <p:nvSpPr>
          <p:cNvPr id="52" name="Скругленный прямоугольник 15">
            <a:extLst>
              <a:ext uri="{FF2B5EF4-FFF2-40B4-BE49-F238E27FC236}">
                <a16:creationId xmlns:a16="http://schemas.microsoft.com/office/drawing/2014/main" xmlns="" id="{724A652C-73F3-4453-8FB8-7A996E55B020}"/>
              </a:ext>
            </a:extLst>
          </p:cNvPr>
          <p:cNvSpPr/>
          <p:nvPr/>
        </p:nvSpPr>
        <p:spPr>
          <a:xfrm>
            <a:off x="7392144" y="4509120"/>
            <a:ext cx="1368152" cy="252028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1400" b="1" dirty="0">
                <a:solidFill>
                  <a:srgbClr val="663300"/>
                </a:solidFill>
              </a:rPr>
              <a:t>24 участника </a:t>
            </a:r>
          </a:p>
          <a:p>
            <a:endParaRPr lang="ru-RU" dirty="0"/>
          </a:p>
        </p:txBody>
      </p:sp>
      <p:sp>
        <p:nvSpPr>
          <p:cNvPr id="53" name="Левая фигурная скобка 52">
            <a:extLst>
              <a:ext uri="{FF2B5EF4-FFF2-40B4-BE49-F238E27FC236}">
                <a16:creationId xmlns:a16="http://schemas.microsoft.com/office/drawing/2014/main" xmlns="" id="{A8C33EE4-592F-4378-AA71-277DEEAA2478}"/>
              </a:ext>
            </a:extLst>
          </p:cNvPr>
          <p:cNvSpPr/>
          <p:nvPr/>
        </p:nvSpPr>
        <p:spPr>
          <a:xfrm flipH="1">
            <a:off x="7104112" y="4653136"/>
            <a:ext cx="249807" cy="1488165"/>
          </a:xfrm>
          <a:prstGeom prst="leftBrace">
            <a:avLst>
              <a:gd name="adj1" fmla="val 8333"/>
              <a:gd name="adj2" fmla="val 55201"/>
            </a:avLst>
          </a:pr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xmlns="" id="{649A3928-EF8A-45A2-AFB4-55B916AA935C}"/>
              </a:ext>
            </a:extLst>
          </p:cNvPr>
          <p:cNvSpPr/>
          <p:nvPr/>
        </p:nvSpPr>
        <p:spPr>
          <a:xfrm rot="10800000" flipV="1">
            <a:off x="6672064" y="4026477"/>
            <a:ext cx="208823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1300" b="1" dirty="0">
                <a:solidFill>
                  <a:srgbClr val="6D2D19"/>
                </a:solidFill>
                <a:latin typeface="+mn-lt"/>
                <a:cs typeface="Times New Roman" pitchFamily="18" charset="0"/>
              </a:rPr>
              <a:t>Кластер легкой промышленности</a:t>
            </a:r>
            <a:endParaRPr kumimoji="0" lang="ru-RU" sz="1300" b="1" i="0" u="none" strike="noStrike" kern="0" cap="none" spc="0" normalizeH="0" baseline="0" noProof="0" dirty="0">
              <a:ln>
                <a:noFill/>
              </a:ln>
              <a:solidFill>
                <a:srgbClr val="6D2D19"/>
              </a:solidFill>
              <a:effectLst/>
              <a:uLnTx/>
              <a:uFillTx/>
              <a:latin typeface="+mn-lt"/>
              <a:cs typeface="Times New Roman" pitchFamily="18" charset="0"/>
              <a:sym typeface="Calibri"/>
            </a:endParaRPr>
          </a:p>
        </p:txBody>
      </p:sp>
      <p:sp>
        <p:nvSpPr>
          <p:cNvPr id="60" name="Прямоугольник 59">
            <a:extLst>
              <a:ext uri="{FF2B5EF4-FFF2-40B4-BE49-F238E27FC236}">
                <a16:creationId xmlns:a16="http://schemas.microsoft.com/office/drawing/2014/main" xmlns="" id="{649A3928-EF8A-45A2-AFB4-55B916AA935C}"/>
              </a:ext>
            </a:extLst>
          </p:cNvPr>
          <p:cNvSpPr/>
          <p:nvPr/>
        </p:nvSpPr>
        <p:spPr>
          <a:xfrm rot="10800000" flipV="1">
            <a:off x="9768408" y="3907214"/>
            <a:ext cx="242359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1300" b="1" dirty="0">
                <a:solidFill>
                  <a:srgbClr val="6D2D19"/>
                </a:solidFill>
                <a:latin typeface="+mn-lt"/>
                <a:cs typeface="Times New Roman" pitchFamily="18" charset="0"/>
              </a:rPr>
              <a:t>Агропромышленный кластер</a:t>
            </a:r>
            <a:endParaRPr kumimoji="0" lang="ru-RU" sz="1300" b="1" i="0" u="none" strike="noStrike" kern="0" cap="none" spc="0" normalizeH="0" baseline="0" noProof="0" dirty="0">
              <a:ln>
                <a:noFill/>
              </a:ln>
              <a:solidFill>
                <a:srgbClr val="6D2D19"/>
              </a:solidFill>
              <a:effectLst/>
              <a:uLnTx/>
              <a:uFillTx/>
              <a:latin typeface="+mn-lt"/>
              <a:cs typeface="Times New Roman" pitchFamily="18" charset="0"/>
              <a:sym typeface="Calibri"/>
            </a:endParaRPr>
          </a:p>
        </p:txBody>
      </p:sp>
      <p:sp>
        <p:nvSpPr>
          <p:cNvPr id="61" name="Левая фигурная скобка 60">
            <a:extLst>
              <a:ext uri="{FF2B5EF4-FFF2-40B4-BE49-F238E27FC236}">
                <a16:creationId xmlns:a16="http://schemas.microsoft.com/office/drawing/2014/main" xmlns="" id="{A8C33EE4-592F-4378-AA71-277DEEAA2478}"/>
              </a:ext>
            </a:extLst>
          </p:cNvPr>
          <p:cNvSpPr/>
          <p:nvPr/>
        </p:nvSpPr>
        <p:spPr>
          <a:xfrm flipH="1">
            <a:off x="16512480" y="8730208"/>
            <a:ext cx="159491" cy="1296144"/>
          </a:xfrm>
          <a:prstGeom prst="leftBrace">
            <a:avLst>
              <a:gd name="adj1" fmla="val 8333"/>
              <a:gd name="adj2" fmla="val 55201"/>
            </a:avLst>
          </a:pr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62" name="Скругленный прямоугольник 61">
            <a:extLst>
              <a:ext uri="{FF2B5EF4-FFF2-40B4-BE49-F238E27FC236}">
                <a16:creationId xmlns:a16="http://schemas.microsoft.com/office/drawing/2014/main" xmlns="" id="{613931D6-8CD6-4F0E-92F7-E8FD67E74CDA}"/>
              </a:ext>
            </a:extLst>
          </p:cNvPr>
          <p:cNvSpPr/>
          <p:nvPr/>
        </p:nvSpPr>
        <p:spPr>
          <a:xfrm>
            <a:off x="9815736" y="5445224"/>
            <a:ext cx="2376264" cy="584776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algn="ctr"/>
            <a:r>
              <a:rPr lang="ru-RU" sz="1400" b="1" dirty="0">
                <a:solidFill>
                  <a:srgbClr val="663300"/>
                </a:solidFill>
              </a:rPr>
              <a:t>Сельскохозяйственное производство</a:t>
            </a:r>
          </a:p>
          <a:p>
            <a:pPr algn="ctr"/>
            <a:endParaRPr lang="ru-RU" sz="1400" dirty="0">
              <a:solidFill>
                <a:srgbClr val="663300"/>
              </a:solidFill>
              <a:latin typeface="Arial Black" pitchFamily="34" charset="0"/>
            </a:endParaRPr>
          </a:p>
          <a:p>
            <a:pPr algn="ctr"/>
            <a:endParaRPr lang="ru-RU" sz="1400" dirty="0">
              <a:solidFill>
                <a:srgbClr val="663300"/>
              </a:solidFill>
              <a:latin typeface="Arial Black" pitchFamily="34" charset="0"/>
            </a:endParaRPr>
          </a:p>
          <a:p>
            <a:pPr algn="ctr"/>
            <a:endParaRPr kumimoji="0" lang="ru-RU" sz="1400" b="1" i="0" u="none" strike="noStrike" kern="0" cap="none" spc="0" normalizeH="0" baseline="0" noProof="0" dirty="0">
              <a:ln>
                <a:noFill/>
              </a:ln>
              <a:solidFill>
                <a:srgbClr val="6D2D19"/>
              </a:solidFill>
              <a:effectLst/>
              <a:uLnTx/>
              <a:uFillTx/>
              <a:latin typeface="+mn-lt"/>
              <a:cs typeface="Times New Roman" pitchFamily="18" charset="0"/>
              <a:sym typeface="Calibri"/>
            </a:endParaRPr>
          </a:p>
          <a:p>
            <a:pPr algn="ctr"/>
            <a:endParaRPr lang="ru-RU" sz="1600" dirty="0"/>
          </a:p>
        </p:txBody>
      </p:sp>
      <p:pic>
        <p:nvPicPr>
          <p:cNvPr id="63" name="Рисунок 62" descr="Без названия (2).jfif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0344472" y="4509120"/>
            <a:ext cx="1368152" cy="8105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577" y="291835"/>
            <a:ext cx="11699409" cy="832909"/>
          </a:xfr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4000" b="1" spc="-25" dirty="0">
                <a:solidFill>
                  <a:srgbClr val="703016"/>
                </a:solidFill>
              </a:rPr>
              <a:t>Оказание маркетинговых услуг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xmlns="" id="{C05DF474-34D9-4E72-A61E-9D1C2503FDA1}"/>
              </a:ext>
            </a:extLst>
          </p:cNvPr>
          <p:cNvSpPr/>
          <p:nvPr/>
        </p:nvSpPr>
        <p:spPr>
          <a:xfrm>
            <a:off x="6600056" y="1052736"/>
            <a:ext cx="2592288" cy="715087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b="1" dirty="0">
                <a:solidFill>
                  <a:srgbClr val="6D2D19"/>
                </a:solidFill>
                <a:cs typeface="Times New Roman" pitchFamily="18" charset="0"/>
              </a:rPr>
              <a:t>Д</a:t>
            </a:r>
            <a:r>
              <a:rPr lang="ru-RU" b="1" baseline="0" dirty="0">
                <a:solidFill>
                  <a:srgbClr val="6D2D19"/>
                </a:solidFill>
                <a:cs typeface="Times New Roman" pitchFamily="18" charset="0"/>
              </a:rPr>
              <a:t>изайн </a:t>
            </a:r>
            <a:r>
              <a:rPr lang="ru-RU" b="1" dirty="0">
                <a:solidFill>
                  <a:srgbClr val="6D2D19"/>
                </a:solidFill>
                <a:cs typeface="Times New Roman" pitchFamily="18" charset="0"/>
              </a:rPr>
              <a:t>б</a:t>
            </a:r>
            <a:r>
              <a:rPr lang="ru-RU" b="1" baseline="0" dirty="0">
                <a:solidFill>
                  <a:srgbClr val="6D2D19"/>
                </a:solidFill>
                <a:cs typeface="Times New Roman" pitchFamily="18" charset="0"/>
              </a:rPr>
              <a:t>уклетов,</a:t>
            </a:r>
            <a:r>
              <a:rPr lang="ru-RU" b="1" dirty="0">
                <a:solidFill>
                  <a:srgbClr val="6D2D19"/>
                </a:solidFill>
                <a:cs typeface="Times New Roman" pitchFamily="18" charset="0"/>
              </a:rPr>
              <a:t> листовок, каталогов</a:t>
            </a:r>
            <a:endParaRPr kumimoji="0" lang="ru-RU" b="1" i="0" u="none" strike="noStrike" cap="none" spc="0" normalizeH="0" baseline="0" dirty="0">
              <a:ln>
                <a:noFill/>
              </a:ln>
              <a:solidFill>
                <a:srgbClr val="6D2D19"/>
              </a:solidFill>
              <a:effectLst/>
              <a:uFillTx/>
              <a:ea typeface="+mj-ea"/>
              <a:cs typeface="+mj-cs"/>
              <a:sym typeface="Calibri"/>
            </a:endParaRPr>
          </a:p>
        </p:txBody>
      </p:sp>
      <p:pic>
        <p:nvPicPr>
          <p:cNvPr id="8" name="Picture 6" descr="C:\Users\agorinova\Downloads\doc20201113151517056438_rotated_page-0001.jpg">
            <a:extLst>
              <a:ext uri="{FF2B5EF4-FFF2-40B4-BE49-F238E27FC236}">
                <a16:creationId xmlns:a16="http://schemas.microsoft.com/office/drawing/2014/main" xmlns="" id="{2F35C625-D7B0-4FCA-BA1E-12E46984D6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 t="16769" r="32108" b="7091"/>
          <a:stretch>
            <a:fillRect/>
          </a:stretch>
        </p:blipFill>
        <p:spPr bwMode="auto">
          <a:xfrm>
            <a:off x="335360" y="4581128"/>
            <a:ext cx="2537937" cy="18425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 useBgFill="1">
        <p:nvSpPr>
          <p:cNvPr id="9" name="TextBox 8">
            <a:extLst>
              <a:ext uri="{FF2B5EF4-FFF2-40B4-BE49-F238E27FC236}">
                <a16:creationId xmlns:a16="http://schemas.microsoft.com/office/drawing/2014/main" xmlns="" id="{AB22A877-C7BB-48E2-915B-988136C2AB48}"/>
              </a:ext>
            </a:extLst>
          </p:cNvPr>
          <p:cNvSpPr txBox="1"/>
          <p:nvPr/>
        </p:nvSpPr>
        <p:spPr>
          <a:xfrm>
            <a:off x="0" y="5380854"/>
            <a:ext cx="12022501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285750" marR="0" lvl="0" indent="-28575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rgbClr val="6D2D19"/>
              </a:solidFill>
              <a:effectLst/>
              <a:uLnTx/>
              <a:uFillTx/>
              <a:latin typeface="Arial Black" pitchFamily="34" charset="0"/>
              <a:cs typeface="Times New Roman" pitchFamily="18" charset="0"/>
              <a:sym typeface="Calibri"/>
            </a:endParaRP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xmlns="" id="{C873B4BE-554B-4A48-9F09-FCE5EB1EAD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4" y="1916832"/>
            <a:ext cx="2688439" cy="1729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F96F1D20-E2CE-4C61-910D-C8DE269C19B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064" y="1844824"/>
            <a:ext cx="2436074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ED17A710-D515-427A-A250-1C999EB1843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4437112"/>
            <a:ext cx="3009840" cy="2149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0147547D-19D6-4D42-ACE9-F7B368032CF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53" y="31358"/>
            <a:ext cx="1190512" cy="669536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32D36ADC-EF18-48A7-87CE-632B3A8262E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6892" y="11665"/>
            <a:ext cx="840735" cy="840735"/>
          </a:xfrm>
          <a:prstGeom prst="rect">
            <a:avLst/>
          </a:prstGeom>
        </p:spPr>
      </p:pic>
      <p:sp>
        <p:nvSpPr>
          <p:cNvPr id="20" name="Прямоугольник: скругленные углы 10">
            <a:extLst>
              <a:ext uri="{FF2B5EF4-FFF2-40B4-BE49-F238E27FC236}">
                <a16:creationId xmlns:a16="http://schemas.microsoft.com/office/drawing/2014/main" xmlns="" id="{D06DBB7F-78BF-4F2B-AA56-F58FEA6839B3}"/>
              </a:ext>
            </a:extLst>
          </p:cNvPr>
          <p:cNvSpPr/>
          <p:nvPr/>
        </p:nvSpPr>
        <p:spPr>
          <a:xfrm>
            <a:off x="335360" y="1052736"/>
            <a:ext cx="2232248" cy="715087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b="1" dirty="0">
                <a:solidFill>
                  <a:srgbClr val="6D2D19"/>
                </a:solidFill>
                <a:cs typeface="Times New Roman" pitchFamily="18" charset="0"/>
              </a:rPr>
              <a:t>Маркетинговые исследования</a:t>
            </a:r>
            <a:endParaRPr kumimoji="0" lang="ru-RU" b="1" i="0" u="none" strike="noStrike" cap="none" spc="0" normalizeH="0" baseline="0" dirty="0">
              <a:ln>
                <a:noFill/>
              </a:ln>
              <a:solidFill>
                <a:srgbClr val="6D2D19"/>
              </a:solidFill>
              <a:effectLst/>
              <a:uFillTx/>
              <a:ea typeface="+mj-ea"/>
              <a:cs typeface="+mj-cs"/>
              <a:sym typeface="Calibri"/>
            </a:endParaRPr>
          </a:p>
        </p:txBody>
      </p:sp>
      <p:pic>
        <p:nvPicPr>
          <p:cNvPr id="22" name="Рисунок 21" descr="77a74f3b74a4bc968a63 (1)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flipH="1">
            <a:off x="191343" y="1894403"/>
            <a:ext cx="2880320" cy="1534597"/>
          </a:xfrm>
          <a:prstGeom prst="rect">
            <a:avLst/>
          </a:prstGeom>
        </p:spPr>
      </p:pic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xmlns="" id="{A414485F-28E4-4CEF-B1A9-4E9E10F1D085}"/>
              </a:ext>
            </a:extLst>
          </p:cNvPr>
          <p:cNvSpPr/>
          <p:nvPr/>
        </p:nvSpPr>
        <p:spPr>
          <a:xfrm>
            <a:off x="6168008" y="4005064"/>
            <a:ext cx="6023992" cy="1944216"/>
          </a:xfrm>
          <a:prstGeom prst="rect">
            <a:avLst/>
          </a:prstGeom>
          <a:solidFill>
            <a:srgbClr val="FFFFFF"/>
          </a:solidFill>
          <a:ln>
            <a:solidFill>
              <a:schemeClr val="accent2"/>
            </a:solidFill>
          </a:ln>
          <a:effectLst>
            <a:softEdge rad="4445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414772" hangingPunct="1">
              <a:defRPr/>
            </a:pPr>
            <a:r>
              <a:rPr lang="ru-RU" b="1" dirty="0">
                <a:solidFill>
                  <a:srgbClr val="C00000"/>
                </a:solidFill>
              </a:rPr>
              <a:t>≤ 150 тыс. рублей на 1 мероприятие</a:t>
            </a:r>
          </a:p>
          <a:p>
            <a:pPr lvl="0" defTabSz="414772" hangingPunct="1">
              <a:defRPr/>
            </a:pPr>
            <a:endParaRPr lang="ru-RU" b="1" dirty="0">
              <a:solidFill>
                <a:srgbClr val="C00000"/>
              </a:solidFill>
            </a:endParaRPr>
          </a:p>
          <a:p>
            <a:pPr lvl="0" defTabSz="414772" hangingPunct="1">
              <a:defRPr/>
            </a:pPr>
            <a:r>
              <a:rPr lang="ru-RU" b="1" dirty="0">
                <a:solidFill>
                  <a:srgbClr val="C00000"/>
                </a:solidFill>
              </a:rPr>
              <a:t>≤ 100 тыс. рублей на таргетированную рекламу</a:t>
            </a:r>
          </a:p>
          <a:p>
            <a:pPr lvl="0" defTabSz="414772" hangingPunct="1">
              <a:defRPr/>
            </a:pP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cs typeface="Helvetica"/>
              <a:sym typeface="Calibri"/>
            </a:endParaRPr>
          </a:p>
          <a:p>
            <a:pPr lvl="0" defTabSz="414772" hangingPunct="1">
              <a:defRPr/>
            </a:pPr>
            <a:r>
              <a:rPr lang="ru-RU" sz="1600" b="1" kern="1200" dirty="0">
                <a:solidFill>
                  <a:srgbClr val="C00000"/>
                </a:solidFill>
                <a:cs typeface="Helvetica"/>
              </a:rPr>
              <a:t>*обязательное </a:t>
            </a:r>
            <a:r>
              <a:rPr lang="ru-RU" sz="1600" b="1" kern="1200" dirty="0" err="1">
                <a:solidFill>
                  <a:srgbClr val="C00000"/>
                </a:solidFill>
                <a:cs typeface="Helvetica"/>
              </a:rPr>
              <a:t>софинансирование</a:t>
            </a:r>
            <a:r>
              <a:rPr lang="ru-RU" sz="1600" b="1" kern="1200" dirty="0">
                <a:solidFill>
                  <a:srgbClr val="C00000"/>
                </a:solidFill>
                <a:cs typeface="Helvetica"/>
              </a:rPr>
              <a:t> не менее 10% от суммы затрат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cs typeface="Helvetica"/>
              <a:sym typeface="Calibri"/>
            </a:endParaRPr>
          </a:p>
        </p:txBody>
      </p:sp>
      <p:sp>
        <p:nvSpPr>
          <p:cNvPr id="24" name="Прямоугольник: скругленные углы 6">
            <a:extLst>
              <a:ext uri="{FF2B5EF4-FFF2-40B4-BE49-F238E27FC236}">
                <a16:creationId xmlns:a16="http://schemas.microsoft.com/office/drawing/2014/main" xmlns="" id="{C05DF474-34D9-4E72-A61E-9D1C2503FDA1}"/>
              </a:ext>
            </a:extLst>
          </p:cNvPr>
          <p:cNvSpPr/>
          <p:nvPr/>
        </p:nvSpPr>
        <p:spPr>
          <a:xfrm>
            <a:off x="3719736" y="1052736"/>
            <a:ext cx="2160240" cy="715087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spc="0" normalizeH="0" baseline="0" dirty="0">
                <a:ln>
                  <a:noFill/>
                </a:ln>
                <a:solidFill>
                  <a:srgbClr val="6D2D19"/>
                </a:solidFill>
                <a:effectLst/>
                <a:uFillTx/>
                <a:ea typeface="+mj-ea"/>
                <a:cs typeface="+mj-cs"/>
                <a:sym typeface="Calibri"/>
              </a:rPr>
              <a:t>Создание</a:t>
            </a:r>
            <a:r>
              <a:rPr lang="ru-RU" b="1" dirty="0">
                <a:solidFill>
                  <a:srgbClr val="6D2D19"/>
                </a:solidFill>
                <a:ea typeface="+mj-ea"/>
                <a:cs typeface="+mj-cs"/>
              </a:rPr>
              <a:t>  видеороликов</a:t>
            </a:r>
            <a:endParaRPr kumimoji="0" lang="ru-RU" b="1" i="0" u="none" strike="noStrike" cap="none" spc="0" normalizeH="0" baseline="0" dirty="0">
              <a:ln>
                <a:noFill/>
              </a:ln>
              <a:solidFill>
                <a:srgbClr val="6D2D19"/>
              </a:solidFill>
              <a:effectLst/>
              <a:uFillTx/>
              <a:ea typeface="+mj-ea"/>
              <a:cs typeface="+mj-cs"/>
              <a:sym typeface="Calibri"/>
            </a:endParaRPr>
          </a:p>
        </p:txBody>
      </p:sp>
      <p:sp>
        <p:nvSpPr>
          <p:cNvPr id="25" name="Прямоугольник: скругленные углы 6">
            <a:extLst>
              <a:ext uri="{FF2B5EF4-FFF2-40B4-BE49-F238E27FC236}">
                <a16:creationId xmlns:a16="http://schemas.microsoft.com/office/drawing/2014/main" xmlns="" id="{C05DF474-34D9-4E72-A61E-9D1C2503FDA1}"/>
              </a:ext>
            </a:extLst>
          </p:cNvPr>
          <p:cNvSpPr/>
          <p:nvPr/>
        </p:nvSpPr>
        <p:spPr>
          <a:xfrm>
            <a:off x="263352" y="3789040"/>
            <a:ext cx="2736304" cy="715087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spc="0" normalizeH="0" baseline="0" dirty="0">
                <a:ln>
                  <a:noFill/>
                </a:ln>
                <a:solidFill>
                  <a:srgbClr val="6D2D19"/>
                </a:solidFill>
                <a:effectLst/>
                <a:uFillTx/>
                <a:ea typeface="+mj-ea"/>
                <a:cs typeface="+mj-cs"/>
                <a:sym typeface="Calibri"/>
              </a:rPr>
              <a:t>Создание</a:t>
            </a:r>
            <a:r>
              <a:rPr kumimoji="0" lang="ru-RU" b="1" i="0" u="none" strike="noStrike" cap="none" spc="0" normalizeH="0" dirty="0">
                <a:ln>
                  <a:noFill/>
                </a:ln>
                <a:solidFill>
                  <a:srgbClr val="6D2D19"/>
                </a:solidFill>
                <a:effectLst/>
                <a:uFillTx/>
                <a:ea typeface="+mj-ea"/>
                <a:cs typeface="+mj-cs"/>
                <a:sym typeface="Calibri"/>
              </a:rPr>
              <a:t> торговых марок</a:t>
            </a:r>
            <a:endParaRPr kumimoji="0" lang="ru-RU" b="1" i="0" u="none" strike="noStrike" cap="none" spc="0" normalizeH="0" baseline="0" dirty="0">
              <a:ln>
                <a:noFill/>
              </a:ln>
              <a:solidFill>
                <a:srgbClr val="6D2D19"/>
              </a:solidFill>
              <a:effectLst/>
              <a:uFillTx/>
              <a:ea typeface="+mj-ea"/>
              <a:cs typeface="+mj-cs"/>
              <a:sym typeface="Calibri"/>
            </a:endParaRPr>
          </a:p>
        </p:txBody>
      </p:sp>
      <p:sp>
        <p:nvSpPr>
          <p:cNvPr id="26" name="Прямоугольник: скругленные углы 6">
            <a:extLst>
              <a:ext uri="{FF2B5EF4-FFF2-40B4-BE49-F238E27FC236}">
                <a16:creationId xmlns:a16="http://schemas.microsoft.com/office/drawing/2014/main" xmlns="" id="{C05DF474-34D9-4E72-A61E-9D1C2503FDA1}"/>
              </a:ext>
            </a:extLst>
          </p:cNvPr>
          <p:cNvSpPr/>
          <p:nvPr/>
        </p:nvSpPr>
        <p:spPr>
          <a:xfrm>
            <a:off x="3647728" y="3861048"/>
            <a:ext cx="2376264" cy="408620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spc="0" normalizeH="0" baseline="0" dirty="0">
                <a:ln>
                  <a:noFill/>
                </a:ln>
                <a:solidFill>
                  <a:srgbClr val="6D2D19"/>
                </a:solidFill>
                <a:effectLst/>
                <a:uFillTx/>
                <a:ea typeface="+mj-ea"/>
                <a:cs typeface="+mj-cs"/>
                <a:sym typeface="Calibri"/>
              </a:rPr>
              <a:t>Маркетинг</a:t>
            </a:r>
            <a:r>
              <a:rPr lang="ru-RU" b="1" dirty="0">
                <a:solidFill>
                  <a:srgbClr val="6D2D19"/>
                </a:solidFill>
                <a:ea typeface="+mj-ea"/>
                <a:cs typeface="+mj-cs"/>
              </a:rPr>
              <a:t> - кит</a:t>
            </a:r>
            <a:endParaRPr kumimoji="0" lang="ru-RU" b="1" i="0" u="none" strike="noStrike" cap="none" spc="0" normalizeH="0" baseline="0" dirty="0">
              <a:ln>
                <a:noFill/>
              </a:ln>
              <a:solidFill>
                <a:srgbClr val="6D2D19"/>
              </a:solidFill>
              <a:effectLst/>
              <a:uFillTx/>
              <a:ea typeface="+mj-ea"/>
              <a:cs typeface="+mj-cs"/>
              <a:sym typeface="Calibri"/>
            </a:endParaRPr>
          </a:p>
        </p:txBody>
      </p:sp>
      <p:sp>
        <p:nvSpPr>
          <p:cNvPr id="27" name="Прямоугольник: скругленные углы 6">
            <a:extLst>
              <a:ext uri="{FF2B5EF4-FFF2-40B4-BE49-F238E27FC236}">
                <a16:creationId xmlns:a16="http://schemas.microsoft.com/office/drawing/2014/main" xmlns="" id="{C05DF474-34D9-4E72-A61E-9D1C2503FDA1}"/>
              </a:ext>
            </a:extLst>
          </p:cNvPr>
          <p:cNvSpPr/>
          <p:nvPr/>
        </p:nvSpPr>
        <p:spPr>
          <a:xfrm>
            <a:off x="9480376" y="1052736"/>
            <a:ext cx="2592288" cy="715087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spc="0" normalizeH="0" baseline="0" dirty="0" err="1">
                <a:ln>
                  <a:noFill/>
                </a:ln>
                <a:solidFill>
                  <a:srgbClr val="6D2D19"/>
                </a:solidFill>
                <a:effectLst/>
                <a:uFillTx/>
                <a:ea typeface="+mj-ea"/>
                <a:cs typeface="+mj-cs"/>
                <a:sym typeface="Calibri"/>
              </a:rPr>
              <a:t>Таргетированная</a:t>
            </a:r>
            <a:r>
              <a:rPr kumimoji="0" lang="ru-RU" b="1" i="0" u="none" strike="noStrike" cap="none" spc="0" normalizeH="0" dirty="0">
                <a:ln>
                  <a:noFill/>
                </a:ln>
                <a:solidFill>
                  <a:srgbClr val="6D2D19"/>
                </a:solidFill>
                <a:effectLst/>
                <a:uFillTx/>
                <a:ea typeface="+mj-ea"/>
                <a:cs typeface="+mj-cs"/>
                <a:sym typeface="Calibri"/>
              </a:rPr>
              <a:t> реклама</a:t>
            </a:r>
            <a:endParaRPr kumimoji="0" lang="ru-RU" b="1" i="0" u="none" strike="noStrike" cap="none" spc="0" normalizeH="0" baseline="0" dirty="0">
              <a:ln>
                <a:noFill/>
              </a:ln>
              <a:solidFill>
                <a:srgbClr val="6D2D19"/>
              </a:solidFill>
              <a:effectLst/>
              <a:uFillTx/>
              <a:ea typeface="+mj-ea"/>
              <a:cs typeface="+mj-cs"/>
              <a:sym typeface="Calibri"/>
            </a:endParaRPr>
          </a:p>
        </p:txBody>
      </p:sp>
      <p:pic>
        <p:nvPicPr>
          <p:cNvPr id="28" name="Рисунок 27" descr="depositphotos_126592366-stock-illustration-smartphone-and-digital-marketing-design (1)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9768408" y="1844824"/>
            <a:ext cx="1944216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56511012"/>
      </p:ext>
    </p:ext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2614CBCC-ACB9-416A-96B0-C909402FAB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1412776"/>
            <a:ext cx="1728192" cy="15361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5" name="Рисунок 24" descr="2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336360" y="1124744"/>
            <a:ext cx="2376264" cy="163800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344" y="0"/>
            <a:ext cx="11750079" cy="832909"/>
          </a:xfrm>
          <a:noFill/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600" b="1" kern="1200" dirty="0">
                <a:solidFill>
                  <a:srgbClr val="703016"/>
                </a:solidFill>
                <a:cs typeface="Arial" panose="020B0604020202020204" pitchFamily="34" charset="0"/>
                <a:sym typeface="Calibri"/>
              </a:rPr>
              <a:t>Проведение информационных кампаний в СМИ</a:t>
            </a:r>
            <a:endParaRPr lang="ru-RU" sz="4800" b="1" spc="-25" dirty="0">
              <a:solidFill>
                <a:srgbClr val="703016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xmlns="" id="{C05DF474-34D9-4E72-A61E-9D1C2503FDA1}"/>
              </a:ext>
            </a:extLst>
          </p:cNvPr>
          <p:cNvSpPr/>
          <p:nvPr/>
        </p:nvSpPr>
        <p:spPr>
          <a:xfrm>
            <a:off x="9264352" y="836712"/>
            <a:ext cx="2808312" cy="442672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0" normalizeH="0" baseline="0" dirty="0">
                <a:ln>
                  <a:noFill/>
                </a:ln>
                <a:solidFill>
                  <a:srgbClr val="6D2D19"/>
                </a:solidFill>
                <a:effectLst/>
                <a:uFillTx/>
                <a:ea typeface="+mj-ea"/>
                <a:cs typeface="+mj-cs"/>
                <a:sym typeface="Calibri"/>
              </a:rPr>
              <a:t>Прокат ролика на ТВ</a:t>
            </a:r>
          </a:p>
        </p:txBody>
      </p:sp>
      <p:sp>
        <p:nvSpPr>
          <p:cNvPr id="17" name="Прямоугольник: скругленные углы 10">
            <a:extLst>
              <a:ext uri="{FF2B5EF4-FFF2-40B4-BE49-F238E27FC236}">
                <a16:creationId xmlns:a16="http://schemas.microsoft.com/office/drawing/2014/main" xmlns="" id="{D06DBB7F-78BF-4F2B-AA56-F58FEA6839B3}"/>
              </a:ext>
            </a:extLst>
          </p:cNvPr>
          <p:cNvSpPr/>
          <p:nvPr/>
        </p:nvSpPr>
        <p:spPr>
          <a:xfrm>
            <a:off x="5879976" y="836712"/>
            <a:ext cx="3312369" cy="442672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0" normalizeH="0" baseline="0" dirty="0">
                <a:ln>
                  <a:noFill/>
                </a:ln>
                <a:solidFill>
                  <a:srgbClr val="6D2D19"/>
                </a:solidFill>
                <a:effectLst/>
                <a:uFillTx/>
                <a:ea typeface="+mj-ea"/>
                <a:cs typeface="+mj-cs"/>
                <a:sym typeface="Calibri"/>
              </a:rPr>
              <a:t>Публикация в журналах</a:t>
            </a:r>
          </a:p>
        </p:txBody>
      </p:sp>
      <p:pic>
        <p:nvPicPr>
          <p:cNvPr id="34" name="Picture 4" descr="C:\Users\agorinova\Downloads\КировБелмаш (1).jpg">
            <a:extLst>
              <a:ext uri="{FF2B5EF4-FFF2-40B4-BE49-F238E27FC236}">
                <a16:creationId xmlns:a16="http://schemas.microsoft.com/office/drawing/2014/main" xmlns="" id="{A81DC875-DAD1-4835-BCE4-756A40D2A0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12024" y="1268760"/>
            <a:ext cx="2228163" cy="1440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" name="Picture 2" descr="C:\Users\agorinova\Downloads\byryYI1YY4k (1).jpg">
            <a:extLst>
              <a:ext uri="{FF2B5EF4-FFF2-40B4-BE49-F238E27FC236}">
                <a16:creationId xmlns:a16="http://schemas.microsoft.com/office/drawing/2014/main" xmlns="" id="{E18A984E-826B-4FB3-9F7B-9CE9624B0D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7368" y="1340768"/>
            <a:ext cx="2232248" cy="14668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76DB839C-7D5C-40A6-8FB9-9482102F6C8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87" b="16834"/>
          <a:stretch/>
        </p:blipFill>
        <p:spPr>
          <a:xfrm>
            <a:off x="10848528" y="6165304"/>
            <a:ext cx="1343472" cy="692696"/>
          </a:xfrm>
          <a:prstGeom prst="rect">
            <a:avLst/>
          </a:prstGeom>
        </p:spPr>
      </p:pic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A414485F-28E4-4CEF-B1A9-4E9E10F1D085}"/>
              </a:ext>
            </a:extLst>
          </p:cNvPr>
          <p:cNvSpPr/>
          <p:nvPr/>
        </p:nvSpPr>
        <p:spPr>
          <a:xfrm>
            <a:off x="3143672" y="2996952"/>
            <a:ext cx="6192688" cy="432048"/>
          </a:xfrm>
          <a:prstGeom prst="rect">
            <a:avLst/>
          </a:prstGeom>
          <a:solidFill>
            <a:srgbClr val="FFFFFF"/>
          </a:solidFill>
          <a:ln>
            <a:solidFill>
              <a:schemeClr val="accent2"/>
            </a:solidFill>
          </a:ln>
          <a:effectLst>
            <a:softEdge rad="4445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14772" hangingPunct="1">
              <a:defRPr/>
            </a:pPr>
            <a:r>
              <a:rPr lang="ru-RU" sz="2000" b="1" dirty="0">
                <a:solidFill>
                  <a:srgbClr val="C00000"/>
                </a:solidFill>
              </a:rPr>
              <a:t>≤</a:t>
            </a:r>
            <a:r>
              <a:rPr lang="en-US" sz="2000" b="1" dirty="0">
                <a:solidFill>
                  <a:srgbClr val="C00000"/>
                </a:solidFill>
              </a:rPr>
              <a:t> </a:t>
            </a:r>
            <a:r>
              <a:rPr lang="ru-RU" sz="2000" b="1" dirty="0">
                <a:solidFill>
                  <a:srgbClr val="C00000"/>
                </a:solidFill>
              </a:rPr>
              <a:t>60 тыс. рублей на 1 мероприятие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cs typeface="Helvetica"/>
              <a:sym typeface="Calibri"/>
            </a:endParaRPr>
          </a:p>
        </p:txBody>
      </p:sp>
      <p:sp>
        <p:nvSpPr>
          <p:cNvPr id="22" name="Прямоугольник: скругленные углы 10">
            <a:extLst>
              <a:ext uri="{FF2B5EF4-FFF2-40B4-BE49-F238E27FC236}">
                <a16:creationId xmlns:a16="http://schemas.microsoft.com/office/drawing/2014/main" xmlns="" id="{D06DBB7F-78BF-4F2B-AA56-F58FEA6839B3}"/>
              </a:ext>
            </a:extLst>
          </p:cNvPr>
          <p:cNvSpPr/>
          <p:nvPr/>
        </p:nvSpPr>
        <p:spPr>
          <a:xfrm>
            <a:off x="191344" y="836712"/>
            <a:ext cx="2880320" cy="442672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000" b="1" dirty="0">
                <a:solidFill>
                  <a:srgbClr val="6D2D19"/>
                </a:solidFill>
                <a:cs typeface="Times New Roman" pitchFamily="18" charset="0"/>
              </a:rPr>
              <a:t>Публикация в газетах</a:t>
            </a:r>
            <a:endParaRPr kumimoji="0" lang="ru-RU" sz="2000" b="1" i="0" u="none" strike="noStrike" cap="none" spc="0" normalizeH="0" baseline="0" dirty="0">
              <a:ln>
                <a:noFill/>
              </a:ln>
              <a:solidFill>
                <a:srgbClr val="6D2D19"/>
              </a:solidFill>
              <a:effectLst/>
              <a:uFillTx/>
              <a:ea typeface="+mj-ea"/>
              <a:cs typeface="+mj-cs"/>
              <a:sym typeface="Calibri"/>
            </a:endParaRPr>
          </a:p>
        </p:txBody>
      </p:sp>
      <p:sp>
        <p:nvSpPr>
          <p:cNvPr id="24" name="Прямоугольник: скругленные углы 10">
            <a:extLst>
              <a:ext uri="{FF2B5EF4-FFF2-40B4-BE49-F238E27FC236}">
                <a16:creationId xmlns:a16="http://schemas.microsoft.com/office/drawing/2014/main" xmlns="" id="{D06DBB7F-78BF-4F2B-AA56-F58FEA6839B3}"/>
              </a:ext>
            </a:extLst>
          </p:cNvPr>
          <p:cNvSpPr/>
          <p:nvPr/>
        </p:nvSpPr>
        <p:spPr>
          <a:xfrm>
            <a:off x="3215680" y="836712"/>
            <a:ext cx="2520280" cy="442672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0" normalizeH="0" baseline="0" dirty="0">
                <a:ln>
                  <a:noFill/>
                </a:ln>
                <a:solidFill>
                  <a:srgbClr val="6D2D19"/>
                </a:solidFill>
                <a:effectLst/>
                <a:uFillTx/>
                <a:ea typeface="+mj-ea"/>
                <a:cs typeface="+mj-cs"/>
                <a:sym typeface="Calibri"/>
              </a:rPr>
              <a:t>Реклама</a:t>
            </a:r>
            <a:r>
              <a:rPr kumimoji="0" lang="ru-RU" sz="2000" b="1" i="0" u="none" strike="noStrike" cap="none" spc="0" normalizeH="0" dirty="0">
                <a:ln>
                  <a:noFill/>
                </a:ln>
                <a:solidFill>
                  <a:srgbClr val="6D2D19"/>
                </a:solidFill>
                <a:effectLst/>
                <a:uFillTx/>
                <a:ea typeface="+mj-ea"/>
                <a:cs typeface="+mj-cs"/>
                <a:sym typeface="Calibri"/>
              </a:rPr>
              <a:t> на радио</a:t>
            </a:r>
            <a:endParaRPr kumimoji="0" lang="ru-RU" sz="2000" b="1" i="0" u="none" strike="noStrike" cap="none" spc="0" normalizeH="0" baseline="0" dirty="0">
              <a:ln>
                <a:noFill/>
              </a:ln>
              <a:solidFill>
                <a:srgbClr val="6D2D19"/>
              </a:solidFill>
              <a:effectLst/>
              <a:uFillTx/>
              <a:ea typeface="+mj-ea"/>
              <a:cs typeface="+mj-cs"/>
              <a:sym typeface="Calibri"/>
            </a:endParaRPr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xmlns="" id="{A414485F-28E4-4CEF-B1A9-4E9E10F1D085}"/>
              </a:ext>
            </a:extLst>
          </p:cNvPr>
          <p:cNvSpPr/>
          <p:nvPr/>
        </p:nvSpPr>
        <p:spPr>
          <a:xfrm>
            <a:off x="4691844" y="5500464"/>
            <a:ext cx="5688632" cy="648072"/>
          </a:xfrm>
          <a:prstGeom prst="rect">
            <a:avLst/>
          </a:prstGeom>
          <a:solidFill>
            <a:srgbClr val="FFFFFF"/>
          </a:solidFill>
          <a:ln>
            <a:solidFill>
              <a:schemeClr val="accent2"/>
            </a:solidFill>
          </a:ln>
          <a:effectLst>
            <a:softEdge rad="4445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14772" hangingPunct="1">
              <a:defRPr/>
            </a:pPr>
            <a:r>
              <a:rPr lang="ru-RU" sz="2000" b="1" dirty="0">
                <a:solidFill>
                  <a:srgbClr val="C00000"/>
                </a:solidFill>
              </a:rPr>
              <a:t> 150 тыс. рублей на 1 мероприятие</a:t>
            </a:r>
          </a:p>
          <a:p>
            <a:pPr lvl="0" algn="ctr" defTabSz="414772" hangingPunct="1"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cs typeface="Helvetica"/>
              <a:sym typeface="Calibri"/>
            </a:endParaRPr>
          </a:p>
          <a:p>
            <a:pPr lvl="0" algn="ctr" defTabSz="414772" hangingPunct="1"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cs typeface="Helvetica"/>
              <a:sym typeface="Calibri"/>
            </a:endParaRPr>
          </a:p>
        </p:txBody>
      </p:sp>
      <p:sp>
        <p:nvSpPr>
          <p:cNvPr id="43" name="Заголовок 1"/>
          <p:cNvSpPr txBox="1">
            <a:spLocks/>
          </p:cNvSpPr>
          <p:nvPr/>
        </p:nvSpPr>
        <p:spPr>
          <a:xfrm>
            <a:off x="335360" y="3356992"/>
            <a:ext cx="11377264" cy="792088"/>
          </a:xfrm>
          <a:prstGeom prst="rect">
            <a:avLst/>
          </a:prstGeom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41492" tIns="41492" rIns="41492" bIns="41492" anchor="b">
            <a:noAutofit/>
          </a:bodyPr>
          <a:lstStyle/>
          <a:p>
            <a:pPr marL="0" marR="0" lvl="0" indent="0" algn="ctr" defTabSz="914771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kern="1200" dirty="0">
                <a:solidFill>
                  <a:srgbClr val="703016"/>
                </a:solidFill>
                <a:cs typeface="Arial" panose="020B0604020202020204" pitchFamily="34" charset="0"/>
              </a:rPr>
              <a:t>Разработка ТЭО</a:t>
            </a:r>
            <a:endParaRPr kumimoji="0" lang="ru-RU" sz="4800" b="1" i="0" u="none" strike="noStrike" kern="0" cap="none" spc="-25" normalizeH="0" baseline="0" noProof="0" dirty="0">
              <a:ln>
                <a:noFill/>
              </a:ln>
              <a:solidFill>
                <a:srgbClr val="703016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  <a:sym typeface="Calibri Light"/>
            </a:endParaRPr>
          </a:p>
        </p:txBody>
      </p:sp>
      <p:pic>
        <p:nvPicPr>
          <p:cNvPr id="18" name="Рисунок 17" descr="0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19337" y="4005064"/>
            <a:ext cx="3969921" cy="2852936"/>
          </a:xfrm>
          <a:prstGeom prst="rect">
            <a:avLst/>
          </a:prstGeom>
        </p:spPr>
      </p:pic>
      <p:sp>
        <p:nvSpPr>
          <p:cNvPr id="19" name="Прямоугольник: скругленные углы 10">
            <a:extLst>
              <a:ext uri="{FF2B5EF4-FFF2-40B4-BE49-F238E27FC236}">
                <a16:creationId xmlns:a16="http://schemas.microsoft.com/office/drawing/2014/main" xmlns="" id="{D06DBB7F-78BF-4F2B-AA56-F58FEA6839B3}"/>
              </a:ext>
            </a:extLst>
          </p:cNvPr>
          <p:cNvSpPr/>
          <p:nvPr/>
        </p:nvSpPr>
        <p:spPr>
          <a:xfrm>
            <a:off x="4511824" y="4149080"/>
            <a:ext cx="6192688" cy="442672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000" b="1" dirty="0">
                <a:solidFill>
                  <a:srgbClr val="6D2D19"/>
                </a:solidFill>
                <a:ea typeface="+mj-ea"/>
                <a:cs typeface="+mj-cs"/>
              </a:rPr>
              <a:t>ТЭО совместных проектов участника кластера</a:t>
            </a:r>
            <a:endParaRPr kumimoji="0" lang="ru-RU" sz="2000" b="1" i="0" u="none" strike="noStrike" cap="none" spc="0" normalizeH="0" baseline="0" dirty="0">
              <a:ln>
                <a:noFill/>
              </a:ln>
              <a:solidFill>
                <a:srgbClr val="6D2D19"/>
              </a:solidFill>
              <a:effectLst/>
              <a:uFillTx/>
              <a:ea typeface="+mj-ea"/>
              <a:cs typeface="+mj-cs"/>
              <a:sym typeface="Calibri"/>
            </a:endParaRPr>
          </a:p>
        </p:txBody>
      </p:sp>
      <p:sp>
        <p:nvSpPr>
          <p:cNvPr id="21" name="Прямоугольник: скругленные углы 10">
            <a:extLst>
              <a:ext uri="{FF2B5EF4-FFF2-40B4-BE49-F238E27FC236}">
                <a16:creationId xmlns:a16="http://schemas.microsoft.com/office/drawing/2014/main" xmlns="" id="{D06DBB7F-78BF-4F2B-AA56-F58FEA6839B3}"/>
              </a:ext>
            </a:extLst>
          </p:cNvPr>
          <p:cNvSpPr/>
          <p:nvPr/>
        </p:nvSpPr>
        <p:spPr>
          <a:xfrm>
            <a:off x="4511824" y="4797152"/>
            <a:ext cx="6840760" cy="442672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000" b="1" dirty="0">
                <a:solidFill>
                  <a:srgbClr val="6D2D19"/>
                </a:solidFill>
                <a:ea typeface="+mj-ea"/>
                <a:cs typeface="+mj-cs"/>
              </a:rPr>
              <a:t>ТЭО </a:t>
            </a:r>
            <a:r>
              <a:rPr lang="ru-RU" sz="2000" b="1" dirty="0" err="1">
                <a:solidFill>
                  <a:srgbClr val="6D2D19"/>
                </a:solidFill>
                <a:ea typeface="+mj-ea"/>
                <a:cs typeface="+mj-cs"/>
              </a:rPr>
              <a:t>инфраструктурых</a:t>
            </a:r>
            <a:r>
              <a:rPr lang="ru-RU" sz="2000" b="1" dirty="0">
                <a:solidFill>
                  <a:srgbClr val="6D2D19"/>
                </a:solidFill>
                <a:ea typeface="+mj-ea"/>
                <a:cs typeface="+mj-cs"/>
              </a:rPr>
              <a:t> проектов участника кластера</a:t>
            </a:r>
            <a:endParaRPr kumimoji="0" lang="ru-RU" sz="2000" b="1" i="0" u="none" strike="noStrike" cap="none" spc="0" normalizeH="0" baseline="0" dirty="0">
              <a:ln>
                <a:noFill/>
              </a:ln>
              <a:solidFill>
                <a:srgbClr val="6D2D19"/>
              </a:solidFill>
              <a:effectLst/>
              <a:uFillTx/>
              <a:ea typeface="+mj-ea"/>
              <a:cs typeface="+mj-cs"/>
              <a:sym typeface="Calibri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943872" y="5303485"/>
            <a:ext cx="3129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</a:rPr>
              <a:t>≤</a:t>
            </a:r>
            <a:endParaRPr lang="ru-RU" sz="2000" dirty="0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xmlns="" id="{1DC961C9-E0E2-43A5-A23A-3C04D2ACC8A9}"/>
              </a:ext>
            </a:extLst>
          </p:cNvPr>
          <p:cNvSpPr/>
          <p:nvPr/>
        </p:nvSpPr>
        <p:spPr>
          <a:xfrm>
            <a:off x="4329761" y="5949280"/>
            <a:ext cx="6192688" cy="432048"/>
          </a:xfrm>
          <a:prstGeom prst="rect">
            <a:avLst/>
          </a:prstGeom>
          <a:solidFill>
            <a:srgbClr val="FFFFFF"/>
          </a:solidFill>
          <a:ln>
            <a:solidFill>
              <a:schemeClr val="accent2"/>
            </a:solidFill>
          </a:ln>
          <a:effectLst>
            <a:softEdge rad="4445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414772" hangingPunct="1">
              <a:defRPr/>
            </a:pPr>
            <a:r>
              <a:rPr lang="ru-RU" sz="1600" b="1" kern="1200" dirty="0">
                <a:solidFill>
                  <a:srgbClr val="C00000"/>
                </a:solidFill>
                <a:cs typeface="Helvetica"/>
              </a:rPr>
              <a:t>*обязательное </a:t>
            </a:r>
            <a:r>
              <a:rPr lang="ru-RU" sz="1600" b="1" kern="1200" dirty="0" err="1">
                <a:solidFill>
                  <a:srgbClr val="C00000"/>
                </a:solidFill>
                <a:cs typeface="Helvetica"/>
              </a:rPr>
              <a:t>софинансирование</a:t>
            </a:r>
            <a:r>
              <a:rPr lang="ru-RU" sz="1600" b="1" kern="1200" dirty="0">
                <a:solidFill>
                  <a:srgbClr val="C00000"/>
                </a:solidFill>
                <a:cs typeface="Helvetica"/>
              </a:rPr>
              <a:t> не менее 10% от суммы затрат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cs typeface="Helvetica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18462961"/>
      </p:ext>
    </p:ext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 descr="eac-meshki-polipropilenovye-sertifika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35760" y="1340768"/>
            <a:ext cx="1556884" cy="1839400"/>
          </a:xfrm>
          <a:prstGeom prst="rect">
            <a:avLst/>
          </a:prstGeom>
        </p:spPr>
      </p:pic>
      <p:sp>
        <p:nvSpPr>
          <p:cNvPr id="21" name="Прямоугольник 20"/>
          <p:cNvSpPr/>
          <p:nvPr/>
        </p:nvSpPr>
        <p:spPr>
          <a:xfrm>
            <a:off x="1989916" y="657905"/>
            <a:ext cx="7465744" cy="4273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33" b="0" i="0" u="none" strike="noStrike" kern="0" cap="none" spc="0" normalizeH="0" baseline="0" noProof="0" dirty="0">
              <a:ln>
                <a:noFill/>
              </a:ln>
              <a:solidFill>
                <a:srgbClr val="663300"/>
              </a:solidFill>
              <a:effectLst/>
              <a:uLnTx/>
              <a:uFillTx/>
              <a:latin typeface="Helvetica"/>
              <a:cs typeface="Helvetica"/>
              <a:sym typeface="Calibri"/>
            </a:endParaRP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15A35380-4F23-4CD6-A440-A748EED53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336" y="3212976"/>
            <a:ext cx="12072664" cy="933472"/>
          </a:xfrm>
          <a:solidFill>
            <a:srgbClr val="FFFFFF"/>
          </a:solidFill>
          <a:ln>
            <a:solidFill>
              <a:srgbClr val="FFFFFF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3600" b="1" kern="1200" dirty="0">
                <a:solidFill>
                  <a:srgbClr val="703016"/>
                </a:solidFill>
                <a:cs typeface="Arial" panose="020B0604020202020204" pitchFamily="34" charset="0"/>
                <a:sym typeface="Calibri"/>
              </a:rPr>
              <a:t>Организация участия в выставочных мероприятиях</a:t>
            </a:r>
            <a:endParaRPr lang="ru-RU" sz="3600" b="1" dirty="0">
              <a:solidFill>
                <a:srgbClr val="703016"/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B3640A0C-4A8D-4D1C-95E1-737664A86EA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4" b="18698"/>
          <a:stretch/>
        </p:blipFill>
        <p:spPr>
          <a:xfrm>
            <a:off x="0" y="0"/>
            <a:ext cx="756845" cy="360040"/>
          </a:xfrm>
          <a:prstGeom prst="rect">
            <a:avLst/>
          </a:prstGeom>
        </p:spPr>
      </p:pic>
      <p:pic>
        <p:nvPicPr>
          <p:cNvPr id="7" name="Рисунок 6" descr="image2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832304" y="4437112"/>
            <a:ext cx="2592288" cy="17281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5" name="Группа 14"/>
          <p:cNvGrpSpPr/>
          <p:nvPr/>
        </p:nvGrpSpPr>
        <p:grpSpPr>
          <a:xfrm>
            <a:off x="335360" y="908720"/>
            <a:ext cx="11521280" cy="2016224"/>
            <a:chOff x="479376" y="3573016"/>
            <a:chExt cx="11521280" cy="2016224"/>
          </a:xfrm>
        </p:grpSpPr>
        <p:sp>
          <p:nvSpPr>
            <p:cNvPr id="17" name="Прямоугольник: скругленные углы 10">
              <a:extLst>
                <a:ext uri="{FF2B5EF4-FFF2-40B4-BE49-F238E27FC236}">
                  <a16:creationId xmlns:a16="http://schemas.microsoft.com/office/drawing/2014/main" xmlns="" id="{EA184104-31EB-49FA-80DA-36E6660C6228}"/>
                </a:ext>
              </a:extLst>
            </p:cNvPr>
            <p:cNvSpPr/>
            <p:nvPr/>
          </p:nvSpPr>
          <p:spPr>
            <a:xfrm>
              <a:off x="479376" y="3573016"/>
              <a:ext cx="2520280" cy="442672"/>
            </a:xfrm>
            <a:prstGeom prst="roundRect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spc="0" normalizeH="0" baseline="0" dirty="0">
                  <a:ln>
                    <a:noFill/>
                  </a:ln>
                  <a:solidFill>
                    <a:srgbClr val="6D2D19"/>
                  </a:solidFill>
                  <a:effectLst/>
                  <a:uFillTx/>
                  <a:ea typeface="+mj-ea"/>
                  <a:cs typeface="+mj-cs"/>
                  <a:sym typeface="Calibri"/>
                </a:rPr>
                <a:t>Испытание</a:t>
              </a:r>
            </a:p>
          </p:txBody>
        </p:sp>
        <p:pic>
          <p:nvPicPr>
            <p:cNvPr id="18" name="Рисунок 17" descr="5c36ecbbc96b9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51384" y="4149080"/>
              <a:ext cx="2241539" cy="144016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9" name="Прямоугольник: скругленные углы 10">
              <a:extLst>
                <a:ext uri="{FF2B5EF4-FFF2-40B4-BE49-F238E27FC236}">
                  <a16:creationId xmlns:a16="http://schemas.microsoft.com/office/drawing/2014/main" xmlns="" id="{9FE12D05-2D3A-4A28-8178-17419F2631C1}"/>
                </a:ext>
              </a:extLst>
            </p:cNvPr>
            <p:cNvSpPr/>
            <p:nvPr/>
          </p:nvSpPr>
          <p:spPr>
            <a:xfrm>
              <a:off x="3575720" y="3573016"/>
              <a:ext cx="2376263" cy="442672"/>
            </a:xfrm>
            <a:prstGeom prst="roundRect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spc="0" normalizeH="0" baseline="0" dirty="0">
                  <a:ln>
                    <a:noFill/>
                  </a:ln>
                  <a:solidFill>
                    <a:srgbClr val="6D2D19"/>
                  </a:solidFill>
                  <a:effectLst/>
                  <a:uFillTx/>
                  <a:ea typeface="+mj-ea"/>
                  <a:cs typeface="+mj-cs"/>
                  <a:sym typeface="Calibri"/>
                </a:rPr>
                <a:t>Декларирование</a:t>
              </a:r>
            </a:p>
          </p:txBody>
        </p:sp>
        <p:sp>
          <p:nvSpPr>
            <p:cNvPr id="20" name="Прямоугольник: скругленные углы 6">
              <a:extLst>
                <a:ext uri="{FF2B5EF4-FFF2-40B4-BE49-F238E27FC236}">
                  <a16:creationId xmlns:a16="http://schemas.microsoft.com/office/drawing/2014/main" xmlns="" id="{C05DF474-34D9-4E72-A61E-9D1C2503FDA1}"/>
                </a:ext>
              </a:extLst>
            </p:cNvPr>
            <p:cNvSpPr/>
            <p:nvPr/>
          </p:nvSpPr>
          <p:spPr>
            <a:xfrm>
              <a:off x="6600056" y="3573016"/>
              <a:ext cx="2592288" cy="456424"/>
            </a:xfrm>
            <a:prstGeom prst="roundRect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spc="0" normalizeH="0" baseline="0" dirty="0">
                  <a:ln>
                    <a:noFill/>
                  </a:ln>
                  <a:solidFill>
                    <a:srgbClr val="6D2D19"/>
                  </a:solidFill>
                  <a:effectLst/>
                  <a:uFillTx/>
                  <a:ea typeface="+mj-ea"/>
                  <a:cs typeface="+mj-cs"/>
                  <a:sym typeface="Calibri"/>
                </a:rPr>
                <a:t>Сертификация</a:t>
              </a:r>
            </a:p>
          </p:txBody>
        </p:sp>
        <p:sp>
          <p:nvSpPr>
            <p:cNvPr id="22" name="Прямоугольник: скругленные углы 6">
              <a:extLst>
                <a:ext uri="{FF2B5EF4-FFF2-40B4-BE49-F238E27FC236}">
                  <a16:creationId xmlns:a16="http://schemas.microsoft.com/office/drawing/2014/main" xmlns="" id="{C05DF474-34D9-4E72-A61E-9D1C2503FDA1}"/>
                </a:ext>
              </a:extLst>
            </p:cNvPr>
            <p:cNvSpPr/>
            <p:nvPr/>
          </p:nvSpPr>
          <p:spPr>
            <a:xfrm>
              <a:off x="9624392" y="3573016"/>
              <a:ext cx="2376264" cy="442672"/>
            </a:xfrm>
            <a:prstGeom prst="roundRect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spc="0" normalizeH="0" baseline="0" dirty="0">
                  <a:ln>
                    <a:noFill/>
                  </a:ln>
                  <a:solidFill>
                    <a:srgbClr val="6D2D19"/>
                  </a:solidFill>
                  <a:effectLst/>
                  <a:uFillTx/>
                  <a:ea typeface="+mj-ea"/>
                  <a:cs typeface="+mj-cs"/>
                  <a:sym typeface="Calibri"/>
                </a:rPr>
                <a:t>Разработка</a:t>
              </a:r>
              <a:r>
                <a:rPr kumimoji="0" lang="ru-RU" sz="2000" b="1" i="0" u="none" strike="noStrike" cap="none" spc="0" normalizeH="0" dirty="0">
                  <a:ln>
                    <a:noFill/>
                  </a:ln>
                  <a:solidFill>
                    <a:srgbClr val="6D2D19"/>
                  </a:solidFill>
                  <a:effectLst/>
                  <a:uFillTx/>
                  <a:ea typeface="+mj-ea"/>
                  <a:cs typeface="+mj-cs"/>
                  <a:sym typeface="Calibri"/>
                </a:rPr>
                <a:t> ТУ</a:t>
              </a:r>
              <a:endParaRPr kumimoji="0" lang="ru-RU" sz="2000" b="1" i="0" u="none" strike="noStrike" cap="none" spc="0" normalizeH="0" baseline="0" dirty="0">
                <a:ln>
                  <a:noFill/>
                </a:ln>
                <a:solidFill>
                  <a:srgbClr val="6D2D19"/>
                </a:solidFill>
                <a:effectLst/>
                <a:uFillTx/>
                <a:ea typeface="+mj-ea"/>
                <a:cs typeface="+mj-cs"/>
                <a:sym typeface="Calibri"/>
              </a:endParaRPr>
            </a:p>
          </p:txBody>
        </p:sp>
      </p:grpSp>
      <p:sp>
        <p:nvSpPr>
          <p:cNvPr id="23" name="Заголовок 1"/>
          <p:cNvSpPr txBox="1">
            <a:spLocks/>
          </p:cNvSpPr>
          <p:nvPr/>
        </p:nvSpPr>
        <p:spPr>
          <a:xfrm>
            <a:off x="0" y="188640"/>
            <a:ext cx="11161240" cy="648072"/>
          </a:xfrm>
          <a:prstGeom prst="rect">
            <a:avLst/>
          </a:prstGeom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41492" tIns="41492" rIns="41492" bIns="41492" anchor="b">
            <a:noAutofit/>
          </a:bodyPr>
          <a:lstStyle/>
          <a:p>
            <a:pPr marL="0" marR="0" lvl="0" indent="0" algn="ctr" defTabSz="914771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kern="1200" dirty="0">
                <a:solidFill>
                  <a:srgbClr val="703016"/>
                </a:solidFill>
                <a:cs typeface="Arial" panose="020B0604020202020204" pitchFamily="34" charset="0"/>
              </a:rPr>
              <a:t>Организация работ по с</a:t>
            </a:r>
            <a:r>
              <a:rPr kumimoji="0" lang="ru-RU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703016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  <a:sym typeface="Calibri"/>
              </a:rPr>
              <a:t>оответствию</a:t>
            </a:r>
            <a:r>
              <a:rPr kumimoji="0" lang="ru-RU" sz="3600" b="1" i="0" u="none" strike="noStrike" kern="1200" cap="none" spc="0" normalizeH="0" noProof="0" dirty="0">
                <a:ln>
                  <a:noFill/>
                </a:ln>
                <a:solidFill>
                  <a:srgbClr val="703016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  <a:sym typeface="Calibri"/>
              </a:rPr>
              <a:t> продукции</a:t>
            </a:r>
            <a:endParaRPr kumimoji="0" lang="ru-RU" sz="4800" b="1" i="0" u="none" strike="noStrike" kern="0" cap="none" spc="-25" normalizeH="0" baseline="0" noProof="0" dirty="0">
              <a:ln>
                <a:noFill/>
              </a:ln>
              <a:solidFill>
                <a:srgbClr val="703016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  <a:sym typeface="Calibri Light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B82271E7-2FCC-4BDB-A080-588BF387690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0800" y="0"/>
            <a:ext cx="881200" cy="881200"/>
          </a:xfrm>
          <a:prstGeom prst="rect">
            <a:avLst/>
          </a:prstGeom>
        </p:spPr>
      </p:pic>
      <p:pic>
        <p:nvPicPr>
          <p:cNvPr id="25" name="Рисунок 24" descr="1-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888088" y="1340768"/>
            <a:ext cx="1783741" cy="18762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Рисунок 25" descr="depositphotos_16906897-stock-photo-architect-rolls-and-plans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624392" y="1556792"/>
            <a:ext cx="2279748" cy="15198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7" name="Прямоугольник: скругленные углы 6">
            <a:extLst>
              <a:ext uri="{FF2B5EF4-FFF2-40B4-BE49-F238E27FC236}">
                <a16:creationId xmlns:a16="http://schemas.microsoft.com/office/drawing/2014/main" xmlns="" id="{C05DF474-34D9-4E72-A61E-9D1C2503FDA1}"/>
              </a:ext>
            </a:extLst>
          </p:cNvPr>
          <p:cNvSpPr/>
          <p:nvPr/>
        </p:nvSpPr>
        <p:spPr>
          <a:xfrm>
            <a:off x="263352" y="4005064"/>
            <a:ext cx="3024336" cy="408620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spc="0" normalizeH="0" baseline="0" dirty="0">
                <a:ln>
                  <a:noFill/>
                </a:ln>
                <a:solidFill>
                  <a:srgbClr val="6D2D19"/>
                </a:solidFill>
                <a:effectLst/>
                <a:uFillTx/>
                <a:ea typeface="+mj-ea"/>
                <a:cs typeface="+mj-cs"/>
                <a:sym typeface="Calibri"/>
              </a:rPr>
              <a:t>Организационный</a:t>
            </a:r>
            <a:r>
              <a:rPr kumimoji="0" lang="ru-RU" b="1" i="0" u="none" strike="noStrike" cap="none" spc="0" normalizeH="0" dirty="0">
                <a:ln>
                  <a:noFill/>
                </a:ln>
                <a:solidFill>
                  <a:srgbClr val="6D2D19"/>
                </a:solidFill>
                <a:effectLst/>
                <a:uFillTx/>
                <a:ea typeface="+mj-ea"/>
                <a:cs typeface="+mj-cs"/>
                <a:sym typeface="Calibri"/>
              </a:rPr>
              <a:t> взнос</a:t>
            </a:r>
            <a:endParaRPr kumimoji="0" lang="ru-RU" b="1" i="0" u="none" strike="noStrike" cap="none" spc="0" normalizeH="0" baseline="0" dirty="0">
              <a:ln>
                <a:noFill/>
              </a:ln>
              <a:solidFill>
                <a:srgbClr val="6D2D19"/>
              </a:solidFill>
              <a:effectLst/>
              <a:uFillTx/>
              <a:ea typeface="+mj-ea"/>
              <a:cs typeface="+mj-cs"/>
              <a:sym typeface="Calibri"/>
            </a:endParaRPr>
          </a:p>
        </p:txBody>
      </p:sp>
      <p:sp>
        <p:nvSpPr>
          <p:cNvPr id="28" name="Прямоугольник: скругленные углы 6">
            <a:extLst>
              <a:ext uri="{FF2B5EF4-FFF2-40B4-BE49-F238E27FC236}">
                <a16:creationId xmlns:a16="http://schemas.microsoft.com/office/drawing/2014/main" xmlns="" id="{C05DF474-34D9-4E72-A61E-9D1C2503FDA1}"/>
              </a:ext>
            </a:extLst>
          </p:cNvPr>
          <p:cNvSpPr/>
          <p:nvPr/>
        </p:nvSpPr>
        <p:spPr>
          <a:xfrm>
            <a:off x="3791744" y="4005064"/>
            <a:ext cx="3888432" cy="408620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spc="0" normalizeH="0" baseline="0" dirty="0">
                <a:ln>
                  <a:noFill/>
                </a:ln>
                <a:solidFill>
                  <a:srgbClr val="6D2D19"/>
                </a:solidFill>
                <a:effectLst/>
                <a:uFillTx/>
                <a:ea typeface="+mj-ea"/>
                <a:cs typeface="+mj-cs"/>
                <a:sym typeface="Calibri"/>
              </a:rPr>
              <a:t>Аренда</a:t>
            </a:r>
            <a:r>
              <a:rPr kumimoji="0" lang="ru-RU" b="1" i="0" u="none" strike="noStrike" cap="none" spc="0" normalizeH="0" dirty="0">
                <a:ln>
                  <a:noFill/>
                </a:ln>
                <a:solidFill>
                  <a:srgbClr val="6D2D19"/>
                </a:solidFill>
                <a:effectLst/>
                <a:uFillTx/>
                <a:ea typeface="+mj-ea"/>
                <a:cs typeface="+mj-cs"/>
                <a:sym typeface="Calibri"/>
              </a:rPr>
              <a:t> выставочной площадки</a:t>
            </a:r>
            <a:endParaRPr kumimoji="0" lang="ru-RU" b="1" i="0" u="none" strike="noStrike" cap="none" spc="0" normalizeH="0" baseline="0" dirty="0">
              <a:ln>
                <a:noFill/>
              </a:ln>
              <a:solidFill>
                <a:srgbClr val="6D2D19"/>
              </a:solidFill>
              <a:effectLst/>
              <a:uFillTx/>
              <a:ea typeface="+mj-ea"/>
              <a:cs typeface="+mj-cs"/>
              <a:sym typeface="Calibri"/>
            </a:endParaRPr>
          </a:p>
        </p:txBody>
      </p:sp>
      <p:sp>
        <p:nvSpPr>
          <p:cNvPr id="29" name="Прямоугольник: скругленные углы 6">
            <a:extLst>
              <a:ext uri="{FF2B5EF4-FFF2-40B4-BE49-F238E27FC236}">
                <a16:creationId xmlns:a16="http://schemas.microsoft.com/office/drawing/2014/main" xmlns="" id="{C05DF474-34D9-4E72-A61E-9D1C2503FDA1}"/>
              </a:ext>
            </a:extLst>
          </p:cNvPr>
          <p:cNvSpPr/>
          <p:nvPr/>
        </p:nvSpPr>
        <p:spPr>
          <a:xfrm>
            <a:off x="8976320" y="4005064"/>
            <a:ext cx="2232248" cy="408620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b="1" dirty="0">
                <a:solidFill>
                  <a:srgbClr val="6D2D19"/>
                </a:solidFill>
                <a:ea typeface="+mj-ea"/>
                <a:cs typeface="+mj-cs"/>
              </a:rPr>
              <a:t>Застройка стенда</a:t>
            </a:r>
            <a:endParaRPr kumimoji="0" lang="ru-RU" b="1" i="0" u="none" strike="noStrike" cap="none" spc="0" normalizeH="0" baseline="0" dirty="0">
              <a:ln>
                <a:noFill/>
              </a:ln>
              <a:solidFill>
                <a:srgbClr val="6D2D19"/>
              </a:solidFill>
              <a:effectLst/>
              <a:uFillTx/>
              <a:ea typeface="+mj-ea"/>
              <a:cs typeface="+mj-cs"/>
              <a:sym typeface="Calibri"/>
            </a:endParaRPr>
          </a:p>
        </p:txBody>
      </p:sp>
      <p:pic>
        <p:nvPicPr>
          <p:cNvPr id="30" name="Рисунок 29" descr="Penny-Stocks-to-Buy-56a091c15f9b58eba4b1a535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79376" y="4365104"/>
            <a:ext cx="2281080" cy="17034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" name="Рисунок 30" descr="73535-1-14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367808" y="4437112"/>
            <a:ext cx="2411760" cy="18088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xmlns="" id="{A414485F-28E4-4CEF-B1A9-4E9E10F1D085}"/>
              </a:ext>
            </a:extLst>
          </p:cNvPr>
          <p:cNvSpPr/>
          <p:nvPr/>
        </p:nvSpPr>
        <p:spPr>
          <a:xfrm>
            <a:off x="2279576" y="3068960"/>
            <a:ext cx="6120680" cy="432048"/>
          </a:xfrm>
          <a:prstGeom prst="rect">
            <a:avLst/>
          </a:prstGeom>
          <a:solidFill>
            <a:srgbClr val="FFFFFF"/>
          </a:solidFill>
          <a:ln>
            <a:solidFill>
              <a:schemeClr val="accent2"/>
            </a:solidFill>
          </a:ln>
          <a:effectLst>
            <a:softEdge rad="4445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14772" hangingPunct="1">
              <a:defRPr/>
            </a:pPr>
            <a:r>
              <a:rPr lang="en-US" sz="2000" b="1" kern="1200" dirty="0">
                <a:solidFill>
                  <a:srgbClr val="C00000"/>
                </a:solidFill>
                <a:cs typeface="Helvetica"/>
              </a:rPr>
              <a:t> </a:t>
            </a:r>
            <a:r>
              <a:rPr lang="ru-RU" sz="2000" b="1" dirty="0">
                <a:solidFill>
                  <a:srgbClr val="C00000"/>
                </a:solidFill>
              </a:rPr>
              <a:t>≤ </a:t>
            </a:r>
            <a:r>
              <a:rPr lang="ru-RU" sz="2000" b="1" kern="1200" dirty="0">
                <a:solidFill>
                  <a:srgbClr val="C00000"/>
                </a:solidFill>
                <a:cs typeface="Helvetica"/>
              </a:rPr>
              <a:t>300 тыс. рублей на 1 мероприятие</a:t>
            </a:r>
            <a:r>
              <a:rPr kumimoji="0" lang="ru-RU" sz="20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Helvetica"/>
                <a:sym typeface="Calibri"/>
              </a:rPr>
              <a:t>  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cs typeface="Helvetica"/>
              <a:sym typeface="Calibri"/>
            </a:endParaRP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xmlns="" id="{A414485F-28E4-4CEF-B1A9-4E9E10F1D085}"/>
              </a:ext>
            </a:extLst>
          </p:cNvPr>
          <p:cNvSpPr/>
          <p:nvPr/>
        </p:nvSpPr>
        <p:spPr>
          <a:xfrm>
            <a:off x="-51717" y="6208940"/>
            <a:ext cx="6120680" cy="432048"/>
          </a:xfrm>
          <a:prstGeom prst="rect">
            <a:avLst/>
          </a:prstGeom>
          <a:solidFill>
            <a:srgbClr val="FFFFFF"/>
          </a:solidFill>
          <a:ln>
            <a:solidFill>
              <a:schemeClr val="accent2"/>
            </a:solidFill>
          </a:ln>
          <a:effectLst>
            <a:softEdge rad="4445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14772" hangingPunct="1">
              <a:defRPr/>
            </a:pPr>
            <a:r>
              <a:rPr lang="ru-RU" sz="2000" b="1" dirty="0">
                <a:solidFill>
                  <a:srgbClr val="C00000"/>
                </a:solidFill>
              </a:rPr>
              <a:t>≤ </a:t>
            </a:r>
            <a:r>
              <a:rPr lang="ru-RU" sz="2000" b="1" kern="1200" dirty="0">
                <a:solidFill>
                  <a:srgbClr val="C00000"/>
                </a:solidFill>
                <a:cs typeface="Helvetica"/>
              </a:rPr>
              <a:t>1,3 млн. рублей на 1 кластер</a:t>
            </a:r>
            <a:r>
              <a:rPr kumimoji="0" lang="ru-RU" sz="20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Helvetica"/>
                <a:sym typeface="Calibri"/>
              </a:rPr>
              <a:t>  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cs typeface="Helvetica"/>
              <a:sym typeface="Calibri"/>
            </a:endParaRP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C58A2BEA-DACC-4859-B083-BA4D8D5276F7}"/>
              </a:ext>
            </a:extLst>
          </p:cNvPr>
          <p:cNvSpPr/>
          <p:nvPr/>
        </p:nvSpPr>
        <p:spPr>
          <a:xfrm>
            <a:off x="5453267" y="6245932"/>
            <a:ext cx="6120680" cy="432048"/>
          </a:xfrm>
          <a:prstGeom prst="rect">
            <a:avLst/>
          </a:prstGeom>
          <a:solidFill>
            <a:srgbClr val="FFFFFF"/>
          </a:solidFill>
          <a:ln>
            <a:solidFill>
              <a:schemeClr val="accent2"/>
            </a:solidFill>
          </a:ln>
          <a:effectLst>
            <a:softEdge rad="4445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414772" hangingPunct="1">
              <a:defRPr/>
            </a:pPr>
            <a:r>
              <a:rPr lang="ru-RU" sz="1600" b="1" kern="1200" dirty="0">
                <a:solidFill>
                  <a:srgbClr val="C00000"/>
                </a:solidFill>
                <a:cs typeface="Helvetica"/>
              </a:rPr>
              <a:t>*обязательное </a:t>
            </a:r>
            <a:r>
              <a:rPr lang="ru-RU" sz="1600" b="1" kern="1200" dirty="0" err="1">
                <a:solidFill>
                  <a:srgbClr val="C00000"/>
                </a:solidFill>
                <a:cs typeface="Helvetica"/>
              </a:rPr>
              <a:t>софинансирование</a:t>
            </a:r>
            <a:r>
              <a:rPr lang="ru-RU" sz="1600" b="1" kern="1200" dirty="0">
                <a:solidFill>
                  <a:srgbClr val="C00000"/>
                </a:solidFill>
                <a:cs typeface="Helvetica"/>
              </a:rPr>
              <a:t> не менее 10% от суммы затрат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cs typeface="Helvetica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270111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983432" y="404664"/>
            <a:ext cx="9958873" cy="646331"/>
          </a:xfrm>
          <a:prstGeom prst="rect">
            <a:avLst/>
          </a:prstGeom>
          <a:noFill/>
          <a:ln w="1905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Calibri"/>
                <a:sym typeface="Calibri"/>
              </a:rPr>
              <a:t>Комплексные услуги ЦКР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07368" y="1196752"/>
            <a:ext cx="3803161" cy="759944"/>
          </a:xfrm>
          <a:prstGeom prst="round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5E2716"/>
                </a:solidFill>
                <a:effectLst/>
                <a:uLnTx/>
                <a:uFillTx/>
                <a:cs typeface="Helvetica"/>
                <a:sym typeface="Calibri"/>
              </a:rPr>
              <a:t>Проведение маркетинговых исследований</a:t>
            </a: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407368" y="2132857"/>
            <a:ext cx="3783833" cy="616580"/>
          </a:xfrm>
          <a:prstGeom prst="round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defTabSz="414772" hangingPunct="1"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5E2716"/>
                </a:solidFill>
                <a:effectLst/>
                <a:uLnTx/>
                <a:uFillTx/>
                <a:ea typeface="+mn-ea"/>
                <a:cs typeface="Arial" panose="020B0604020202020204" pitchFamily="34" charset="0"/>
                <a:sym typeface="Calibri"/>
              </a:rPr>
              <a:t>Проведение информационных кампаний в СМИ</a:t>
            </a:r>
            <a:endParaRPr kumimoji="0" lang="ru-RU" sz="1432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cs typeface="Helvetica"/>
              <a:sym typeface="Calibri"/>
            </a:endParaRP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7536160" y="1988840"/>
            <a:ext cx="3926404" cy="717441"/>
          </a:xfrm>
          <a:prstGeom prst="round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77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56221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Calibri"/>
            </a:endParaRPr>
          </a:p>
          <a:p>
            <a:pPr marL="0" marR="0" lvl="0" indent="0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77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562212"/>
                </a:solidFill>
                <a:effectLst/>
                <a:uLnTx/>
                <a:uFillTx/>
                <a:ea typeface="+mn-ea"/>
                <a:cs typeface="Arial" panose="020B0604020202020204" pitchFamily="34" charset="0"/>
                <a:sym typeface="Calibri"/>
              </a:rPr>
              <a:t>Разработка ТЭО, </a:t>
            </a: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rgbClr val="562212"/>
                </a:solidFill>
                <a:effectLst/>
                <a:uLnTx/>
                <a:uFillTx/>
                <a:cs typeface="Arial" panose="020B0604020202020204" pitchFamily="34" charset="0"/>
                <a:sym typeface="Calibri"/>
              </a:rPr>
              <a:t>экспертиза сметной стоимости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rgbClr val="562212"/>
              </a:solidFill>
              <a:effectLst/>
              <a:uLnTx/>
              <a:uFillTx/>
              <a:ea typeface="+mn-ea"/>
              <a:cs typeface="Arial" panose="020B0604020202020204" pitchFamily="34" charset="0"/>
              <a:sym typeface="Calibri"/>
            </a:endParaRPr>
          </a:p>
          <a:p>
            <a:pPr marL="0" marR="0" lvl="0" indent="0" algn="ctr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32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cs typeface="Helvetica"/>
              <a:sym typeface="Calibri"/>
            </a:endParaRPr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403731" y="2959773"/>
            <a:ext cx="3783833" cy="789936"/>
          </a:xfrm>
          <a:prstGeom prst="round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77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562212"/>
                </a:solidFill>
                <a:effectLst/>
                <a:uLnTx/>
                <a:uFillTx/>
                <a:ea typeface="+mn-ea"/>
                <a:cs typeface="Arial" panose="020B0604020202020204" pitchFamily="34" charset="0"/>
                <a:sym typeface="Calibri"/>
              </a:rPr>
              <a:t>Организация круглых столов, вебинаров</a:t>
            </a:r>
            <a:endParaRPr kumimoji="0" lang="ru-RU" sz="1432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cs typeface="Helvetica"/>
              <a:sym typeface="Calibri"/>
            </a:endParaRPr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7536160" y="1124744"/>
            <a:ext cx="3960600" cy="759944"/>
          </a:xfrm>
          <a:prstGeom prst="round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defTabSz="414772" hangingPunct="1">
              <a:defRPr/>
            </a:pP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rgbClr val="562212"/>
              </a:solidFill>
              <a:effectLst/>
              <a:uLnTx/>
              <a:uFillTx/>
              <a:ea typeface="+mn-ea"/>
              <a:cs typeface="Arial" panose="020B0604020202020204" pitchFamily="34" charset="0"/>
              <a:sym typeface="Calibri"/>
            </a:endParaRPr>
          </a:p>
          <a:p>
            <a:pPr defTabSz="414772" hangingPunct="1"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562212"/>
                </a:solidFill>
                <a:effectLst/>
                <a:uLnTx/>
                <a:uFillTx/>
                <a:ea typeface="+mn-ea"/>
                <a:cs typeface="Arial" panose="020B0604020202020204" pitchFamily="34" charset="0"/>
                <a:sym typeface="Calibri"/>
              </a:rPr>
              <a:t>Организация участия в выставочных мероприятиях</a:t>
            </a:r>
          </a:p>
          <a:p>
            <a:pPr marL="0" marR="0" lvl="0" indent="0" algn="ctr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32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cs typeface="Helvetica"/>
              <a:sym typeface="Calibri"/>
            </a:endParaRPr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7536160" y="2852936"/>
            <a:ext cx="3960600" cy="967800"/>
          </a:xfrm>
          <a:prstGeom prst="round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14772" hangingPunct="1">
              <a:defRPr/>
            </a:pPr>
            <a:endParaRPr kumimoji="0" lang="ru-RU" b="1" i="0" u="none" strike="noStrike" kern="0" cap="none" spc="0" normalizeH="0" baseline="0" noProof="0" dirty="0">
              <a:ln>
                <a:noFill/>
              </a:ln>
              <a:solidFill>
                <a:srgbClr val="562212"/>
              </a:solidFill>
              <a:effectLst/>
              <a:uLnTx/>
              <a:uFillTx/>
              <a:cs typeface="Arial" panose="020B0604020202020204" pitchFamily="34" charset="0"/>
              <a:sym typeface="Calibri"/>
            </a:endParaRPr>
          </a:p>
          <a:p>
            <a:pPr defTabSz="414772" hangingPunct="1">
              <a:defRPr/>
            </a:pP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rgbClr val="562212"/>
                </a:solidFill>
                <a:effectLst/>
                <a:uLnTx/>
                <a:uFillTx/>
                <a:cs typeface="Arial" panose="020B0604020202020204" pitchFamily="34" charset="0"/>
                <a:sym typeface="Calibri"/>
              </a:rPr>
              <a:t>Консультационные услуги правового обеспечения деятельности</a:t>
            </a:r>
          </a:p>
          <a:p>
            <a:pPr marL="0" marR="0" lvl="0" indent="0" algn="ctr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32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cs typeface="Helvetica"/>
              <a:sym typeface="Calibri"/>
            </a:endParaRP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407368" y="3960045"/>
            <a:ext cx="3780196" cy="988582"/>
          </a:xfrm>
          <a:prstGeom prst="round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rgbClr val="562212"/>
              </a:solidFill>
              <a:effectLst/>
              <a:uLnTx/>
              <a:uFillTx/>
              <a:ea typeface="+mn-ea"/>
              <a:cs typeface="Arial" panose="020B0604020202020204" pitchFamily="34" charset="0"/>
              <a:sym typeface="Calibri"/>
            </a:endParaRPr>
          </a:p>
          <a:p>
            <a:pPr marL="0" marR="0" lvl="0" indent="0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562212"/>
                </a:solidFill>
                <a:effectLst/>
                <a:uLnTx/>
                <a:uFillTx/>
                <a:ea typeface="+mn-ea"/>
                <a:cs typeface="Arial" panose="020B0604020202020204" pitchFamily="34" charset="0"/>
                <a:sym typeface="Calibri"/>
              </a:rPr>
              <a:t>Оказание содействия в выводе продуктов</a:t>
            </a:r>
          </a:p>
          <a:p>
            <a:pPr marL="0" marR="0" lvl="0" indent="0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562212"/>
                </a:solidFill>
                <a:effectLst/>
                <a:uLnTx/>
                <a:uFillTx/>
                <a:ea typeface="+mn-ea"/>
                <a:cs typeface="Arial" panose="020B0604020202020204" pitchFamily="34" charset="0"/>
                <a:sym typeface="Calibri"/>
              </a:rPr>
              <a:t>на рынок</a:t>
            </a:r>
          </a:p>
          <a:p>
            <a:pPr marL="0" marR="0" lvl="0" indent="0" algn="ctr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32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cs typeface="Helvetica"/>
              <a:sym typeface="Calibri"/>
            </a:endParaRPr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7536160" y="3965422"/>
            <a:ext cx="3960601" cy="797179"/>
          </a:xfrm>
          <a:prstGeom prst="round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cs typeface="Helvetica"/>
                <a:sym typeface="Calibri"/>
              </a:rPr>
              <a:t>Позиционирование</a:t>
            </a:r>
            <a:r>
              <a:rPr kumimoji="0" lang="ru-RU" b="1" i="0" u="none" strike="noStrike" kern="1200" cap="none" spc="0" normalizeH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cs typeface="Helvetica"/>
                <a:sym typeface="Calibri"/>
              </a:rPr>
              <a:t> и продвижение </a:t>
            </a:r>
            <a:r>
              <a:rPr lang="ru-RU" b="1" kern="1200" dirty="0">
                <a:solidFill>
                  <a:srgbClr val="6D2D19"/>
                </a:solidFill>
                <a:cs typeface="Helvetica"/>
              </a:rPr>
              <a:t>товаров</a:t>
            </a:r>
            <a:r>
              <a:rPr kumimoji="0" lang="ru-RU" b="1" i="0" u="none" strike="noStrike" kern="1200" cap="none" spc="0" normalizeH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cs typeface="Helvetica"/>
                <a:sym typeface="Calibri"/>
              </a:rPr>
              <a:t> (услуг)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rgbClr val="6D2D19"/>
              </a:solidFill>
              <a:effectLst/>
              <a:uLnTx/>
              <a:uFillTx/>
              <a:cs typeface="Helvetica"/>
              <a:sym typeface="Calibri"/>
            </a:endParaRPr>
          </a:p>
        </p:txBody>
      </p:sp>
      <p:sp>
        <p:nvSpPr>
          <p:cNvPr id="107" name="Прямоугольник 106"/>
          <p:cNvSpPr/>
          <p:nvPr/>
        </p:nvSpPr>
        <p:spPr>
          <a:xfrm>
            <a:off x="7981729" y="4360161"/>
            <a:ext cx="3929007" cy="288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477"/>
              </a:spcAft>
              <a:buClrTx/>
              <a:buSzTx/>
              <a:buFontTx/>
              <a:buNone/>
              <a:tabLst/>
              <a:defRPr/>
            </a:pPr>
            <a:endParaRPr kumimoji="0" lang="ru-RU" sz="1273" b="1" i="0" u="none" strike="noStrike" kern="0" cap="none" spc="0" normalizeH="0" baseline="0" noProof="0" dirty="0">
              <a:ln>
                <a:noFill/>
              </a:ln>
              <a:solidFill>
                <a:srgbClr val="562212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pic>
        <p:nvPicPr>
          <p:cNvPr id="108" name="Picture 1" descr="C:\Users\ikilmakov\Desktop\Без имени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1539" y="4364012"/>
            <a:ext cx="2357185" cy="1244183"/>
          </a:xfrm>
          <a:prstGeom prst="rect">
            <a:avLst/>
          </a:prstGeom>
          <a:noFill/>
          <a:ln>
            <a:solidFill>
              <a:srgbClr val="663300"/>
            </a:solidFill>
          </a:ln>
        </p:spPr>
      </p:pic>
      <p:pic>
        <p:nvPicPr>
          <p:cNvPr id="119" name="Рисунок 118"/>
          <p:cNvPicPr>
            <a:picLocks noChangeAspect="1"/>
          </p:cNvPicPr>
          <p:nvPr/>
        </p:nvPicPr>
        <p:blipFill rotWithShape="1">
          <a:blip r:embed="rId4" cstate="print"/>
          <a:srcRect t="-77" r="218" b="-1"/>
          <a:stretch/>
        </p:blipFill>
        <p:spPr>
          <a:xfrm>
            <a:off x="9684956" y="5713027"/>
            <a:ext cx="2106745" cy="2112387"/>
          </a:xfrm>
          <a:prstGeom prst="rect">
            <a:avLst/>
          </a:prstGeom>
        </p:spPr>
      </p:pic>
      <p:sp>
        <p:nvSpPr>
          <p:cNvPr id="25" name="Правая фигурная скобка 24">
            <a:extLst>
              <a:ext uri="{FF2B5EF4-FFF2-40B4-BE49-F238E27FC236}">
                <a16:creationId xmlns:a16="http://schemas.microsoft.com/office/drawing/2014/main" xmlns="" id="{037E0631-CC57-448F-9B8E-4AA62BEF5FA3}"/>
              </a:ext>
            </a:extLst>
          </p:cNvPr>
          <p:cNvSpPr/>
          <p:nvPr/>
        </p:nvSpPr>
        <p:spPr>
          <a:xfrm>
            <a:off x="7096253" y="1445586"/>
            <a:ext cx="232260" cy="4148306"/>
          </a:xfrm>
          <a:prstGeom prst="rightBrace">
            <a:avLst/>
          </a:pr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26" name="Левая фигурная скобка 25">
            <a:extLst>
              <a:ext uri="{FF2B5EF4-FFF2-40B4-BE49-F238E27FC236}">
                <a16:creationId xmlns:a16="http://schemas.microsoft.com/office/drawing/2014/main" xmlns="" id="{99DCA36F-45C9-409F-BD5B-75E0C255E18E}"/>
              </a:ext>
            </a:extLst>
          </p:cNvPr>
          <p:cNvSpPr/>
          <p:nvPr/>
        </p:nvSpPr>
        <p:spPr>
          <a:xfrm>
            <a:off x="4353616" y="1445586"/>
            <a:ext cx="154615" cy="4247282"/>
          </a:xfrm>
          <a:prstGeom prst="leftBrace">
            <a:avLst/>
          </a:pr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F0E3F6B-4CD7-4316-B2E8-C3277B0CF92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4731" y="66818"/>
            <a:ext cx="796632" cy="79663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5A7CBA3-55C2-4C42-A2E9-5E55CA54E43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2040" y="2965723"/>
            <a:ext cx="1207008" cy="120700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BCBAAD37-47BC-46A5-9815-18CE5ADE812E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339468" y="1550704"/>
            <a:ext cx="649636" cy="1198732"/>
          </a:xfrm>
          <a:prstGeom prst="rect">
            <a:avLst/>
          </a:prstGeom>
        </p:spPr>
      </p:pic>
      <p:sp>
        <p:nvSpPr>
          <p:cNvPr id="19" name="Скругленный прямоугольник 18"/>
          <p:cNvSpPr/>
          <p:nvPr/>
        </p:nvSpPr>
        <p:spPr>
          <a:xfrm>
            <a:off x="7536160" y="4869160"/>
            <a:ext cx="3960600" cy="690005"/>
          </a:xfrm>
          <a:prstGeom prst="round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414772" hangingPunct="1">
              <a:defRPr/>
            </a:pPr>
            <a:r>
              <a:rPr lang="ru-RU" b="1" dirty="0">
                <a:solidFill>
                  <a:srgbClr val="5E2716"/>
                </a:solidFill>
              </a:rPr>
              <a:t>Мероприятия по «выращиванию»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rgbClr val="5E2716"/>
              </a:solidFill>
              <a:effectLst/>
              <a:uLnTx/>
              <a:uFillTx/>
              <a:latin typeface="Calibri" panose="020F0502020204030204"/>
              <a:cs typeface="Helvetica"/>
              <a:sym typeface="Calibri"/>
            </a:endParaRPr>
          </a:p>
        </p:txBody>
      </p:sp>
      <p:sp>
        <p:nvSpPr>
          <p:cNvPr id="20" name="Прямоугольник: скругленные углы 2">
            <a:extLst>
              <a:ext uri="{FF2B5EF4-FFF2-40B4-BE49-F238E27FC236}">
                <a16:creationId xmlns:a16="http://schemas.microsoft.com/office/drawing/2014/main" xmlns="" id="{38BC3556-A67B-43EE-B8AF-F676196030E3}"/>
              </a:ext>
            </a:extLst>
          </p:cNvPr>
          <p:cNvSpPr/>
          <p:nvPr/>
        </p:nvSpPr>
        <p:spPr>
          <a:xfrm>
            <a:off x="1980100" y="5923363"/>
            <a:ext cx="7704856" cy="510776"/>
          </a:xfrm>
          <a:prstGeom prst="roundRect">
            <a:avLst/>
          </a:prstGeom>
          <a:solidFill>
            <a:srgbClr val="FFFFFF"/>
          </a:solidFill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Обязательное проведение</a:t>
            </a:r>
            <a:r>
              <a:rPr kumimoji="0" lang="ru-RU" sz="2400" b="1" i="0" u="none" strike="noStrike" cap="none" spc="0" normalizeH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 </a:t>
            </a:r>
            <a:r>
              <a:rPr kumimoji="0" lang="ru-RU" sz="2400" b="1" i="0" u="none" strike="noStrike" cap="none" spc="0" normalizeH="0" dirty="0" err="1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скоринговой</a:t>
            </a:r>
            <a:r>
              <a:rPr kumimoji="0" lang="ru-RU" sz="2400" b="1" i="0" u="none" strike="noStrike" cap="none" spc="0" normalizeH="0" dirty="0">
                <a:ln>
                  <a:noFill/>
                </a:ln>
                <a:solidFill>
                  <a:srgbClr val="FF0000"/>
                </a:solidFill>
                <a:effectLst/>
                <a:uFillTx/>
                <a:ea typeface="+mj-ea"/>
                <a:cs typeface="+mj-cs"/>
                <a:sym typeface="Calibri"/>
              </a:rPr>
              <a:t> оценки</a:t>
            </a:r>
            <a:endParaRPr kumimoji="0" lang="ru-RU" sz="24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ea typeface="+mj-ea"/>
              <a:cs typeface="+mj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68141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Арка 28"/>
          <p:cNvSpPr/>
          <p:nvPr/>
        </p:nvSpPr>
        <p:spPr>
          <a:xfrm rot="1132272">
            <a:off x="8527923" y="-3536679"/>
            <a:ext cx="6512240" cy="6324284"/>
          </a:xfrm>
          <a:prstGeom prst="blockArc">
            <a:avLst>
              <a:gd name="adj1" fmla="val 956724"/>
              <a:gd name="adj2" fmla="val 11921681"/>
              <a:gd name="adj3" fmla="val 18078"/>
            </a:avLst>
          </a:prstGeom>
          <a:solidFill>
            <a:srgbClr val="ED5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9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5840" y="3167680"/>
            <a:ext cx="9745653" cy="792088"/>
          </a:xfrm>
        </p:spPr>
        <p:txBody>
          <a:bodyPr>
            <a:noAutofit/>
          </a:bodyPr>
          <a:lstStyle/>
          <a:p>
            <a:pPr algn="l"/>
            <a:r>
              <a:rPr lang="ru-RU" sz="2500" b="1" spc="-25" dirty="0">
                <a:solidFill>
                  <a:srgbClr val="6D2D19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500" b="1" spc="-25" dirty="0">
                <a:solidFill>
                  <a:srgbClr val="6D2D19"/>
                </a:solidFill>
                <a:latin typeface="Arial" pitchFamily="34" charset="0"/>
                <a:cs typeface="Arial" pitchFamily="34" charset="0"/>
              </a:rPr>
            </a:br>
            <a:endParaRPr lang="ru-RU" sz="4800" b="1" spc="-25" dirty="0">
              <a:solidFill>
                <a:srgbClr val="6D2D19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2" cstate="print"/>
          <a:srcRect t="-77" r="218" b="-1"/>
          <a:stretch/>
        </p:blipFill>
        <p:spPr>
          <a:xfrm>
            <a:off x="10668436" y="5040442"/>
            <a:ext cx="2322296" cy="2328515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263352" y="954865"/>
            <a:ext cx="105131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24" name="Арка 23"/>
          <p:cNvSpPr/>
          <p:nvPr/>
        </p:nvSpPr>
        <p:spPr>
          <a:xfrm rot="8470968">
            <a:off x="-818752" y="5371232"/>
            <a:ext cx="3537529" cy="3537529"/>
          </a:xfrm>
          <a:prstGeom prst="blockArc">
            <a:avLst>
              <a:gd name="adj1" fmla="val 3346679"/>
              <a:gd name="adj2" fmla="val 13202193"/>
              <a:gd name="adj3" fmla="val 12415"/>
            </a:avLst>
          </a:prstGeom>
          <a:solidFill>
            <a:srgbClr val="C59368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9">
              <a:solidFill>
                <a:schemeClr val="tx1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849DF026-C928-4F56-8EE1-AE4F01512B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7745" y="5421708"/>
            <a:ext cx="477374" cy="477374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83FD88D5-DD9E-4E20-9A8D-7ED3939AACC2}"/>
              </a:ext>
            </a:extLst>
          </p:cNvPr>
          <p:cNvSpPr/>
          <p:nvPr/>
        </p:nvSpPr>
        <p:spPr>
          <a:xfrm>
            <a:off x="4164995" y="5281569"/>
            <a:ext cx="3332642" cy="824415"/>
          </a:xfrm>
          <a:prstGeom prst="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  <a:effectLst>
            <a:softEdge rad="4445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cs typeface="Helvetica"/>
                <a:sym typeface="Calibri"/>
              </a:rPr>
              <a:t>410 - 410 (доб.705)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85280AAC-62B7-4CA1-A08C-99A485FADEA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6377" y="5884989"/>
            <a:ext cx="639423" cy="639423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008FFFB8-9FA0-4B52-8882-603CD237993D}"/>
              </a:ext>
            </a:extLst>
          </p:cNvPr>
          <p:cNvSpPr/>
          <p:nvPr/>
        </p:nvSpPr>
        <p:spPr>
          <a:xfrm>
            <a:off x="4006472" y="5764860"/>
            <a:ext cx="3323812" cy="789936"/>
          </a:xfrm>
          <a:prstGeom prst="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  <a:effectLst>
            <a:glow rad="127000">
              <a:schemeClr val="accent1"/>
            </a:glow>
            <a:softEdge rad="6858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14772" hangingPunct="1">
              <a:defRPr/>
            </a:pPr>
            <a:r>
              <a:rPr lang="en-US" sz="2400" b="1" spc="5" dirty="0">
                <a:solidFill>
                  <a:srgbClr val="6D2D19"/>
                </a:solidFill>
                <a:cs typeface="Circe"/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rayfond@kfpp.ru</a:t>
            </a:r>
            <a:endParaRPr lang="ru-RU" sz="2400" b="1" spc="5" dirty="0">
              <a:solidFill>
                <a:srgbClr val="6D2D19"/>
              </a:solidFill>
              <a:cs typeface="Circe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D2C40E33-79BA-4000-9EC6-8150FA2CF5C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0" y="104432"/>
            <a:ext cx="1512168" cy="85043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F9C0FD9E-5860-4F76-BB57-3EA27348F59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6785" y="46498"/>
            <a:ext cx="1067188" cy="1067188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CD74E7A4-EA5B-4236-A003-BD9346045E02}"/>
              </a:ext>
            </a:extLst>
          </p:cNvPr>
          <p:cNvSpPr txBox="1"/>
          <p:nvPr/>
        </p:nvSpPr>
        <p:spPr>
          <a:xfrm>
            <a:off x="263352" y="1950983"/>
            <a:ext cx="10146532" cy="34778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  <a:latin typeface="+mn-lt"/>
              </a:rPr>
              <a:t>Отдел управления организациями и инфраструктурами поддержки малого и среднего предпринимательства </a:t>
            </a:r>
          </a:p>
          <a:p>
            <a:r>
              <a:rPr lang="ru-RU" sz="4400" b="1" dirty="0">
                <a:solidFill>
                  <a:srgbClr val="FF0000"/>
                </a:solidFill>
                <a:latin typeface="+mn-lt"/>
              </a:rPr>
              <a:t>Кировской области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072A696C-BB0F-4827-BEEB-695BDB250B0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/>
          <a:srcRect b="44173"/>
          <a:stretch/>
        </p:blipFill>
        <p:spPr>
          <a:xfrm rot="10800000">
            <a:off x="1177721" y="-1633841"/>
            <a:ext cx="6319916" cy="3533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249118"/>
      </p:ext>
    </p:ext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407368" y="634570"/>
            <a:ext cx="11377264" cy="978729"/>
          </a:xfrm>
          <a:prstGeom prst="rect">
            <a:avLst/>
          </a:prstGeom>
          <a:noFill/>
          <a:ln w="1905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>
                <a:solidFill>
                  <a:srgbClr val="FF0000"/>
                </a:solidFill>
                <a:cs typeface="Calibri"/>
              </a:rPr>
              <a:t>Заключены соглашения о взаимодействии</a:t>
            </a:r>
          </a:p>
          <a:p>
            <a:pPr marL="0" marR="0" lvl="0" indent="0" algn="ctr" defTabSz="914400" rtl="0" eaLnBrk="1" fontAlgn="auto" latinLnBrk="0" hangingPunct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>
                <a:solidFill>
                  <a:srgbClr val="FF0000"/>
                </a:solidFill>
                <a:cs typeface="Calibri"/>
              </a:rPr>
              <a:t> и сотрудничестве</a:t>
            </a:r>
            <a:endParaRPr kumimoji="0" lang="ru-RU" sz="3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cs typeface="Calibri"/>
              <a:sym typeface="Calibri"/>
            </a:endParaRPr>
          </a:p>
        </p:txBody>
      </p:sp>
      <p:sp>
        <p:nvSpPr>
          <p:cNvPr id="107" name="Прямоугольник 106"/>
          <p:cNvSpPr/>
          <p:nvPr/>
        </p:nvSpPr>
        <p:spPr>
          <a:xfrm>
            <a:off x="7981729" y="4360161"/>
            <a:ext cx="3929007" cy="288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477"/>
              </a:spcAft>
              <a:buClrTx/>
              <a:buSzTx/>
              <a:buFontTx/>
              <a:buNone/>
              <a:tabLst/>
              <a:defRPr/>
            </a:pPr>
            <a:endParaRPr kumimoji="0" lang="ru-RU" sz="1273" b="1" i="0" u="none" strike="noStrike" kern="0" cap="none" spc="0" normalizeH="0" baseline="0" noProof="0" dirty="0">
              <a:ln>
                <a:noFill/>
              </a:ln>
              <a:solidFill>
                <a:srgbClr val="562212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F0E3F6B-4CD7-4316-B2E8-C3277B0CF9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0576" y="7873"/>
            <a:ext cx="796632" cy="79663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B7CC5766-F43A-4D13-B28B-3C56F81675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1333" y="3933056"/>
            <a:ext cx="2440791" cy="183058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8C3D5029-7559-441C-873D-E655DE7E69E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048" y="1765888"/>
            <a:ext cx="2440791" cy="16328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41F1A414-4399-458E-9C24-04C753BCBA8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6710" y="2074345"/>
            <a:ext cx="2727922" cy="1157739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435C105B-2E38-44FD-AE41-BD6FA7B9DD3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3616794"/>
            <a:ext cx="5272482" cy="874264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B00E9910-454C-4DDF-899C-FF299D649DD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4103" y="3955620"/>
            <a:ext cx="1706473" cy="162193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BA8D5948-3DB8-48FB-84BE-DEE07ED561A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8" y="1908893"/>
            <a:ext cx="2304256" cy="153809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41420191-D749-4DF8-B1A4-815E66F49D0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4993538"/>
            <a:ext cx="5796858" cy="1168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10BB368-91EC-41DD-827E-ED659C648F10}"/>
              </a:ext>
            </a:extLst>
          </p:cNvPr>
          <p:cNvSpPr txBox="1"/>
          <p:nvPr/>
        </p:nvSpPr>
        <p:spPr>
          <a:xfrm>
            <a:off x="1991544" y="2387991"/>
            <a:ext cx="3251067" cy="646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Управление Роспотребнадзора по Кировской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4266115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7408" y="188641"/>
            <a:ext cx="10009112" cy="720079"/>
          </a:xfr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400" b="1" spc="-25" dirty="0">
                <a:solidFill>
                  <a:srgbClr val="FF0000"/>
                </a:solidFill>
              </a:rPr>
              <a:t>Региональные проекты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C310E4EB-3EFD-4452-A825-1111DB02E9F1}"/>
              </a:ext>
            </a:extLst>
          </p:cNvPr>
          <p:cNvSpPr/>
          <p:nvPr/>
        </p:nvSpPr>
        <p:spPr>
          <a:xfrm>
            <a:off x="1631504" y="1268760"/>
            <a:ext cx="10297144" cy="1532332"/>
          </a:xfrm>
          <a:prstGeom prst="roundRect">
            <a:avLst/>
          </a:prstGeom>
          <a:ln>
            <a:solidFill>
              <a:schemeClr val="accent2"/>
            </a:solidFill>
          </a:ln>
          <a:effec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r>
              <a:rPr lang="ru-RU" sz="2800" b="1" dirty="0">
                <a:solidFill>
                  <a:srgbClr val="703016"/>
                </a:solidFill>
              </a:rPr>
              <a:t>«Создание благоприятных условий для осуществления деятельности самозанятыми гражданами в Кировской области»</a:t>
            </a:r>
            <a:endParaRPr kumimoji="0" lang="ru-RU" sz="2800" b="1" i="0" u="none" strike="noStrike" cap="none" spc="0" normalizeH="0" baseline="0" dirty="0">
              <a:ln>
                <a:noFill/>
              </a:ln>
              <a:solidFill>
                <a:srgbClr val="5E2716"/>
              </a:solidFill>
              <a:effectLst/>
              <a:uFillTx/>
              <a:ea typeface="+mj-ea"/>
              <a:cs typeface="+mj-cs"/>
              <a:sym typeface="Calibri"/>
            </a:endParaRP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xmlns="" id="{D06DBB7F-78BF-4F2B-AA56-F58FEA6839B3}"/>
              </a:ext>
            </a:extLst>
          </p:cNvPr>
          <p:cNvSpPr/>
          <p:nvPr/>
        </p:nvSpPr>
        <p:spPr>
          <a:xfrm>
            <a:off x="1631504" y="5229200"/>
            <a:ext cx="10297144" cy="1055606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r>
              <a:rPr lang="ru-RU" sz="2800" b="1" spc="-25" dirty="0">
                <a:solidFill>
                  <a:srgbClr val="6D2D19"/>
                </a:solidFill>
              </a:rPr>
              <a:t>«Акселерация субъектов малого и среднего предпринимательства в Кировской области»</a:t>
            </a:r>
            <a:endParaRPr kumimoji="0" lang="ru-RU" sz="2800" b="1" i="0" u="none" strike="noStrike" cap="none" spc="0" normalizeH="0" baseline="0" dirty="0">
              <a:ln>
                <a:noFill/>
              </a:ln>
              <a:solidFill>
                <a:srgbClr val="6D2D19"/>
              </a:solidFill>
              <a:effectLst/>
              <a:uFillTx/>
              <a:ea typeface="+mj-ea"/>
              <a:cs typeface="+mj-cs"/>
              <a:sym typeface="Calibri"/>
            </a:endParaRP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xmlns="" id="{A5235551-7025-45BA-B633-36E5F8FA9EB4}"/>
              </a:ext>
            </a:extLst>
          </p:cNvPr>
          <p:cNvSpPr/>
          <p:nvPr/>
        </p:nvSpPr>
        <p:spPr>
          <a:xfrm>
            <a:off x="1631504" y="3429000"/>
            <a:ext cx="10297144" cy="1055606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r>
              <a:rPr lang="ru-RU" sz="2800" b="1" dirty="0">
                <a:solidFill>
                  <a:srgbClr val="703016"/>
                </a:solidFill>
              </a:rPr>
              <a:t>«Создание условий для легкого старта и комфортного ведения бизнеса в Кировской области»</a:t>
            </a:r>
            <a:endParaRPr kumimoji="0" lang="ru-RU" sz="2800" b="1" i="0" u="none" strike="noStrike" cap="none" spc="0" normalizeH="0" baseline="0" dirty="0">
              <a:ln>
                <a:noFill/>
              </a:ln>
              <a:solidFill>
                <a:srgbClr val="6D2D19"/>
              </a:solidFill>
              <a:effectLst/>
              <a:uFillTx/>
              <a:ea typeface="+mj-ea"/>
              <a:cs typeface="+mj-cs"/>
              <a:sym typeface="Calibri"/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E6118FB0-7598-40D5-BCC4-819AF9B0550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99" t="14182" r="10529" b="16159"/>
          <a:stretch/>
        </p:blipFill>
        <p:spPr>
          <a:xfrm>
            <a:off x="160138" y="56779"/>
            <a:ext cx="1067188" cy="551755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B1862D5B-604C-41C7-8A02-64A5249C6B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64"/>
          <a:stretch/>
        </p:blipFill>
        <p:spPr>
          <a:xfrm>
            <a:off x="11124812" y="43003"/>
            <a:ext cx="1067188" cy="875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35113"/>
      </p:ext>
    </p:extLst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78761" y="645672"/>
            <a:ext cx="11500131" cy="978729"/>
          </a:xfrm>
          <a:prstGeom prst="rect">
            <a:avLst/>
          </a:prstGeom>
          <a:noFill/>
          <a:ln w="1905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Calibri"/>
                <a:sym typeface="Calibri"/>
              </a:rPr>
              <a:t>Муниципальные фонды поддержки малого и среднего предпринимательства  </a:t>
            </a:r>
          </a:p>
        </p:txBody>
      </p:sp>
      <p:sp>
        <p:nvSpPr>
          <p:cNvPr id="107" name="Прямоугольник 106"/>
          <p:cNvSpPr/>
          <p:nvPr/>
        </p:nvSpPr>
        <p:spPr>
          <a:xfrm>
            <a:off x="7981729" y="4360161"/>
            <a:ext cx="3929007" cy="288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477"/>
              </a:spcAft>
              <a:buClrTx/>
              <a:buSzTx/>
              <a:buFontTx/>
              <a:buNone/>
              <a:tabLst/>
              <a:defRPr/>
            </a:pPr>
            <a:endParaRPr kumimoji="0" lang="ru-RU" sz="1273" b="1" i="0" u="none" strike="noStrike" kern="0" cap="none" spc="0" normalizeH="0" baseline="0" noProof="0" dirty="0">
              <a:ln>
                <a:noFill/>
              </a:ln>
              <a:solidFill>
                <a:srgbClr val="562212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F0E3F6B-4CD7-4316-B2E8-C3277B0CF9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4748" y="122799"/>
            <a:ext cx="559749" cy="55974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1F2AB534-E946-40D1-A7BD-8B2DD7C6B09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761" y="1814103"/>
            <a:ext cx="4557714" cy="5025803"/>
          </a:xfrm>
          <a:prstGeom prst="rect">
            <a:avLst/>
          </a:prstGeom>
        </p:spPr>
      </p:pic>
      <p:sp>
        <p:nvSpPr>
          <p:cNvPr id="7" name="Овал 6">
            <a:extLst>
              <a:ext uri="{FF2B5EF4-FFF2-40B4-BE49-F238E27FC236}">
                <a16:creationId xmlns:a16="http://schemas.microsoft.com/office/drawing/2014/main" xmlns="" id="{3539B142-87AD-4827-9DC0-240D8D052C99}"/>
              </a:ext>
            </a:extLst>
          </p:cNvPr>
          <p:cNvSpPr/>
          <p:nvPr/>
        </p:nvSpPr>
        <p:spPr>
          <a:xfrm>
            <a:off x="2815312" y="3395520"/>
            <a:ext cx="518121" cy="519348"/>
          </a:xfrm>
          <a:prstGeom prst="ellipse">
            <a:avLst/>
          </a:prstGeom>
          <a:solidFill>
            <a:srgbClr val="FF0000"/>
          </a:solidFill>
          <a:ln w="127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1</a:t>
            </a: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xmlns="" id="{A36476F4-E9E7-40E8-90DE-1F5EF33DB422}"/>
              </a:ext>
            </a:extLst>
          </p:cNvPr>
          <p:cNvSpPr/>
          <p:nvPr/>
        </p:nvSpPr>
        <p:spPr>
          <a:xfrm>
            <a:off x="5080638" y="2252030"/>
            <a:ext cx="501705" cy="519348"/>
          </a:xfrm>
          <a:prstGeom prst="ellipse">
            <a:avLst/>
          </a:prstGeom>
          <a:solidFill>
            <a:srgbClr val="FF0000"/>
          </a:solidFill>
          <a:ln w="127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1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76962FDE-41E8-4C13-BB2B-79CD6DD62964}"/>
              </a:ext>
            </a:extLst>
          </p:cNvPr>
          <p:cNvSpPr/>
          <p:nvPr/>
        </p:nvSpPr>
        <p:spPr>
          <a:xfrm>
            <a:off x="5685609" y="2309246"/>
            <a:ext cx="2057426" cy="393035"/>
          </a:xfrm>
          <a:prstGeom prst="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77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cs typeface="Helvetica"/>
                <a:sym typeface="Calibri"/>
              </a:rPr>
              <a:t>Белохолуницкий</a:t>
            </a:r>
            <a:endParaRPr kumimoji="0" lang="ru-RU" sz="1300" b="1" i="0" u="none" strike="noStrike" kern="1200" cap="none" spc="0" normalizeH="0" baseline="0" noProof="0" dirty="0">
              <a:ln>
                <a:noFill/>
              </a:ln>
              <a:solidFill>
                <a:srgbClr val="6D2D19"/>
              </a:solidFill>
              <a:effectLst/>
              <a:uLnTx/>
              <a:uFillTx/>
              <a:cs typeface="Helvetica"/>
              <a:sym typeface="Calibri"/>
            </a:endParaRPr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xmlns="" id="{99A3E96F-AE2A-4DC3-A6F2-509F32259844}"/>
              </a:ext>
            </a:extLst>
          </p:cNvPr>
          <p:cNvSpPr/>
          <p:nvPr/>
        </p:nvSpPr>
        <p:spPr>
          <a:xfrm>
            <a:off x="3566483" y="2884694"/>
            <a:ext cx="518120" cy="519348"/>
          </a:xfrm>
          <a:prstGeom prst="ellipse">
            <a:avLst/>
          </a:prstGeom>
          <a:solidFill>
            <a:srgbClr val="FF0000"/>
          </a:solidFill>
          <a:ln w="127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dirty="0">
                <a:solidFill>
                  <a:srgbClr val="FFFFFF"/>
                </a:solidFill>
              </a:rPr>
              <a:t>2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1660F776-11AE-424A-A0C7-D76B30CEE035}"/>
              </a:ext>
            </a:extLst>
          </p:cNvPr>
          <p:cNvSpPr/>
          <p:nvPr/>
        </p:nvSpPr>
        <p:spPr>
          <a:xfrm>
            <a:off x="5683916" y="2866843"/>
            <a:ext cx="2057427" cy="393035"/>
          </a:xfrm>
          <a:prstGeom prst="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77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cs typeface="Helvetica"/>
                <a:sym typeface="Calibri"/>
              </a:rPr>
              <a:t>Верхнекамский</a:t>
            </a:r>
            <a:r>
              <a:rPr kumimoji="0" lang="ru-RU" sz="1300" b="1" i="0" u="none" strike="noStrike" kern="120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cs typeface="Helvetica"/>
                <a:sym typeface="Calibri"/>
              </a:rPr>
              <a:t> </a:t>
            </a: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xmlns="" id="{85228AAA-F27C-4A7D-B7A2-7DB159962547}"/>
              </a:ext>
            </a:extLst>
          </p:cNvPr>
          <p:cNvSpPr/>
          <p:nvPr/>
        </p:nvSpPr>
        <p:spPr>
          <a:xfrm>
            <a:off x="3155403" y="6188057"/>
            <a:ext cx="518120" cy="519348"/>
          </a:xfrm>
          <a:prstGeom prst="ellipse">
            <a:avLst/>
          </a:prstGeom>
          <a:solidFill>
            <a:srgbClr val="FF0000"/>
          </a:solidFill>
          <a:ln w="127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3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xmlns="" id="{A67AC8B4-6955-4727-AC83-A3AB227568E6}"/>
              </a:ext>
            </a:extLst>
          </p:cNvPr>
          <p:cNvSpPr/>
          <p:nvPr/>
        </p:nvSpPr>
        <p:spPr>
          <a:xfrm>
            <a:off x="5697575" y="3435957"/>
            <a:ext cx="2043767" cy="393035"/>
          </a:xfrm>
          <a:prstGeom prst="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77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cs typeface="Helvetica"/>
                <a:sym typeface="Calibri"/>
              </a:rPr>
              <a:t>Вятскополянский</a:t>
            </a:r>
            <a:endParaRPr kumimoji="0" lang="ru-RU" sz="1300" b="1" i="0" u="none" strike="noStrike" kern="1200" cap="none" spc="0" normalizeH="0" baseline="0" noProof="0" dirty="0">
              <a:ln>
                <a:noFill/>
              </a:ln>
              <a:solidFill>
                <a:srgbClr val="6D2D19"/>
              </a:solidFill>
              <a:effectLst/>
              <a:uLnTx/>
              <a:uFillTx/>
              <a:cs typeface="Helvetica"/>
              <a:sym typeface="Calibri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xmlns="" id="{04771D51-8431-42A6-B816-78366163176A}"/>
              </a:ext>
            </a:extLst>
          </p:cNvPr>
          <p:cNvSpPr/>
          <p:nvPr/>
        </p:nvSpPr>
        <p:spPr>
          <a:xfrm>
            <a:off x="5708417" y="4013530"/>
            <a:ext cx="2026350" cy="417107"/>
          </a:xfrm>
          <a:prstGeom prst="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77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cs typeface="Helvetica"/>
                <a:sym typeface="Calibri"/>
              </a:rPr>
              <a:t>Кирово-Чепецкий</a:t>
            </a:r>
            <a:endParaRPr kumimoji="0" lang="ru-RU" sz="1300" b="1" i="0" u="none" strike="noStrike" kern="1200" cap="none" spc="0" normalizeH="0" baseline="0" noProof="0" dirty="0">
              <a:ln>
                <a:noFill/>
              </a:ln>
              <a:solidFill>
                <a:srgbClr val="6D2D19"/>
              </a:solidFill>
              <a:effectLst/>
              <a:uLnTx/>
              <a:uFillTx/>
              <a:cs typeface="Helvetica"/>
              <a:sym typeface="Calibri"/>
            </a:endParaRPr>
          </a:p>
        </p:txBody>
      </p:sp>
      <p:sp>
        <p:nvSpPr>
          <p:cNvPr id="30" name="Овал 29">
            <a:extLst>
              <a:ext uri="{FF2B5EF4-FFF2-40B4-BE49-F238E27FC236}">
                <a16:creationId xmlns:a16="http://schemas.microsoft.com/office/drawing/2014/main" xmlns="" id="{9FB7DD08-2A62-4CA1-BBA0-D13E04187D4A}"/>
              </a:ext>
            </a:extLst>
          </p:cNvPr>
          <p:cNvSpPr/>
          <p:nvPr/>
        </p:nvSpPr>
        <p:spPr>
          <a:xfrm>
            <a:off x="2275703" y="3840727"/>
            <a:ext cx="526094" cy="519348"/>
          </a:xfrm>
          <a:prstGeom prst="ellipse">
            <a:avLst/>
          </a:prstGeom>
          <a:solidFill>
            <a:srgbClr val="FF0000"/>
          </a:solidFill>
          <a:ln w="127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dirty="0">
                <a:solidFill>
                  <a:srgbClr val="FFFFFF"/>
                </a:solidFill>
              </a:rPr>
              <a:t>4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3AEBE400-CCD0-47FA-9874-C8D5F83B57F1}"/>
              </a:ext>
            </a:extLst>
          </p:cNvPr>
          <p:cNvSpPr/>
          <p:nvPr/>
        </p:nvSpPr>
        <p:spPr>
          <a:xfrm>
            <a:off x="5722435" y="4615175"/>
            <a:ext cx="2012332" cy="417107"/>
          </a:xfrm>
          <a:prstGeom prst="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77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cs typeface="Helvetica"/>
                <a:sym typeface="Calibri"/>
              </a:rPr>
              <a:t>Лузский </a:t>
            </a:r>
          </a:p>
        </p:txBody>
      </p:sp>
      <p:sp>
        <p:nvSpPr>
          <p:cNvPr id="36" name="Овал 35">
            <a:extLst>
              <a:ext uri="{FF2B5EF4-FFF2-40B4-BE49-F238E27FC236}">
                <a16:creationId xmlns:a16="http://schemas.microsoft.com/office/drawing/2014/main" xmlns="" id="{944C6B8B-901B-4833-922F-69403184DEE3}"/>
              </a:ext>
            </a:extLst>
          </p:cNvPr>
          <p:cNvSpPr/>
          <p:nvPr/>
        </p:nvSpPr>
        <p:spPr>
          <a:xfrm>
            <a:off x="835222" y="1652284"/>
            <a:ext cx="487920" cy="519348"/>
          </a:xfrm>
          <a:prstGeom prst="ellipse">
            <a:avLst/>
          </a:prstGeom>
          <a:solidFill>
            <a:srgbClr val="FF0000"/>
          </a:solidFill>
          <a:ln w="127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5</a:t>
            </a:r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xmlns="" id="{833A9953-D5D4-4FA0-BF52-74DE7B53E82D}"/>
              </a:ext>
            </a:extLst>
          </p:cNvPr>
          <p:cNvSpPr/>
          <p:nvPr/>
        </p:nvSpPr>
        <p:spPr>
          <a:xfrm>
            <a:off x="5697576" y="5186978"/>
            <a:ext cx="2043766" cy="417107"/>
          </a:xfrm>
          <a:prstGeom prst="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77"/>
              </a:spcAft>
              <a:buClrTx/>
              <a:buSzTx/>
              <a:buFontTx/>
              <a:buNone/>
              <a:tabLst/>
              <a:defRPr/>
            </a:pPr>
            <a:r>
              <a:rPr lang="ru-RU" sz="1600" b="1" kern="1200" dirty="0">
                <a:solidFill>
                  <a:srgbClr val="6D2D19"/>
                </a:solidFill>
                <a:cs typeface="Helvetica"/>
              </a:rPr>
              <a:t>Нолинский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rgbClr val="6D2D19"/>
              </a:solidFill>
              <a:effectLst/>
              <a:uLnTx/>
              <a:uFillTx/>
              <a:cs typeface="Helvetica"/>
              <a:sym typeface="Calibri"/>
            </a:endParaRPr>
          </a:p>
        </p:txBody>
      </p:sp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xmlns="" id="{1A88B46E-7DF9-4425-9BFF-EB18AAD850D5}"/>
              </a:ext>
            </a:extLst>
          </p:cNvPr>
          <p:cNvSpPr/>
          <p:nvPr/>
        </p:nvSpPr>
        <p:spPr>
          <a:xfrm>
            <a:off x="9120336" y="2512419"/>
            <a:ext cx="2030107" cy="398885"/>
          </a:xfrm>
          <a:prstGeom prst="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77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cs typeface="Helvetica"/>
                <a:sym typeface="Calibri"/>
              </a:rPr>
              <a:t>Орло</a:t>
            </a:r>
            <a:r>
              <a:rPr lang="ru-RU" sz="1600" b="1" kern="1200" dirty="0" err="1">
                <a:solidFill>
                  <a:srgbClr val="6D2D19"/>
                </a:solidFill>
                <a:cs typeface="Helvetica"/>
              </a:rPr>
              <a:t>вский</a:t>
            </a:r>
            <a:endParaRPr kumimoji="0" lang="ru-RU" sz="1300" b="1" i="0" u="none" strike="noStrike" kern="1200" cap="none" spc="0" normalizeH="0" baseline="0" noProof="0" dirty="0">
              <a:ln>
                <a:noFill/>
              </a:ln>
              <a:solidFill>
                <a:srgbClr val="6D2D19"/>
              </a:solidFill>
              <a:effectLst/>
              <a:uLnTx/>
              <a:uFillTx/>
              <a:cs typeface="Helvetica"/>
              <a:sym typeface="Calibri"/>
            </a:endParaRPr>
          </a:p>
        </p:txBody>
      </p:sp>
      <p:sp>
        <p:nvSpPr>
          <p:cNvPr id="57" name="Прямоугольник 56">
            <a:extLst>
              <a:ext uri="{FF2B5EF4-FFF2-40B4-BE49-F238E27FC236}">
                <a16:creationId xmlns:a16="http://schemas.microsoft.com/office/drawing/2014/main" xmlns="" id="{31973B79-3F7D-4BF2-86E8-2F3BDB32B6F6}"/>
              </a:ext>
            </a:extLst>
          </p:cNvPr>
          <p:cNvSpPr/>
          <p:nvPr/>
        </p:nvSpPr>
        <p:spPr>
          <a:xfrm>
            <a:off x="9114953" y="3135001"/>
            <a:ext cx="2030106" cy="393035"/>
          </a:xfrm>
          <a:prstGeom prst="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77"/>
              </a:spcAft>
              <a:buClrTx/>
              <a:buSzTx/>
              <a:buFontTx/>
              <a:buNone/>
              <a:tabLst/>
              <a:defRPr/>
            </a:pPr>
            <a:r>
              <a:rPr lang="ru-RU" sz="1600" b="1" kern="1200" dirty="0">
                <a:solidFill>
                  <a:srgbClr val="6D2D19"/>
                </a:solidFill>
                <a:cs typeface="Helvetica"/>
              </a:rPr>
              <a:t>Подосиновский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rgbClr val="6D2D19"/>
              </a:solidFill>
              <a:effectLst/>
              <a:uLnTx/>
              <a:uFillTx/>
              <a:cs typeface="Helvetica"/>
              <a:sym typeface="Calibri"/>
            </a:endParaRPr>
          </a:p>
        </p:txBody>
      </p:sp>
      <p:sp>
        <p:nvSpPr>
          <p:cNvPr id="61" name="Прямоугольник 60">
            <a:extLst>
              <a:ext uri="{FF2B5EF4-FFF2-40B4-BE49-F238E27FC236}">
                <a16:creationId xmlns:a16="http://schemas.microsoft.com/office/drawing/2014/main" xmlns="" id="{F00FD1AB-B95A-4A7D-80D7-4BE439D8566B}"/>
              </a:ext>
            </a:extLst>
          </p:cNvPr>
          <p:cNvSpPr/>
          <p:nvPr/>
        </p:nvSpPr>
        <p:spPr>
          <a:xfrm>
            <a:off x="9120335" y="3753856"/>
            <a:ext cx="2024723" cy="417107"/>
          </a:xfrm>
          <a:prstGeom prst="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77"/>
              </a:spcAft>
              <a:buClrTx/>
              <a:buSzTx/>
              <a:buFontTx/>
              <a:buNone/>
              <a:tabLst/>
              <a:defRPr/>
            </a:pPr>
            <a:r>
              <a:rPr lang="ru-RU" sz="1600" b="1" kern="1200" dirty="0">
                <a:solidFill>
                  <a:srgbClr val="6D2D19"/>
                </a:solidFill>
                <a:cs typeface="Helvetica"/>
              </a:rPr>
              <a:t>Тужинский</a:t>
            </a:r>
            <a:endParaRPr kumimoji="0" lang="ru-RU" sz="1300" b="1" i="0" u="none" strike="noStrike" kern="1200" cap="none" spc="0" normalizeH="0" baseline="0" noProof="0" dirty="0">
              <a:ln>
                <a:noFill/>
              </a:ln>
              <a:solidFill>
                <a:srgbClr val="6D2D19"/>
              </a:solidFill>
              <a:effectLst/>
              <a:uLnTx/>
              <a:uFillTx/>
              <a:cs typeface="Helvetica"/>
              <a:sym typeface="Calibri"/>
            </a:endParaRPr>
          </a:p>
        </p:txBody>
      </p:sp>
      <p:sp>
        <p:nvSpPr>
          <p:cNvPr id="63" name="Прямоугольник 62">
            <a:extLst>
              <a:ext uri="{FF2B5EF4-FFF2-40B4-BE49-F238E27FC236}">
                <a16:creationId xmlns:a16="http://schemas.microsoft.com/office/drawing/2014/main" xmlns="" id="{88AA6FD8-FB7A-49B0-A00A-1F637B426247}"/>
              </a:ext>
            </a:extLst>
          </p:cNvPr>
          <p:cNvSpPr/>
          <p:nvPr/>
        </p:nvSpPr>
        <p:spPr>
          <a:xfrm>
            <a:off x="9120336" y="4376568"/>
            <a:ext cx="2024722" cy="417107"/>
          </a:xfrm>
          <a:prstGeom prst="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77"/>
              </a:spcAft>
              <a:buClrTx/>
              <a:buSzTx/>
              <a:buFontTx/>
              <a:buNone/>
              <a:tabLst/>
              <a:defRPr/>
            </a:pPr>
            <a:r>
              <a:rPr lang="ru-RU" sz="1400" b="1" kern="1200" dirty="0">
                <a:solidFill>
                  <a:srgbClr val="6D2D19"/>
                </a:solidFill>
                <a:cs typeface="Helvetica"/>
              </a:rPr>
              <a:t>Уржумский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rgbClr val="6D2D19"/>
              </a:solidFill>
              <a:effectLst/>
              <a:uLnTx/>
              <a:uFillTx/>
              <a:cs typeface="Helvetica"/>
              <a:sym typeface="Calibri"/>
            </a:endParaRPr>
          </a:p>
        </p:txBody>
      </p:sp>
      <p:sp>
        <p:nvSpPr>
          <p:cNvPr id="67" name="Прямоугольник 66">
            <a:extLst>
              <a:ext uri="{FF2B5EF4-FFF2-40B4-BE49-F238E27FC236}">
                <a16:creationId xmlns:a16="http://schemas.microsoft.com/office/drawing/2014/main" xmlns="" id="{F66EA99B-2217-4C1E-AF79-8A438D83F253}"/>
              </a:ext>
            </a:extLst>
          </p:cNvPr>
          <p:cNvSpPr/>
          <p:nvPr/>
        </p:nvSpPr>
        <p:spPr>
          <a:xfrm>
            <a:off x="9114952" y="4979455"/>
            <a:ext cx="2024721" cy="417107"/>
          </a:xfrm>
          <a:prstGeom prst="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77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cs typeface="Helvetica"/>
                <a:sym typeface="Calibri"/>
              </a:rPr>
              <a:t>Яранский</a:t>
            </a:r>
            <a:endParaRPr kumimoji="0" lang="ru-RU" sz="1300" b="1" i="0" u="none" strike="noStrike" kern="1200" cap="none" spc="0" normalizeH="0" baseline="0" noProof="0" dirty="0">
              <a:ln>
                <a:noFill/>
              </a:ln>
              <a:solidFill>
                <a:srgbClr val="6D2D19"/>
              </a:solidFill>
              <a:effectLst/>
              <a:uLnTx/>
              <a:uFillTx/>
              <a:cs typeface="Helvetica"/>
              <a:sym typeface="Calibri"/>
            </a:endParaRPr>
          </a:p>
        </p:txBody>
      </p:sp>
      <p:sp>
        <p:nvSpPr>
          <p:cNvPr id="71" name="Овал 70">
            <a:extLst>
              <a:ext uri="{FF2B5EF4-FFF2-40B4-BE49-F238E27FC236}">
                <a16:creationId xmlns:a16="http://schemas.microsoft.com/office/drawing/2014/main" xmlns="" id="{D8B2FAC4-4CCF-47B5-BB6D-A53C36ADE1B1}"/>
              </a:ext>
            </a:extLst>
          </p:cNvPr>
          <p:cNvSpPr/>
          <p:nvPr/>
        </p:nvSpPr>
        <p:spPr>
          <a:xfrm>
            <a:off x="2050830" y="4665777"/>
            <a:ext cx="487920" cy="519348"/>
          </a:xfrm>
          <a:prstGeom prst="ellipse">
            <a:avLst/>
          </a:prstGeom>
          <a:solidFill>
            <a:srgbClr val="FF0000"/>
          </a:solidFill>
          <a:ln w="127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6</a:t>
            </a:r>
          </a:p>
        </p:txBody>
      </p:sp>
      <p:sp>
        <p:nvSpPr>
          <p:cNvPr id="73" name="Овал 72">
            <a:extLst>
              <a:ext uri="{FF2B5EF4-FFF2-40B4-BE49-F238E27FC236}">
                <a16:creationId xmlns:a16="http://schemas.microsoft.com/office/drawing/2014/main" xmlns="" id="{CCC7D2F0-101C-40E3-A216-760526FBA15E}"/>
              </a:ext>
            </a:extLst>
          </p:cNvPr>
          <p:cNvSpPr/>
          <p:nvPr/>
        </p:nvSpPr>
        <p:spPr>
          <a:xfrm>
            <a:off x="1412025" y="3680514"/>
            <a:ext cx="483020" cy="519348"/>
          </a:xfrm>
          <a:prstGeom prst="ellipse">
            <a:avLst/>
          </a:prstGeom>
          <a:solidFill>
            <a:srgbClr val="FF0000"/>
          </a:solidFill>
          <a:ln w="127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dirty="0">
                <a:solidFill>
                  <a:srgbClr val="FFFFFF"/>
                </a:solidFill>
              </a:rPr>
              <a:t>7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75" name="Овал 74">
            <a:extLst>
              <a:ext uri="{FF2B5EF4-FFF2-40B4-BE49-F238E27FC236}">
                <a16:creationId xmlns:a16="http://schemas.microsoft.com/office/drawing/2014/main" xmlns="" id="{4E100BAE-D8E0-419B-871A-5189147771C6}"/>
              </a:ext>
            </a:extLst>
          </p:cNvPr>
          <p:cNvSpPr/>
          <p:nvPr/>
        </p:nvSpPr>
        <p:spPr>
          <a:xfrm>
            <a:off x="347302" y="2138367"/>
            <a:ext cx="487920" cy="519348"/>
          </a:xfrm>
          <a:prstGeom prst="ellipse">
            <a:avLst/>
          </a:prstGeom>
          <a:solidFill>
            <a:srgbClr val="FF0000"/>
          </a:solidFill>
          <a:ln w="127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8</a:t>
            </a:r>
          </a:p>
        </p:txBody>
      </p:sp>
      <p:sp>
        <p:nvSpPr>
          <p:cNvPr id="77" name="Овал 76">
            <a:extLst>
              <a:ext uri="{FF2B5EF4-FFF2-40B4-BE49-F238E27FC236}">
                <a16:creationId xmlns:a16="http://schemas.microsoft.com/office/drawing/2014/main" xmlns="" id="{CDF317FF-62AA-4DF8-9329-322FFACEC4AB}"/>
              </a:ext>
            </a:extLst>
          </p:cNvPr>
          <p:cNvSpPr/>
          <p:nvPr/>
        </p:nvSpPr>
        <p:spPr>
          <a:xfrm>
            <a:off x="835222" y="4733250"/>
            <a:ext cx="487920" cy="519348"/>
          </a:xfrm>
          <a:prstGeom prst="ellipse">
            <a:avLst/>
          </a:prstGeom>
          <a:solidFill>
            <a:srgbClr val="FF0000"/>
          </a:solidFill>
          <a:ln w="127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dirty="0">
                <a:solidFill>
                  <a:srgbClr val="FFFFFF"/>
                </a:solidFill>
              </a:rPr>
              <a:t>9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79" name="Овал 78">
            <a:extLst>
              <a:ext uri="{FF2B5EF4-FFF2-40B4-BE49-F238E27FC236}">
                <a16:creationId xmlns:a16="http://schemas.microsoft.com/office/drawing/2014/main" xmlns="" id="{CA15E4F5-6A2C-4963-8373-0A730F1131A4}"/>
              </a:ext>
            </a:extLst>
          </p:cNvPr>
          <p:cNvSpPr/>
          <p:nvPr/>
        </p:nvSpPr>
        <p:spPr>
          <a:xfrm>
            <a:off x="2255407" y="5231153"/>
            <a:ext cx="487920" cy="519348"/>
          </a:xfrm>
          <a:prstGeom prst="ellipse">
            <a:avLst/>
          </a:prstGeom>
          <a:solidFill>
            <a:srgbClr val="FF0000"/>
          </a:solidFill>
          <a:ln w="127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dirty="0">
                <a:solidFill>
                  <a:srgbClr val="FFFFFF"/>
                </a:solidFill>
              </a:rPr>
              <a:t>10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81" name="Овал 80">
            <a:extLst>
              <a:ext uri="{FF2B5EF4-FFF2-40B4-BE49-F238E27FC236}">
                <a16:creationId xmlns:a16="http://schemas.microsoft.com/office/drawing/2014/main" xmlns="" id="{05EA06D4-FD43-4200-871A-419D14840A20}"/>
              </a:ext>
            </a:extLst>
          </p:cNvPr>
          <p:cNvSpPr/>
          <p:nvPr/>
        </p:nvSpPr>
        <p:spPr>
          <a:xfrm>
            <a:off x="966195" y="5658454"/>
            <a:ext cx="487920" cy="519348"/>
          </a:xfrm>
          <a:prstGeom prst="ellipse">
            <a:avLst/>
          </a:prstGeom>
          <a:solidFill>
            <a:srgbClr val="FF0000"/>
          </a:solidFill>
          <a:ln w="127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dirty="0">
                <a:solidFill>
                  <a:srgbClr val="FFFFFF"/>
                </a:solidFill>
              </a:rPr>
              <a:t>11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" name="Овал 1">
            <a:extLst>
              <a:ext uri="{FF2B5EF4-FFF2-40B4-BE49-F238E27FC236}">
                <a16:creationId xmlns:a16="http://schemas.microsoft.com/office/drawing/2014/main" xmlns="" id="{B73F7005-0062-4FFE-9DE3-137F5C096F1C}"/>
              </a:ext>
            </a:extLst>
          </p:cNvPr>
          <p:cNvSpPr/>
          <p:nvPr/>
        </p:nvSpPr>
        <p:spPr>
          <a:xfrm>
            <a:off x="5080638" y="2836505"/>
            <a:ext cx="501705" cy="519348"/>
          </a:xfrm>
          <a:prstGeom prst="ellipse">
            <a:avLst/>
          </a:prstGeom>
          <a:solidFill>
            <a:srgbClr val="FF0000"/>
          </a:solidFill>
          <a:ln w="127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dirty="0">
                <a:solidFill>
                  <a:srgbClr val="FFFFFF"/>
                </a:solidFill>
              </a:rPr>
              <a:t>2</a:t>
            </a: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xmlns="" id="{D2E2046B-D81C-4F4D-966E-D191DB1A551C}"/>
              </a:ext>
            </a:extLst>
          </p:cNvPr>
          <p:cNvSpPr/>
          <p:nvPr/>
        </p:nvSpPr>
        <p:spPr>
          <a:xfrm>
            <a:off x="5080638" y="3383736"/>
            <a:ext cx="501705" cy="519348"/>
          </a:xfrm>
          <a:prstGeom prst="ellipse">
            <a:avLst/>
          </a:prstGeom>
          <a:solidFill>
            <a:srgbClr val="FF0000"/>
          </a:solidFill>
          <a:ln w="127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dirty="0">
                <a:solidFill>
                  <a:srgbClr val="FFFFFF"/>
                </a:solidFill>
              </a:rPr>
              <a:t>3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xmlns="" id="{5BFDF73D-0EF5-4D6B-9788-CFBC9F99D8F2}"/>
              </a:ext>
            </a:extLst>
          </p:cNvPr>
          <p:cNvSpPr/>
          <p:nvPr/>
        </p:nvSpPr>
        <p:spPr>
          <a:xfrm>
            <a:off x="5080637" y="3973895"/>
            <a:ext cx="501705" cy="519348"/>
          </a:xfrm>
          <a:prstGeom prst="ellipse">
            <a:avLst/>
          </a:prstGeom>
          <a:solidFill>
            <a:srgbClr val="FF0000"/>
          </a:solidFill>
          <a:ln w="127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dirty="0">
                <a:solidFill>
                  <a:srgbClr val="FFFFFF"/>
                </a:solidFill>
              </a:rPr>
              <a:t>4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xmlns="" id="{1202C052-9261-40E2-925E-AF54AEF554FC}"/>
              </a:ext>
            </a:extLst>
          </p:cNvPr>
          <p:cNvSpPr/>
          <p:nvPr/>
        </p:nvSpPr>
        <p:spPr>
          <a:xfrm>
            <a:off x="5080637" y="4564054"/>
            <a:ext cx="501705" cy="519348"/>
          </a:xfrm>
          <a:prstGeom prst="ellipse">
            <a:avLst/>
          </a:prstGeom>
          <a:solidFill>
            <a:srgbClr val="FF0000"/>
          </a:solidFill>
          <a:ln w="127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dirty="0">
                <a:solidFill>
                  <a:srgbClr val="FFFFFF"/>
                </a:solidFill>
              </a:rPr>
              <a:t>5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xmlns="" id="{6FE281CA-6F55-454A-A553-58F13E47EC01}"/>
              </a:ext>
            </a:extLst>
          </p:cNvPr>
          <p:cNvSpPr/>
          <p:nvPr/>
        </p:nvSpPr>
        <p:spPr>
          <a:xfrm>
            <a:off x="5080637" y="5154213"/>
            <a:ext cx="501705" cy="519348"/>
          </a:xfrm>
          <a:prstGeom prst="ellipse">
            <a:avLst/>
          </a:prstGeom>
          <a:solidFill>
            <a:srgbClr val="FF0000"/>
          </a:solidFill>
          <a:ln w="127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dirty="0">
                <a:solidFill>
                  <a:srgbClr val="FFFFFF"/>
                </a:solidFill>
              </a:rPr>
              <a:t>6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xmlns="" id="{0B9717F1-77B0-41F8-BFA9-91CE98B3A755}"/>
              </a:ext>
            </a:extLst>
          </p:cNvPr>
          <p:cNvSpPr/>
          <p:nvPr/>
        </p:nvSpPr>
        <p:spPr>
          <a:xfrm>
            <a:off x="8480618" y="2452187"/>
            <a:ext cx="501705" cy="519348"/>
          </a:xfrm>
          <a:prstGeom prst="ellipse">
            <a:avLst/>
          </a:prstGeom>
          <a:solidFill>
            <a:srgbClr val="FF0000"/>
          </a:solidFill>
          <a:ln w="127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dirty="0">
                <a:solidFill>
                  <a:srgbClr val="FFFFFF"/>
                </a:solidFill>
              </a:rPr>
              <a:t>7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xmlns="" id="{825C4A4E-D867-43CF-B232-853E1613D82C}"/>
              </a:ext>
            </a:extLst>
          </p:cNvPr>
          <p:cNvSpPr/>
          <p:nvPr/>
        </p:nvSpPr>
        <p:spPr>
          <a:xfrm>
            <a:off x="8480617" y="3071844"/>
            <a:ext cx="501705" cy="519348"/>
          </a:xfrm>
          <a:prstGeom prst="ellipse">
            <a:avLst/>
          </a:prstGeom>
          <a:solidFill>
            <a:srgbClr val="FF0000"/>
          </a:solidFill>
          <a:ln w="127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dirty="0">
                <a:solidFill>
                  <a:srgbClr val="FFFFFF"/>
                </a:solidFill>
              </a:rPr>
              <a:t>8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8" name="Овал 17">
            <a:extLst>
              <a:ext uri="{FF2B5EF4-FFF2-40B4-BE49-F238E27FC236}">
                <a16:creationId xmlns:a16="http://schemas.microsoft.com/office/drawing/2014/main" xmlns="" id="{5DCABF19-BB7D-4ECB-B7D8-6E5D25B095DE}"/>
              </a:ext>
            </a:extLst>
          </p:cNvPr>
          <p:cNvSpPr/>
          <p:nvPr/>
        </p:nvSpPr>
        <p:spPr>
          <a:xfrm>
            <a:off x="8480617" y="3691834"/>
            <a:ext cx="501705" cy="519348"/>
          </a:xfrm>
          <a:prstGeom prst="ellipse">
            <a:avLst/>
          </a:prstGeom>
          <a:solidFill>
            <a:srgbClr val="FF0000"/>
          </a:solidFill>
          <a:ln w="127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dirty="0">
                <a:solidFill>
                  <a:srgbClr val="FFFFFF"/>
                </a:solidFill>
              </a:rPr>
              <a:t>9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xmlns="" id="{8E7BDD3E-7091-4098-9663-74F4D9591FAD}"/>
              </a:ext>
            </a:extLst>
          </p:cNvPr>
          <p:cNvSpPr/>
          <p:nvPr/>
        </p:nvSpPr>
        <p:spPr>
          <a:xfrm>
            <a:off x="8478538" y="4327004"/>
            <a:ext cx="501705" cy="519348"/>
          </a:xfrm>
          <a:prstGeom prst="ellipse">
            <a:avLst/>
          </a:prstGeom>
          <a:solidFill>
            <a:srgbClr val="FF0000"/>
          </a:solidFill>
          <a:ln w="127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10</a:t>
            </a:r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xmlns="" id="{6E75EF04-4C39-4EAC-B5BF-D9E263C3914B}"/>
              </a:ext>
            </a:extLst>
          </p:cNvPr>
          <p:cNvSpPr/>
          <p:nvPr/>
        </p:nvSpPr>
        <p:spPr>
          <a:xfrm>
            <a:off x="8480617" y="4926794"/>
            <a:ext cx="501705" cy="519348"/>
          </a:xfrm>
          <a:prstGeom prst="ellipse">
            <a:avLst/>
          </a:prstGeom>
          <a:solidFill>
            <a:srgbClr val="FF0000"/>
          </a:solidFill>
          <a:ln w="127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11</a:t>
            </a:r>
          </a:p>
        </p:txBody>
      </p:sp>
      <p:sp>
        <p:nvSpPr>
          <p:cNvPr id="15" name="Равнобедренный треугольник 14">
            <a:extLst>
              <a:ext uri="{FF2B5EF4-FFF2-40B4-BE49-F238E27FC236}">
                <a16:creationId xmlns:a16="http://schemas.microsoft.com/office/drawing/2014/main" xmlns="" id="{50429761-C7EF-4760-A9FC-C10DE0AE4021}"/>
              </a:ext>
            </a:extLst>
          </p:cNvPr>
          <p:cNvSpPr/>
          <p:nvPr/>
        </p:nvSpPr>
        <p:spPr>
          <a:xfrm>
            <a:off x="5136453" y="6105231"/>
            <a:ext cx="390072" cy="294693"/>
          </a:xfrm>
          <a:prstGeom prst="triangle">
            <a:avLst/>
          </a:prstGeom>
          <a:solidFill>
            <a:schemeClr val="accent2"/>
          </a:solidFill>
          <a:ln w="127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2" name="Равнобедренный треугольник 21">
            <a:extLst>
              <a:ext uri="{FF2B5EF4-FFF2-40B4-BE49-F238E27FC236}">
                <a16:creationId xmlns:a16="http://schemas.microsoft.com/office/drawing/2014/main" xmlns="" id="{6D5F1CD5-2016-4B6C-9891-233F53AA049E}"/>
              </a:ext>
            </a:extLst>
          </p:cNvPr>
          <p:cNvSpPr/>
          <p:nvPr/>
        </p:nvSpPr>
        <p:spPr>
          <a:xfrm>
            <a:off x="3601572" y="3828992"/>
            <a:ext cx="260128" cy="212867"/>
          </a:xfrm>
          <a:prstGeom prst="triangle">
            <a:avLst/>
          </a:prstGeom>
          <a:solidFill>
            <a:schemeClr val="accent2"/>
          </a:solidFill>
          <a:ln w="127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4" name="Равнобедренный треугольник 23">
            <a:extLst>
              <a:ext uri="{FF2B5EF4-FFF2-40B4-BE49-F238E27FC236}">
                <a16:creationId xmlns:a16="http://schemas.microsoft.com/office/drawing/2014/main" xmlns="" id="{DA7C0FAF-F3B1-43E6-A541-AD09C21AB96C}"/>
              </a:ext>
            </a:extLst>
          </p:cNvPr>
          <p:cNvSpPr/>
          <p:nvPr/>
        </p:nvSpPr>
        <p:spPr>
          <a:xfrm>
            <a:off x="4123291" y="3702000"/>
            <a:ext cx="279874" cy="212868"/>
          </a:xfrm>
          <a:prstGeom prst="triangle">
            <a:avLst/>
          </a:prstGeom>
          <a:solidFill>
            <a:schemeClr val="accent2"/>
          </a:solidFill>
          <a:ln w="127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5" name="Равнобедренный треугольник 24">
            <a:extLst>
              <a:ext uri="{FF2B5EF4-FFF2-40B4-BE49-F238E27FC236}">
                <a16:creationId xmlns:a16="http://schemas.microsoft.com/office/drawing/2014/main" xmlns="" id="{ABD4E882-DC66-4A5A-B3EA-A23CF2E8043C}"/>
              </a:ext>
            </a:extLst>
          </p:cNvPr>
          <p:cNvSpPr/>
          <p:nvPr/>
        </p:nvSpPr>
        <p:spPr>
          <a:xfrm>
            <a:off x="2828885" y="5635910"/>
            <a:ext cx="266409" cy="229181"/>
          </a:xfrm>
          <a:prstGeom prst="triangle">
            <a:avLst/>
          </a:prstGeom>
          <a:solidFill>
            <a:schemeClr val="accent2"/>
          </a:solidFill>
          <a:ln w="127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6" name="Равнобедренный треугольник 25">
            <a:extLst>
              <a:ext uri="{FF2B5EF4-FFF2-40B4-BE49-F238E27FC236}">
                <a16:creationId xmlns:a16="http://schemas.microsoft.com/office/drawing/2014/main" xmlns="" id="{03C83FB9-9F32-443D-8ECB-09E0B2FCDB1C}"/>
              </a:ext>
            </a:extLst>
          </p:cNvPr>
          <p:cNvSpPr/>
          <p:nvPr/>
        </p:nvSpPr>
        <p:spPr>
          <a:xfrm>
            <a:off x="1406027" y="5195028"/>
            <a:ext cx="270231" cy="237599"/>
          </a:xfrm>
          <a:prstGeom prst="triangle">
            <a:avLst/>
          </a:prstGeom>
          <a:solidFill>
            <a:schemeClr val="accent2"/>
          </a:solidFill>
          <a:ln w="127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7" name="Равнобедренный треугольник 26">
            <a:extLst>
              <a:ext uri="{FF2B5EF4-FFF2-40B4-BE49-F238E27FC236}">
                <a16:creationId xmlns:a16="http://schemas.microsoft.com/office/drawing/2014/main" xmlns="" id="{7B2FD336-F475-46F8-AAA9-78EB4DFE4254}"/>
              </a:ext>
            </a:extLst>
          </p:cNvPr>
          <p:cNvSpPr/>
          <p:nvPr/>
        </p:nvSpPr>
        <p:spPr>
          <a:xfrm>
            <a:off x="1306550" y="4194279"/>
            <a:ext cx="244333" cy="229805"/>
          </a:xfrm>
          <a:prstGeom prst="triangle">
            <a:avLst/>
          </a:prstGeom>
          <a:solidFill>
            <a:schemeClr val="accent2"/>
          </a:solidFill>
          <a:ln w="127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9" name="Равнобедренный треугольник 28">
            <a:extLst>
              <a:ext uri="{FF2B5EF4-FFF2-40B4-BE49-F238E27FC236}">
                <a16:creationId xmlns:a16="http://schemas.microsoft.com/office/drawing/2014/main" xmlns="" id="{2C790273-3FF1-4CCB-9B00-FBCF8C1B2B8B}"/>
              </a:ext>
            </a:extLst>
          </p:cNvPr>
          <p:cNvSpPr/>
          <p:nvPr/>
        </p:nvSpPr>
        <p:spPr>
          <a:xfrm>
            <a:off x="1110675" y="3647048"/>
            <a:ext cx="244333" cy="253532"/>
          </a:xfrm>
          <a:prstGeom prst="triangle">
            <a:avLst/>
          </a:prstGeom>
          <a:solidFill>
            <a:schemeClr val="accent2"/>
          </a:solidFill>
          <a:ln w="127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1" name="Равнобедренный треугольник 30">
            <a:extLst>
              <a:ext uri="{FF2B5EF4-FFF2-40B4-BE49-F238E27FC236}">
                <a16:creationId xmlns:a16="http://schemas.microsoft.com/office/drawing/2014/main" xmlns="" id="{8D81434D-C078-4933-936B-C8989C50440D}"/>
              </a:ext>
            </a:extLst>
          </p:cNvPr>
          <p:cNvSpPr/>
          <p:nvPr/>
        </p:nvSpPr>
        <p:spPr>
          <a:xfrm>
            <a:off x="1650852" y="4615175"/>
            <a:ext cx="218117" cy="237699"/>
          </a:xfrm>
          <a:prstGeom prst="triangle">
            <a:avLst/>
          </a:prstGeom>
          <a:solidFill>
            <a:schemeClr val="accent2"/>
          </a:solidFill>
          <a:ln w="127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2" name="Равнобедренный треугольник 31">
            <a:extLst>
              <a:ext uri="{FF2B5EF4-FFF2-40B4-BE49-F238E27FC236}">
                <a16:creationId xmlns:a16="http://schemas.microsoft.com/office/drawing/2014/main" xmlns="" id="{3E6B897E-F3CB-4B8B-B459-172F39A76FF0}"/>
              </a:ext>
            </a:extLst>
          </p:cNvPr>
          <p:cNvSpPr/>
          <p:nvPr/>
        </p:nvSpPr>
        <p:spPr>
          <a:xfrm>
            <a:off x="1852546" y="5252598"/>
            <a:ext cx="270231" cy="212712"/>
          </a:xfrm>
          <a:prstGeom prst="triangle">
            <a:avLst/>
          </a:prstGeom>
          <a:solidFill>
            <a:schemeClr val="accent2"/>
          </a:solidFill>
          <a:ln w="127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3" name="Равнобедренный треугольник 32">
            <a:extLst>
              <a:ext uri="{FF2B5EF4-FFF2-40B4-BE49-F238E27FC236}">
                <a16:creationId xmlns:a16="http://schemas.microsoft.com/office/drawing/2014/main" xmlns="" id="{5611D687-8D98-4267-A15D-6CFEF65FE2A3}"/>
              </a:ext>
            </a:extLst>
          </p:cNvPr>
          <p:cNvSpPr/>
          <p:nvPr/>
        </p:nvSpPr>
        <p:spPr>
          <a:xfrm>
            <a:off x="928748" y="4327004"/>
            <a:ext cx="257755" cy="221545"/>
          </a:xfrm>
          <a:prstGeom prst="triangle">
            <a:avLst/>
          </a:prstGeom>
          <a:solidFill>
            <a:schemeClr val="accent2"/>
          </a:solidFill>
          <a:ln w="127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58" name="Прямоугольник 57">
            <a:extLst>
              <a:ext uri="{FF2B5EF4-FFF2-40B4-BE49-F238E27FC236}">
                <a16:creationId xmlns:a16="http://schemas.microsoft.com/office/drawing/2014/main" xmlns="" id="{31653C25-89C1-4238-B8B2-844012329303}"/>
              </a:ext>
            </a:extLst>
          </p:cNvPr>
          <p:cNvSpPr/>
          <p:nvPr/>
        </p:nvSpPr>
        <p:spPr>
          <a:xfrm>
            <a:off x="5582342" y="6065576"/>
            <a:ext cx="6328394" cy="519347"/>
          </a:xfrm>
          <a:prstGeom prst="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77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cs typeface="Helvetica"/>
                <a:sym typeface="Calibri"/>
              </a:rPr>
              <a:t>Агенты Кировского областного фонда поддержки малого </a:t>
            </a:r>
          </a:p>
          <a:p>
            <a:pPr marL="0" marR="0" lvl="0" indent="0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77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cs typeface="Helvetica"/>
                <a:sym typeface="Calibri"/>
              </a:rPr>
              <a:t> и среднего препирательства (</a:t>
            </a:r>
            <a:r>
              <a:rPr lang="ru-RU" sz="1600" b="1" kern="1200" dirty="0">
                <a:solidFill>
                  <a:srgbClr val="6D2D19"/>
                </a:solidFill>
                <a:cs typeface="Helvetica"/>
              </a:rPr>
              <a:t>м</a:t>
            </a:r>
            <a:r>
              <a:rPr kumimoji="0" lang="ru-RU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cs typeface="Helvetica"/>
                <a:sym typeface="Calibri"/>
              </a:rPr>
              <a:t>икрокредитная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cs typeface="Helvetica"/>
                <a:sym typeface="Calibri"/>
              </a:rPr>
              <a:t> компания)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rgbClr val="6D2D19"/>
              </a:solidFill>
              <a:effectLst/>
              <a:uLnTx/>
              <a:uFillTx/>
              <a:cs typeface="Helvetica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56418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407368" y="634570"/>
            <a:ext cx="11377264" cy="535531"/>
          </a:xfrm>
          <a:prstGeom prst="rect">
            <a:avLst/>
          </a:prstGeom>
          <a:noFill/>
          <a:ln w="1905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>
                <a:solidFill>
                  <a:srgbClr val="FF0000"/>
                </a:solidFill>
                <a:cs typeface="Calibri"/>
              </a:rPr>
              <a:t>Взаимодействие с АО «Корпорация «МСП»</a:t>
            </a:r>
            <a:endParaRPr kumimoji="0" lang="ru-RU" sz="3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cs typeface="Calibri"/>
              <a:sym typeface="Calibri"/>
            </a:endParaRPr>
          </a:p>
        </p:txBody>
      </p:sp>
      <p:sp>
        <p:nvSpPr>
          <p:cNvPr id="107" name="Прямоугольник 106"/>
          <p:cNvSpPr/>
          <p:nvPr/>
        </p:nvSpPr>
        <p:spPr>
          <a:xfrm>
            <a:off x="7981729" y="4360161"/>
            <a:ext cx="3929007" cy="288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477"/>
              </a:spcAft>
              <a:buClrTx/>
              <a:buSzTx/>
              <a:buFontTx/>
              <a:buNone/>
              <a:tabLst/>
              <a:defRPr/>
            </a:pPr>
            <a:endParaRPr kumimoji="0" lang="ru-RU" sz="1273" b="1" i="0" u="none" strike="noStrike" kern="0" cap="none" spc="0" normalizeH="0" baseline="0" noProof="0" dirty="0">
              <a:ln>
                <a:noFill/>
              </a:ln>
              <a:solidFill>
                <a:srgbClr val="562212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F0E3F6B-4CD7-4316-B2E8-C3277B0CF9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0576" y="7873"/>
            <a:ext cx="796632" cy="796632"/>
          </a:xfrm>
          <a:prstGeom prst="rect">
            <a:avLst/>
          </a:prstGeom>
        </p:spPr>
      </p:pic>
      <p:pic>
        <p:nvPicPr>
          <p:cNvPr id="13" name="object 7">
            <a:extLst>
              <a:ext uri="{FF2B5EF4-FFF2-40B4-BE49-F238E27FC236}">
                <a16:creationId xmlns:a16="http://schemas.microsoft.com/office/drawing/2014/main" xmlns="" id="{FA6A418A-7FD2-4B95-9F56-507E7FA48855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727848" y="6093296"/>
            <a:ext cx="1477917" cy="584773"/>
          </a:xfrm>
          <a:prstGeom prst="rect">
            <a:avLst/>
          </a:prstGeom>
        </p:spPr>
      </p:pic>
      <p:grpSp>
        <p:nvGrpSpPr>
          <p:cNvPr id="16" name="object 2">
            <a:extLst>
              <a:ext uri="{FF2B5EF4-FFF2-40B4-BE49-F238E27FC236}">
                <a16:creationId xmlns:a16="http://schemas.microsoft.com/office/drawing/2014/main" xmlns="" id="{D2106464-4A02-4C0B-A366-1A89E8E62609}"/>
              </a:ext>
            </a:extLst>
          </p:cNvPr>
          <p:cNvGrpSpPr/>
          <p:nvPr/>
        </p:nvGrpSpPr>
        <p:grpSpPr>
          <a:xfrm>
            <a:off x="263352" y="2852936"/>
            <a:ext cx="1872208" cy="2659457"/>
            <a:chOff x="1231" y="0"/>
            <a:chExt cx="7559040" cy="10692130"/>
          </a:xfrm>
        </p:grpSpPr>
        <p:sp>
          <p:nvSpPr>
            <p:cNvPr id="18" name="object 3">
              <a:extLst>
                <a:ext uri="{FF2B5EF4-FFF2-40B4-BE49-F238E27FC236}">
                  <a16:creationId xmlns:a16="http://schemas.microsoft.com/office/drawing/2014/main" xmlns="" id="{CDC32B91-CCF8-43B2-885D-CD9D968FE2A6}"/>
                </a:ext>
              </a:extLst>
            </p:cNvPr>
            <p:cNvSpPr/>
            <p:nvPr/>
          </p:nvSpPr>
          <p:spPr>
            <a:xfrm>
              <a:off x="1231" y="0"/>
              <a:ext cx="7558772" cy="10692003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4">
              <a:extLst>
                <a:ext uri="{FF2B5EF4-FFF2-40B4-BE49-F238E27FC236}">
                  <a16:creationId xmlns:a16="http://schemas.microsoft.com/office/drawing/2014/main" xmlns="" id="{FF2D954C-5C57-4749-AAB7-7B970813749C}"/>
                </a:ext>
              </a:extLst>
            </p:cNvPr>
            <p:cNvSpPr/>
            <p:nvPr/>
          </p:nvSpPr>
          <p:spPr>
            <a:xfrm>
              <a:off x="2890380" y="817943"/>
              <a:ext cx="176530" cy="271780"/>
            </a:xfrm>
            <a:custGeom>
              <a:avLst/>
              <a:gdLst/>
              <a:ahLst/>
              <a:cxnLst/>
              <a:rect l="l" t="t" r="r" b="b"/>
              <a:pathLst>
                <a:path w="176530" h="271780">
                  <a:moveTo>
                    <a:pt x="176212" y="0"/>
                  </a:moveTo>
                  <a:lnTo>
                    <a:pt x="0" y="0"/>
                  </a:lnTo>
                  <a:lnTo>
                    <a:pt x="0" y="271449"/>
                  </a:lnTo>
                  <a:lnTo>
                    <a:pt x="176212" y="271449"/>
                  </a:lnTo>
                  <a:lnTo>
                    <a:pt x="17621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19469B85-F1B4-4592-990A-9BD81C20779B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783632" y="2852936"/>
            <a:ext cx="1866987" cy="265942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F642E9A-4F73-4084-AFDF-53BA95EEB75C}"/>
              </a:ext>
            </a:extLst>
          </p:cNvPr>
          <p:cNvSpPr txBox="1"/>
          <p:nvPr/>
        </p:nvSpPr>
        <p:spPr>
          <a:xfrm>
            <a:off x="8103085" y="2919969"/>
            <a:ext cx="3811424" cy="329320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kumimoji="0" lang="ru-RU" sz="1600" b="0" i="0" u="none" strike="noStrike" cap="none" spc="0" normalizeH="0" baseline="0" dirty="0">
                <a:ln>
                  <a:noFill/>
                </a:ln>
                <a:solidFill>
                  <a:srgbClr val="6633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Финансовая поддержка</a:t>
            </a: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kumimoji="0" lang="ru-RU" sz="1600" b="0" i="0" u="none" strike="noStrike" cap="none" spc="0" normalizeH="0" baseline="0" dirty="0">
                <a:ln>
                  <a:noFill/>
                </a:ln>
                <a:solidFill>
                  <a:srgbClr val="6633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Юридические аспекты и система налогообложения</a:t>
            </a: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kumimoji="0" lang="ru-RU" sz="1600" b="0" i="0" u="none" strike="noStrike" cap="none" spc="0" normalizeH="0" baseline="0" dirty="0">
                <a:ln>
                  <a:noFill/>
                </a:ln>
                <a:solidFill>
                  <a:srgbClr val="6633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Генерация бизнес-идеи </a:t>
            </a: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kumimoji="0" lang="ru-RU" sz="1600" b="0" i="0" u="none" strike="noStrike" cap="none" spc="0" normalizeH="0" baseline="0" dirty="0">
                <a:ln>
                  <a:noFill/>
                </a:ln>
                <a:solidFill>
                  <a:srgbClr val="6633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Консультационная поддержка</a:t>
            </a: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kumimoji="0" lang="ru-RU" sz="1600" b="0" i="0" u="none" strike="noStrike" cap="none" spc="0" normalizeH="0" baseline="0" dirty="0">
                <a:ln>
                  <a:noFill/>
                </a:ln>
                <a:solidFill>
                  <a:srgbClr val="6633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Участие в государственных закупках </a:t>
            </a: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kumimoji="0" lang="ru-RU" sz="1600" b="0" i="0" u="none" strike="noStrike" cap="none" spc="0" normalizeH="0" baseline="0" dirty="0">
                <a:ln>
                  <a:noFill/>
                </a:ln>
                <a:solidFill>
                  <a:srgbClr val="6633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Сертификация и лицензирование </a:t>
            </a: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kumimoji="0" lang="ru-RU" sz="1600" b="0" i="0" u="none" strike="noStrike" cap="none" spc="0" normalizeH="0" baseline="0" dirty="0">
                <a:ln>
                  <a:noFill/>
                </a:ln>
                <a:solidFill>
                  <a:srgbClr val="6633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Проверки субъектов МСП </a:t>
            </a: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kumimoji="0" lang="ru-RU" sz="1600" b="0" i="0" u="none" strike="noStrike" cap="none" spc="0" normalizeH="0" baseline="0" dirty="0">
                <a:ln>
                  <a:noFill/>
                </a:ln>
                <a:solidFill>
                  <a:srgbClr val="6633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Портал бизнес-навигатора МСП</a:t>
            </a: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kumimoji="0" lang="ru-RU" sz="1600" b="0" i="0" u="none" strike="noStrike" cap="none" spc="0" normalizeH="0" baseline="0" dirty="0">
                <a:ln>
                  <a:noFill/>
                </a:ln>
                <a:solidFill>
                  <a:srgbClr val="6633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Проектное управление</a:t>
            </a: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kumimoji="0" lang="ru-RU" sz="1600" b="0" i="0" u="none" strike="noStrike" cap="none" spc="0" normalizeH="0" baseline="0" dirty="0">
                <a:ln>
                  <a:noFill/>
                </a:ln>
                <a:solidFill>
                  <a:srgbClr val="6633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Инновационно-производственная поддержка</a:t>
            </a: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kumimoji="0" lang="ru-RU" sz="1600" b="0" i="0" u="none" strike="noStrike" cap="none" spc="0" normalizeH="0" baseline="0" dirty="0">
                <a:ln>
                  <a:noFill/>
                </a:ln>
                <a:solidFill>
                  <a:srgbClr val="6633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Имущественная поддержка и др.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DD21C92-59DF-43C8-A126-C374B3034F9F}"/>
              </a:ext>
            </a:extLst>
          </p:cNvPr>
          <p:cNvSpPr/>
          <p:nvPr/>
        </p:nvSpPr>
        <p:spPr>
          <a:xfrm>
            <a:off x="119336" y="2060848"/>
            <a:ext cx="2501660" cy="584773"/>
          </a:xfrm>
          <a:prstGeom prst="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77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cs typeface="Helvetica"/>
                <a:sym typeface="Calibri"/>
              </a:rPr>
              <a:t>Азбука предпринимателя</a:t>
            </a:r>
            <a:endParaRPr kumimoji="0" lang="ru-RU" sz="1300" b="1" i="0" u="none" strike="noStrike" kern="1200" cap="none" spc="0" normalizeH="0" baseline="0" noProof="0" dirty="0">
              <a:ln>
                <a:noFill/>
              </a:ln>
              <a:solidFill>
                <a:srgbClr val="6D2D19"/>
              </a:solidFill>
              <a:effectLst/>
              <a:uLnTx/>
              <a:uFillTx/>
              <a:cs typeface="Helvetica"/>
              <a:sym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F88AADB5-D108-426A-8DCE-81DBDFD2AF9A}"/>
              </a:ext>
            </a:extLst>
          </p:cNvPr>
          <p:cNvSpPr txBox="1"/>
          <p:nvPr/>
        </p:nvSpPr>
        <p:spPr>
          <a:xfrm>
            <a:off x="1046804" y="1201727"/>
            <a:ext cx="8649596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spc="0" normalizeH="0" baseline="0" dirty="0">
                <a:ln>
                  <a:noFill/>
                </a:ln>
                <a:solidFill>
                  <a:srgbClr val="663300"/>
                </a:solidFill>
                <a:effectLst/>
                <a:uFillTx/>
                <a:latin typeface="Helvetica" panose="020B0604020202020204" pitchFamily="34" charset="0"/>
                <a:cs typeface="Helvetica" panose="020B0604020202020204" pitchFamily="34" charset="0"/>
                <a:sym typeface="Calibri"/>
              </a:rPr>
              <a:t>Сертифицированный тренер </a:t>
            </a:r>
            <a:r>
              <a:rPr kumimoji="0" lang="ru-RU" sz="1600" b="0" i="0" u="none" strike="noStrike" cap="none" spc="0" normalizeH="0" baseline="0" dirty="0">
                <a:ln>
                  <a:noFill/>
                </a:ln>
                <a:solidFill>
                  <a:srgbClr val="663300"/>
                </a:solidFill>
                <a:effectLst/>
                <a:uFillTx/>
                <a:latin typeface="Helvetica" panose="020B0604020202020204" pitchFamily="34" charset="0"/>
                <a:cs typeface="Helvetica" panose="020B0604020202020204" pitchFamily="34" charset="0"/>
                <a:sym typeface="Calibri"/>
              </a:rPr>
              <a:t>проводит обучающие программы для начинающих и действующих предпринимателей 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B27453C1-313B-4F41-8549-0720F424EA87}"/>
              </a:ext>
            </a:extLst>
          </p:cNvPr>
          <p:cNvSpPr/>
          <p:nvPr/>
        </p:nvSpPr>
        <p:spPr>
          <a:xfrm>
            <a:off x="2711624" y="2060848"/>
            <a:ext cx="2501660" cy="584773"/>
          </a:xfrm>
          <a:prstGeom prst="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77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cs typeface="Helvetica"/>
                <a:sym typeface="Calibri"/>
              </a:rPr>
              <a:t>Школа предпринимательства</a:t>
            </a:r>
            <a:endParaRPr kumimoji="0" lang="ru-RU" sz="1300" b="1" i="0" u="none" strike="noStrike" kern="1200" cap="none" spc="0" normalizeH="0" baseline="0" noProof="0" dirty="0">
              <a:ln>
                <a:noFill/>
              </a:ln>
              <a:solidFill>
                <a:srgbClr val="6D2D19"/>
              </a:solidFill>
              <a:effectLst/>
              <a:uLnTx/>
              <a:uFillTx/>
              <a:cs typeface="Helvetica"/>
              <a:sym typeface="Calibri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89C48DFE-9C41-40B9-9A26-6B51D3ECC4CA}"/>
              </a:ext>
            </a:extLst>
          </p:cNvPr>
          <p:cNvSpPr/>
          <p:nvPr/>
        </p:nvSpPr>
        <p:spPr>
          <a:xfrm>
            <a:off x="8445570" y="2060848"/>
            <a:ext cx="2501660" cy="584773"/>
          </a:xfrm>
          <a:prstGeom prst="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77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cs typeface="Helvetica"/>
                <a:sym typeface="Calibri"/>
              </a:rPr>
              <a:t>Модули</a:t>
            </a:r>
            <a:endParaRPr kumimoji="0" lang="ru-RU" sz="1300" b="1" i="0" u="none" strike="noStrike" kern="1200" cap="none" spc="0" normalizeH="0" baseline="0" noProof="0" dirty="0">
              <a:ln>
                <a:noFill/>
              </a:ln>
              <a:solidFill>
                <a:srgbClr val="6D2D19"/>
              </a:solidFill>
              <a:effectLst/>
              <a:uLnTx/>
              <a:uFillTx/>
              <a:cs typeface="Helvetica"/>
              <a:sym typeface="Calibri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79E3BE70-95A7-42DF-AED3-5E1E7ADF5964}"/>
              </a:ext>
            </a:extLst>
          </p:cNvPr>
          <p:cNvSpPr/>
          <p:nvPr/>
        </p:nvSpPr>
        <p:spPr>
          <a:xfrm>
            <a:off x="5447928" y="2060848"/>
            <a:ext cx="2501660" cy="584773"/>
          </a:xfrm>
          <a:prstGeom prst="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77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cs typeface="Helvetica"/>
                <a:sym typeface="Calibri"/>
              </a:rPr>
              <a:t>Мама- предприниматель</a:t>
            </a:r>
            <a:endParaRPr kumimoji="0" lang="ru-RU" sz="1300" b="1" i="0" u="none" strike="noStrike" kern="1200" cap="none" spc="0" normalizeH="0" baseline="0" noProof="0" dirty="0">
              <a:ln>
                <a:noFill/>
              </a:ln>
              <a:solidFill>
                <a:srgbClr val="6D2D19"/>
              </a:solidFill>
              <a:effectLst/>
              <a:uLnTx/>
              <a:uFillTx/>
              <a:cs typeface="Helvetica"/>
              <a:sym typeface="Calibri"/>
            </a:endParaRPr>
          </a:p>
        </p:txBody>
      </p:sp>
      <p:pic>
        <p:nvPicPr>
          <p:cNvPr id="20" name="Рисунок 19" descr="Без названия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348917" y="3212976"/>
            <a:ext cx="2574286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851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Арка 28"/>
          <p:cNvSpPr/>
          <p:nvPr/>
        </p:nvSpPr>
        <p:spPr>
          <a:xfrm rot="1132272">
            <a:off x="8527923" y="-3536679"/>
            <a:ext cx="6512240" cy="6324284"/>
          </a:xfrm>
          <a:prstGeom prst="blockArc">
            <a:avLst>
              <a:gd name="adj1" fmla="val 956724"/>
              <a:gd name="adj2" fmla="val 11921681"/>
              <a:gd name="adj3" fmla="val 18078"/>
            </a:avLst>
          </a:prstGeom>
          <a:solidFill>
            <a:srgbClr val="ED5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9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5840" y="3167680"/>
            <a:ext cx="9745653" cy="792088"/>
          </a:xfrm>
        </p:spPr>
        <p:txBody>
          <a:bodyPr>
            <a:noAutofit/>
          </a:bodyPr>
          <a:lstStyle/>
          <a:p>
            <a:pPr algn="l"/>
            <a:r>
              <a:rPr lang="ru-RU" sz="2500" b="1" spc="-25" dirty="0">
                <a:solidFill>
                  <a:srgbClr val="6D2D19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500" b="1" spc="-25" dirty="0">
                <a:solidFill>
                  <a:srgbClr val="6D2D19"/>
                </a:solidFill>
                <a:latin typeface="Arial" pitchFamily="34" charset="0"/>
                <a:cs typeface="Arial" pitchFamily="34" charset="0"/>
              </a:rPr>
            </a:br>
            <a:endParaRPr lang="ru-RU" sz="4800" b="1" spc="-25" dirty="0">
              <a:solidFill>
                <a:srgbClr val="6D2D1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63352" y="954865"/>
            <a:ext cx="105131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24" name="Арка 23"/>
          <p:cNvSpPr/>
          <p:nvPr/>
        </p:nvSpPr>
        <p:spPr>
          <a:xfrm rot="8470968">
            <a:off x="-818752" y="5371232"/>
            <a:ext cx="3537529" cy="3537529"/>
          </a:xfrm>
          <a:prstGeom prst="blockArc">
            <a:avLst>
              <a:gd name="adj1" fmla="val 3346679"/>
              <a:gd name="adj2" fmla="val 13202193"/>
              <a:gd name="adj3" fmla="val 12415"/>
            </a:avLst>
          </a:prstGeom>
          <a:solidFill>
            <a:srgbClr val="C59368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9">
              <a:solidFill>
                <a:schemeClr val="tx1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849DF026-C928-4F56-8EE1-AE4F01512B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5085184"/>
            <a:ext cx="477374" cy="477374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83FD88D5-DD9E-4E20-9A8D-7ED3939AACC2}"/>
              </a:ext>
            </a:extLst>
          </p:cNvPr>
          <p:cNvSpPr/>
          <p:nvPr/>
        </p:nvSpPr>
        <p:spPr>
          <a:xfrm>
            <a:off x="3071664" y="4941168"/>
            <a:ext cx="3332642" cy="824415"/>
          </a:xfrm>
          <a:prstGeom prst="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  <a:effectLst>
            <a:softEdge rad="4445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cs typeface="Helvetica"/>
                <a:sym typeface="Calibri"/>
              </a:rPr>
              <a:t>410 - 410 (доб.70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cs typeface="Helvetica"/>
                <a:sym typeface="Calibri"/>
              </a:rPr>
              <a:t>5</a:t>
            </a: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cs typeface="Helvetica"/>
                <a:sym typeface="Calibri"/>
              </a:rPr>
              <a:t>)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85280AAC-62B7-4CA1-A08C-99A485FADE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5517232"/>
            <a:ext cx="700189" cy="700189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008FFFB8-9FA0-4B52-8882-603CD237993D}"/>
              </a:ext>
            </a:extLst>
          </p:cNvPr>
          <p:cNvSpPr/>
          <p:nvPr/>
        </p:nvSpPr>
        <p:spPr>
          <a:xfrm>
            <a:off x="2783632" y="5589240"/>
            <a:ext cx="3432921" cy="622516"/>
          </a:xfrm>
          <a:prstGeom prst="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  <a:effectLst>
            <a:glow rad="127000">
              <a:schemeClr val="accent1"/>
            </a:glow>
            <a:softEdge rad="6858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14772" hangingPunct="1">
              <a:defRPr/>
            </a:pPr>
            <a:r>
              <a:rPr lang="en-US" sz="2400" b="1" spc="5" dirty="0">
                <a:solidFill>
                  <a:srgbClr val="6D2D19"/>
                </a:solidFill>
                <a:cs typeface="Circe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    rayfond@kfpp.ru</a:t>
            </a:r>
            <a:endParaRPr lang="ru-RU" sz="2400" b="1" spc="5" dirty="0">
              <a:solidFill>
                <a:srgbClr val="6D2D19"/>
              </a:solidFill>
              <a:cs typeface="Circe"/>
            </a:endParaRPr>
          </a:p>
          <a:p>
            <a:pPr algn="ctr" defTabSz="414772" hangingPunct="1">
              <a:defRPr/>
            </a:pPr>
            <a:endParaRPr lang="ru-RU" sz="2400" b="1" spc="5" dirty="0">
              <a:solidFill>
                <a:srgbClr val="6D2D19"/>
              </a:solidFill>
              <a:cs typeface="Circe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D2C40E33-79BA-4000-9EC6-8150FA2CF5C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899"/>
            <a:ext cx="1512168" cy="85043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F9C0FD9E-5860-4F76-BB57-3EA27348F59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0452" y="-2343"/>
            <a:ext cx="1067188" cy="1067188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CD74E7A4-EA5B-4236-A003-BD9346045E02}"/>
              </a:ext>
            </a:extLst>
          </p:cNvPr>
          <p:cNvSpPr txBox="1"/>
          <p:nvPr/>
        </p:nvSpPr>
        <p:spPr>
          <a:xfrm>
            <a:off x="407368" y="1844824"/>
            <a:ext cx="8544294" cy="23083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ru-RU" sz="4800" b="1" dirty="0">
                <a:solidFill>
                  <a:srgbClr val="FF0000"/>
                </a:solidFill>
                <a:latin typeface="+mn-lt"/>
              </a:rPr>
              <a:t>Меры поддержки социальных предпринимателей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072A696C-BB0F-4827-BEEB-695BDB250B0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/>
          <a:srcRect b="44173"/>
          <a:stretch/>
        </p:blipFill>
        <p:spPr>
          <a:xfrm rot="10800000">
            <a:off x="1000266" y="-1987364"/>
            <a:ext cx="6319916" cy="3533285"/>
          </a:xfrm>
          <a:prstGeom prst="rect">
            <a:avLst/>
          </a:prstGeom>
        </p:spPr>
      </p:pic>
      <p:pic>
        <p:nvPicPr>
          <p:cNvPr id="14" name="Рисунок 13" descr="16291_32477453.jpg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032103" y="3429000"/>
            <a:ext cx="3982197" cy="2986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60544"/>
      </p:ext>
    </p:extLst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 txBox="1">
            <a:spLocks/>
          </p:cNvSpPr>
          <p:nvPr/>
        </p:nvSpPr>
        <p:spPr>
          <a:xfrm>
            <a:off x="3731475" y="1421962"/>
            <a:ext cx="5022741" cy="571504"/>
          </a:xfrm>
          <a:prstGeom prst="round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1492" tIns="41492" rIns="41492" bIns="41492" rtlCol="0" anchor="b">
            <a:noAutofit/>
          </a:bodyPr>
          <a:lstStyle/>
          <a:p>
            <a:pPr marL="0" marR="0" lvl="0" indent="0" algn="ctr" defTabSz="914771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sz="2800" b="1" dirty="0">
                <a:solidFill>
                  <a:srgbClr val="6D2D19"/>
                </a:solidFill>
                <a:sym typeface="Calibri Light"/>
              </a:rPr>
              <a:t>Условия получения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63352" y="260648"/>
            <a:ext cx="11449272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771" hangingPunct="1">
              <a:lnSpc>
                <a:spcPct val="90000"/>
              </a:lnSpc>
              <a:defRPr/>
            </a:pPr>
            <a:r>
              <a:rPr kumimoji="0" lang="ru-RU" sz="32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  <a:sym typeface="Calibri"/>
              </a:rPr>
              <a:t>Грантовая</a:t>
            </a: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  <a:sym typeface="Calibri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+mn-lt"/>
                <a:ea typeface="Calibri" panose="020F0502020204030204" pitchFamily="34" charset="0"/>
              </a:rPr>
              <a:t>поддержка</a:t>
            </a:r>
            <a:br>
              <a:rPr lang="ru-RU" sz="3200" b="1" dirty="0">
                <a:solidFill>
                  <a:srgbClr val="FF0000"/>
                </a:solidFill>
                <a:latin typeface="+mn-lt"/>
                <a:ea typeface="Calibri" panose="020F050202020403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ea typeface="Calibri" panose="020F0502020204030204" pitchFamily="34" charset="0"/>
              </a:rPr>
              <a:t>для социальных предпринимателей</a:t>
            </a:r>
          </a:p>
          <a:p>
            <a:pPr lvl="0" algn="ctr" defTabSz="914771" hangingPunct="1">
              <a:lnSpc>
                <a:spcPct val="90000"/>
              </a:lnSpc>
              <a:defRPr/>
            </a:pPr>
            <a:r>
              <a:rPr lang="ru-RU" altLang="ru-RU" sz="3200" b="1" dirty="0">
                <a:solidFill>
                  <a:srgbClr val="FF0000"/>
                </a:solidFill>
                <a:latin typeface="+mn-lt"/>
                <a:sym typeface="Calibri Light"/>
              </a:rPr>
              <a:t>2021 год</a:t>
            </a:r>
          </a:p>
          <a:p>
            <a:pPr marL="0" marR="0" lvl="0" indent="0" algn="ctr" defTabSz="914400" rtl="0" eaLnBrk="1" fontAlgn="auto" latinLnBrk="0" hangingPunct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  <a:sym typeface="Calibri"/>
              </a:rPr>
              <a:t> </a:t>
            </a:r>
            <a:endParaRPr kumimoji="0" lang="ru-RU" sz="3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cs typeface="Arial" panose="020B0604020202020204" pitchFamily="34" charset="0"/>
              <a:sym typeface="Calibri"/>
            </a:endParaRPr>
          </a:p>
        </p:txBody>
      </p:sp>
      <p:sp>
        <p:nvSpPr>
          <p:cNvPr id="21" name="Прямоугольник: скругленные углы 10">
            <a:extLst>
              <a:ext uri="{FF2B5EF4-FFF2-40B4-BE49-F238E27FC236}">
                <a16:creationId xmlns:a16="http://schemas.microsoft.com/office/drawing/2014/main" xmlns="" id="{D06DBB7F-78BF-4F2B-AA56-F58FEA6839B3}"/>
              </a:ext>
            </a:extLst>
          </p:cNvPr>
          <p:cNvSpPr/>
          <p:nvPr/>
        </p:nvSpPr>
        <p:spPr>
          <a:xfrm>
            <a:off x="140561" y="5617488"/>
            <a:ext cx="4680520" cy="510776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r>
              <a:rPr lang="ru-RU" sz="2000" b="1" dirty="0">
                <a:solidFill>
                  <a:srgbClr val="703016"/>
                </a:solidFill>
              </a:rPr>
              <a:t>Размер гранта до </a:t>
            </a:r>
            <a:r>
              <a:rPr lang="ru-RU" sz="2400" b="1" dirty="0">
                <a:solidFill>
                  <a:srgbClr val="703016"/>
                </a:solidFill>
              </a:rPr>
              <a:t>500</a:t>
            </a:r>
            <a:r>
              <a:rPr lang="ru-RU" sz="2000" b="1" dirty="0">
                <a:solidFill>
                  <a:srgbClr val="703016"/>
                </a:solidFill>
              </a:rPr>
              <a:t> тыс. руб</a:t>
            </a:r>
            <a:r>
              <a:rPr lang="ru-RU" sz="2000" b="1" i="1" dirty="0">
                <a:solidFill>
                  <a:schemeClr val="bg1"/>
                </a:solidFill>
              </a:rPr>
              <a:t>.</a:t>
            </a:r>
            <a:endParaRPr kumimoji="0" lang="ru-RU" sz="2000" b="1" i="0" u="none" strike="noStrike" cap="none" spc="0" normalizeH="0" baseline="0" dirty="0">
              <a:ln>
                <a:noFill/>
              </a:ln>
              <a:solidFill>
                <a:srgbClr val="6D2D19"/>
              </a:solidFill>
              <a:effectLst/>
              <a:uFillTx/>
              <a:ea typeface="+mj-ea"/>
              <a:cs typeface="+mj-cs"/>
              <a:sym typeface="Calibri"/>
            </a:endParaRPr>
          </a:p>
        </p:txBody>
      </p:sp>
      <p:sp>
        <p:nvSpPr>
          <p:cNvPr id="27" name="Прямоугольник: скругленные углы 10">
            <a:extLst>
              <a:ext uri="{FF2B5EF4-FFF2-40B4-BE49-F238E27FC236}">
                <a16:creationId xmlns:a16="http://schemas.microsoft.com/office/drawing/2014/main" xmlns="" id="{D06DBB7F-78BF-4F2B-AA56-F58FEA6839B3}"/>
              </a:ext>
            </a:extLst>
          </p:cNvPr>
          <p:cNvSpPr/>
          <p:nvPr/>
        </p:nvSpPr>
        <p:spPr>
          <a:xfrm>
            <a:off x="125337" y="3546877"/>
            <a:ext cx="7056784" cy="442672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r>
              <a:rPr lang="ru-RU" sz="2000" b="1" dirty="0" err="1">
                <a:solidFill>
                  <a:srgbClr val="703016"/>
                </a:solidFill>
              </a:rPr>
              <a:t>Софинансирование</a:t>
            </a:r>
            <a:r>
              <a:rPr lang="ru-RU" sz="2000" b="1" dirty="0">
                <a:solidFill>
                  <a:srgbClr val="703016"/>
                </a:solidFill>
              </a:rPr>
              <a:t> в 100% размере от суммы гранта</a:t>
            </a:r>
            <a:endParaRPr kumimoji="0" lang="ru-RU" sz="2000" b="1" i="0" u="none" strike="noStrike" cap="none" spc="0" normalizeH="0" baseline="0" dirty="0">
              <a:ln>
                <a:noFill/>
              </a:ln>
              <a:solidFill>
                <a:srgbClr val="6D2D19"/>
              </a:solidFill>
              <a:effectLst/>
              <a:uFillTx/>
              <a:ea typeface="+mj-ea"/>
              <a:cs typeface="+mj-cs"/>
              <a:sym typeface="Calibri"/>
            </a:endParaRPr>
          </a:p>
        </p:txBody>
      </p:sp>
      <p:sp>
        <p:nvSpPr>
          <p:cNvPr id="28" name="Прямоугольник: скругленные углы 10">
            <a:extLst>
              <a:ext uri="{FF2B5EF4-FFF2-40B4-BE49-F238E27FC236}">
                <a16:creationId xmlns:a16="http://schemas.microsoft.com/office/drawing/2014/main" xmlns="" id="{D06DBB7F-78BF-4F2B-AA56-F58FEA6839B3}"/>
              </a:ext>
            </a:extLst>
          </p:cNvPr>
          <p:cNvSpPr/>
          <p:nvPr/>
        </p:nvSpPr>
        <p:spPr>
          <a:xfrm>
            <a:off x="124238" y="4586203"/>
            <a:ext cx="6939172" cy="442672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r>
              <a:rPr lang="ru-RU" sz="2000" b="1" dirty="0">
                <a:solidFill>
                  <a:srgbClr val="703016"/>
                </a:solidFill>
              </a:rPr>
              <a:t>Участие в обучающем проекте центра «Мой </a:t>
            </a:r>
            <a:r>
              <a:rPr lang="ru-RU" sz="2000" b="1" dirty="0">
                <a:solidFill>
                  <a:srgbClr val="5E2716"/>
                </a:solidFill>
              </a:rPr>
              <a:t>бизнес»</a:t>
            </a:r>
          </a:p>
        </p:txBody>
      </p:sp>
      <p:sp>
        <p:nvSpPr>
          <p:cNvPr id="29" name="Прямоугольник: скругленные углы 10">
            <a:extLst>
              <a:ext uri="{FF2B5EF4-FFF2-40B4-BE49-F238E27FC236}">
                <a16:creationId xmlns:a16="http://schemas.microsoft.com/office/drawing/2014/main" xmlns="" id="{D06DBB7F-78BF-4F2B-AA56-F58FEA6839B3}"/>
              </a:ext>
            </a:extLst>
          </p:cNvPr>
          <p:cNvSpPr/>
          <p:nvPr/>
        </p:nvSpPr>
        <p:spPr>
          <a:xfrm>
            <a:off x="125337" y="4066540"/>
            <a:ext cx="7056784" cy="442672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r>
              <a:rPr lang="ru-RU" sz="2000" b="1" dirty="0">
                <a:solidFill>
                  <a:srgbClr val="703016"/>
                </a:solidFill>
              </a:rPr>
              <a:t>Состоять в реестре социальных предпринимателей</a:t>
            </a:r>
          </a:p>
        </p:txBody>
      </p:sp>
      <p:sp>
        <p:nvSpPr>
          <p:cNvPr id="32" name="Прямоугольник: скругленные углы 10">
            <a:extLst>
              <a:ext uri="{FF2B5EF4-FFF2-40B4-BE49-F238E27FC236}">
                <a16:creationId xmlns:a16="http://schemas.microsoft.com/office/drawing/2014/main" xmlns="" id="{D06DBB7F-78BF-4F2B-AA56-F58FEA6839B3}"/>
              </a:ext>
            </a:extLst>
          </p:cNvPr>
          <p:cNvSpPr/>
          <p:nvPr/>
        </p:nvSpPr>
        <p:spPr>
          <a:xfrm>
            <a:off x="140561" y="5105866"/>
            <a:ext cx="6048672" cy="442672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r>
              <a:rPr lang="ru-RU" sz="2000" b="1" dirty="0">
                <a:solidFill>
                  <a:srgbClr val="703016"/>
                </a:solidFill>
              </a:rPr>
              <a:t>Возможность получения после 01.07.2021</a:t>
            </a:r>
          </a:p>
        </p:txBody>
      </p:sp>
      <p:sp>
        <p:nvSpPr>
          <p:cNvPr id="35" name="Прямоугольник: скругленные углы 10">
            <a:extLst>
              <a:ext uri="{FF2B5EF4-FFF2-40B4-BE49-F238E27FC236}">
                <a16:creationId xmlns:a16="http://schemas.microsoft.com/office/drawing/2014/main" xmlns="" id="{D06DBB7F-78BF-4F2B-AA56-F58FEA6839B3}"/>
              </a:ext>
            </a:extLst>
          </p:cNvPr>
          <p:cNvSpPr/>
          <p:nvPr/>
        </p:nvSpPr>
        <p:spPr>
          <a:xfrm>
            <a:off x="159768" y="6205255"/>
            <a:ext cx="4392488" cy="442672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r>
              <a:rPr lang="ru-RU" sz="2000" b="1" dirty="0">
                <a:solidFill>
                  <a:srgbClr val="703016"/>
                </a:solidFill>
              </a:rPr>
              <a:t>Отчетность в течение 3х лет</a:t>
            </a:r>
          </a:p>
        </p:txBody>
      </p:sp>
      <p:pic>
        <p:nvPicPr>
          <p:cNvPr id="11" name="Рисунок 10" descr="S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20946" y="3074517"/>
            <a:ext cx="4579710" cy="32712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65551065-49DF-485C-911C-C687F133C805}"/>
              </a:ext>
            </a:extLst>
          </p:cNvPr>
          <p:cNvSpPr/>
          <p:nvPr/>
        </p:nvSpPr>
        <p:spPr>
          <a:xfrm>
            <a:off x="9480376" y="260648"/>
            <a:ext cx="1224136" cy="432048"/>
          </a:xfrm>
          <a:prstGeom prst="rect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76A4ED8A-A5C6-4828-B152-8F85BA21E6A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8" t="19602" r="11182" b="10188"/>
          <a:stretch/>
        </p:blipFill>
        <p:spPr>
          <a:xfrm>
            <a:off x="11308016" y="0"/>
            <a:ext cx="864096" cy="749276"/>
          </a:xfrm>
          <a:prstGeom prst="rect">
            <a:avLst/>
          </a:prstGeom>
        </p:spPr>
      </p:pic>
      <p:sp>
        <p:nvSpPr>
          <p:cNvPr id="14" name="Прямоугольник: скругленные углы 10">
            <a:extLst>
              <a:ext uri="{FF2B5EF4-FFF2-40B4-BE49-F238E27FC236}">
                <a16:creationId xmlns:a16="http://schemas.microsoft.com/office/drawing/2014/main" xmlns="" id="{861DD618-BD79-45EF-9F0C-06F4C4172915}"/>
              </a:ext>
            </a:extLst>
          </p:cNvPr>
          <p:cNvSpPr/>
          <p:nvPr/>
        </p:nvSpPr>
        <p:spPr>
          <a:xfrm>
            <a:off x="124238" y="2005658"/>
            <a:ext cx="7592528" cy="1464228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r>
              <a:rPr lang="ru-RU" sz="2000" b="1" dirty="0">
                <a:solidFill>
                  <a:srgbClr val="703016"/>
                </a:solidFill>
              </a:rPr>
              <a:t>Цель: </a:t>
            </a:r>
            <a:br>
              <a:rPr lang="ru-RU" sz="2000" b="1" dirty="0">
                <a:solidFill>
                  <a:srgbClr val="703016"/>
                </a:solidFill>
              </a:rPr>
            </a:br>
            <a:r>
              <a:rPr lang="ru-RU" sz="2000" b="1" dirty="0">
                <a:solidFill>
                  <a:srgbClr val="703016"/>
                </a:solidFill>
              </a:rPr>
              <a:t>аренда, ремонт помещения, аренда и/или приобретение оргтехники, оборудования, приобретение программного обеспечения, покупка сырья для производства</a:t>
            </a:r>
          </a:p>
        </p:txBody>
      </p:sp>
    </p:spTree>
    <p:extLst>
      <p:ext uri="{BB962C8B-B14F-4D97-AF65-F5344CB8AC3E}">
        <p14:creationId xmlns:p14="http://schemas.microsoft.com/office/powerpoint/2010/main" val="3508974501"/>
      </p:ext>
    </p:extLst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Арка 28"/>
          <p:cNvSpPr/>
          <p:nvPr/>
        </p:nvSpPr>
        <p:spPr>
          <a:xfrm rot="1132272">
            <a:off x="8527923" y="-3536679"/>
            <a:ext cx="6512240" cy="6324284"/>
          </a:xfrm>
          <a:prstGeom prst="blockArc">
            <a:avLst>
              <a:gd name="adj1" fmla="val 956724"/>
              <a:gd name="adj2" fmla="val 11921681"/>
              <a:gd name="adj3" fmla="val 18078"/>
            </a:avLst>
          </a:prstGeom>
          <a:solidFill>
            <a:srgbClr val="ED5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9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2494" y="3405884"/>
            <a:ext cx="9745653" cy="792088"/>
          </a:xfrm>
        </p:spPr>
        <p:txBody>
          <a:bodyPr>
            <a:noAutofit/>
          </a:bodyPr>
          <a:lstStyle/>
          <a:p>
            <a:pPr algn="l"/>
            <a:r>
              <a:rPr lang="ru-RU" sz="2500" b="1" spc="-25" dirty="0">
                <a:solidFill>
                  <a:srgbClr val="6D2D19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500" b="1" spc="-25" dirty="0">
                <a:solidFill>
                  <a:srgbClr val="6D2D19"/>
                </a:solidFill>
                <a:latin typeface="Arial" pitchFamily="34" charset="0"/>
                <a:cs typeface="Arial" pitchFamily="34" charset="0"/>
              </a:rPr>
            </a:br>
            <a:r>
              <a:rPr lang="ru-RU" sz="4800" b="1" spc="-25" dirty="0">
                <a:solidFill>
                  <a:srgbClr val="FF0000"/>
                </a:solidFill>
                <a:latin typeface="+mn-lt"/>
                <a:cs typeface="Arial" pitchFamily="34" charset="0"/>
              </a:rPr>
              <a:t>Деятельность центра поддержки экспорта</a:t>
            </a: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2" cstate="print"/>
          <a:srcRect t="-77" r="218" b="-1"/>
          <a:stretch/>
        </p:blipFill>
        <p:spPr>
          <a:xfrm>
            <a:off x="10776520" y="5517232"/>
            <a:ext cx="2322296" cy="2328515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551384" y="1124744"/>
            <a:ext cx="105131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24" name="Арка 23"/>
          <p:cNvSpPr/>
          <p:nvPr/>
        </p:nvSpPr>
        <p:spPr>
          <a:xfrm rot="8470968">
            <a:off x="-818752" y="5371232"/>
            <a:ext cx="3537529" cy="3537529"/>
          </a:xfrm>
          <a:prstGeom prst="blockArc">
            <a:avLst>
              <a:gd name="adj1" fmla="val 3346679"/>
              <a:gd name="adj2" fmla="val 13202193"/>
              <a:gd name="adj3" fmla="val 12415"/>
            </a:avLst>
          </a:prstGeom>
          <a:solidFill>
            <a:srgbClr val="C59368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9">
              <a:solidFill>
                <a:schemeClr val="tx1"/>
              </a:solidFill>
            </a:endParaRPr>
          </a:p>
        </p:txBody>
      </p:sp>
      <p:grpSp>
        <p:nvGrpSpPr>
          <p:cNvPr id="25" name="Группа 24"/>
          <p:cNvGrpSpPr/>
          <p:nvPr/>
        </p:nvGrpSpPr>
        <p:grpSpPr>
          <a:xfrm>
            <a:off x="8497029" y="5088112"/>
            <a:ext cx="2119256" cy="1472882"/>
            <a:chOff x="2418080" y="4704080"/>
            <a:chExt cx="2032000" cy="1412239"/>
          </a:xfrm>
          <a:solidFill>
            <a:srgbClr val="6D2D19"/>
          </a:solidFill>
        </p:grpSpPr>
        <p:sp>
          <p:nvSpPr>
            <p:cNvPr id="26" name="Прямоугольник 25"/>
            <p:cNvSpPr/>
            <p:nvPr/>
          </p:nvSpPr>
          <p:spPr>
            <a:xfrm rot="2700000">
              <a:off x="3677920" y="4704080"/>
              <a:ext cx="772160" cy="7721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/>
            <p:cNvSpPr/>
            <p:nvPr/>
          </p:nvSpPr>
          <p:spPr>
            <a:xfrm rot="2700000">
              <a:off x="3048000" y="5344159"/>
              <a:ext cx="772160" cy="7721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рямоугольник 27"/>
            <p:cNvSpPr/>
            <p:nvPr/>
          </p:nvSpPr>
          <p:spPr>
            <a:xfrm rot="2700000">
              <a:off x="2418080" y="4704080"/>
              <a:ext cx="772160" cy="7721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849DF026-C928-4F56-8EE1-AE4F01512B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8052" y="4614520"/>
            <a:ext cx="423046" cy="423046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83FD88D5-DD9E-4E20-9A8D-7ED3939AACC2}"/>
              </a:ext>
            </a:extLst>
          </p:cNvPr>
          <p:cNvSpPr/>
          <p:nvPr/>
        </p:nvSpPr>
        <p:spPr>
          <a:xfrm>
            <a:off x="4298622" y="4722643"/>
            <a:ext cx="3306443" cy="553142"/>
          </a:xfrm>
          <a:prstGeom prst="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  <a:effectLst>
            <a:softEdge rad="4445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defTabSz="414772" hangingPunct="1"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cs typeface="Helvetica"/>
                <a:sym typeface="Calibri"/>
              </a:rPr>
              <a:t>212 - 430</a:t>
            </a:r>
          </a:p>
          <a:p>
            <a:pPr marL="0" marR="0" lvl="0" indent="0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200" b="1" i="0" u="none" strike="noStrike" kern="1200" cap="none" spc="0" normalizeH="0" baseline="0" noProof="0" dirty="0">
              <a:ln>
                <a:noFill/>
              </a:ln>
              <a:solidFill>
                <a:srgbClr val="6D2D19"/>
              </a:solidFill>
              <a:effectLst/>
              <a:uLnTx/>
              <a:uFillTx/>
              <a:cs typeface="Helvetica"/>
              <a:sym typeface="Calibri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85280AAC-62B7-4CA1-A08C-99A485FADEA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1093" y="5100832"/>
            <a:ext cx="453767" cy="453767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008FFFB8-9FA0-4B52-8882-603CD237993D}"/>
              </a:ext>
            </a:extLst>
          </p:cNvPr>
          <p:cNvSpPr/>
          <p:nvPr/>
        </p:nvSpPr>
        <p:spPr>
          <a:xfrm>
            <a:off x="3567326" y="4915682"/>
            <a:ext cx="3394094" cy="687962"/>
          </a:xfrm>
          <a:prstGeom prst="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  <a:effectLst>
            <a:glow rad="127000">
              <a:schemeClr val="accent1"/>
            </a:glow>
            <a:softEdge rad="6858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14772" hangingPunct="1">
              <a:defRPr/>
            </a:pPr>
            <a:r>
              <a:rPr lang="en-US" sz="2200" b="1" i="0" dirty="0">
                <a:solidFill>
                  <a:srgbClr val="6D2D19"/>
                </a:solidFill>
                <a:effectLst/>
                <a:latin typeface="Open Sans"/>
              </a:rPr>
              <a:t> </a:t>
            </a:r>
            <a:r>
              <a:rPr lang="en-US" sz="2200" b="1" i="0" u="sng" dirty="0">
                <a:solidFill>
                  <a:schemeClr val="accent4">
                    <a:lumMod val="25000"/>
                  </a:schemeClr>
                </a:solidFill>
                <a:effectLst/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vcpe@mail.ru</a:t>
            </a:r>
            <a:endParaRPr kumimoji="0" lang="ru-RU" sz="22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25000"/>
                </a:schemeClr>
              </a:solidFill>
              <a:effectLst/>
              <a:uLnTx/>
              <a:uFillTx/>
              <a:cs typeface="Helvetica"/>
              <a:sym typeface="Calibri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D2C40E33-79BA-4000-9EC6-8150FA2CF5C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855"/>
            <a:ext cx="1512168" cy="85043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F9C0FD9E-5860-4F76-BB57-3EA27348F59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4552" y="57555"/>
            <a:ext cx="1067188" cy="1067188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A54B4184-5046-4528-99EC-D6ACFEFEAF5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/>
          <a:srcRect b="44173"/>
          <a:stretch/>
        </p:blipFill>
        <p:spPr>
          <a:xfrm rot="10800000">
            <a:off x="407368" y="-2199363"/>
            <a:ext cx="6319916" cy="353328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1C9F994E-FA02-47C7-9208-1E9FBE33926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7249" y="263711"/>
            <a:ext cx="2508466" cy="131850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50F9B093-E7D3-4974-A1B1-FFFFFE7B838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219096" flipH="1">
            <a:off x="3744102" y="5575839"/>
            <a:ext cx="567746" cy="481518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D4DE488-3EC3-44AE-947B-93A654440727}"/>
              </a:ext>
            </a:extLst>
          </p:cNvPr>
          <p:cNvSpPr txBox="1"/>
          <p:nvPr/>
        </p:nvSpPr>
        <p:spPr>
          <a:xfrm>
            <a:off x="1955707" y="5595036"/>
            <a:ext cx="7600950" cy="43088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 defTabSz="414772" hangingPunct="1"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562212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  <a:sym typeface="Calibri"/>
              </a:rPr>
              <a:t>http://exportkirov.ru/</a:t>
            </a: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cs typeface="Helvetica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22049710"/>
      </p:ext>
    </p:extLst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6FEFCC3F-E0B7-49B0-8C97-F1B9C77B3A36}"/>
              </a:ext>
            </a:extLst>
          </p:cNvPr>
          <p:cNvSpPr/>
          <p:nvPr/>
        </p:nvSpPr>
        <p:spPr>
          <a:xfrm>
            <a:off x="232952" y="212994"/>
            <a:ext cx="4176464" cy="64633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b="1" spc="-50" dirty="0">
                <a:solidFill>
                  <a:srgbClr val="FF0000"/>
                </a:solidFill>
                <a:cs typeface="Calibri"/>
              </a:rPr>
              <a:t>Аналитика и исследование зарубежного рынка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BF5EE80D-F961-406A-BA15-FB752AF8B7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9583" y="1109894"/>
            <a:ext cx="2377877" cy="16304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31750"/>
          </a:effec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E60AD5EE-50D5-42C4-8DFA-6D1C5B016BC8}"/>
              </a:ext>
            </a:extLst>
          </p:cNvPr>
          <p:cNvSpPr/>
          <p:nvPr/>
        </p:nvSpPr>
        <p:spPr>
          <a:xfrm>
            <a:off x="5667007" y="239529"/>
            <a:ext cx="3979565" cy="64633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b="1" spc="-50" dirty="0">
                <a:solidFill>
                  <a:srgbClr val="FF0000"/>
                </a:solidFill>
                <a:cs typeface="Calibri"/>
              </a:rPr>
              <a:t>Международные выставки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endParaRPr kumimoji="0" lang="ru-RU" sz="800" b="0" i="0" u="none" strike="noStrike" kern="0" cap="none" spc="-50" normalizeH="0" baseline="0" noProof="0" dirty="0">
              <a:ln>
                <a:noFill/>
              </a:ln>
              <a:solidFill>
                <a:srgbClr val="131414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A4F0BEE7-2944-4611-B155-BEBE643E8D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53" y="1045056"/>
            <a:ext cx="2234231" cy="1807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6E4D2D86-81A6-4EFC-920E-5EFBC3BB72AF}"/>
              </a:ext>
            </a:extLst>
          </p:cNvPr>
          <p:cNvSpPr/>
          <p:nvPr/>
        </p:nvSpPr>
        <p:spPr>
          <a:xfrm>
            <a:off x="232952" y="3630377"/>
            <a:ext cx="4176464" cy="64633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b="1" spc="-50" dirty="0">
                <a:solidFill>
                  <a:srgbClr val="FF0000"/>
                </a:solidFill>
                <a:cs typeface="Calibri"/>
              </a:rPr>
              <a:t>Организация встреч и переговоров, перевод презентаций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8116163-6037-41CF-BA0C-B5680FC5E8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52" y="4553706"/>
            <a:ext cx="2286335" cy="17592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54086151-480B-4D00-859F-318F1CC273D4}"/>
              </a:ext>
            </a:extLst>
          </p:cNvPr>
          <p:cNvSpPr/>
          <p:nvPr/>
        </p:nvSpPr>
        <p:spPr>
          <a:xfrm>
            <a:off x="2495595" y="1045057"/>
            <a:ext cx="311852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600" b="1" i="0" dirty="0">
                <a:solidFill>
                  <a:srgbClr val="5E2716"/>
                </a:solidFill>
                <a:effectLst/>
                <a:latin typeface="+mn-lt"/>
              </a:rPr>
              <a:t>подбор оптимальной процедуры осуществления экспортной поставки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600" b="1" i="0" dirty="0">
                <a:solidFill>
                  <a:srgbClr val="5E2716"/>
                </a:solidFill>
                <a:effectLst/>
                <a:latin typeface="+mn-lt"/>
              </a:rPr>
              <a:t>правовая экспертиза международного контракта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600" b="1" i="0" dirty="0">
                <a:solidFill>
                  <a:srgbClr val="5E2716"/>
                </a:solidFill>
                <a:effectLst/>
                <a:latin typeface="+mn-lt"/>
              </a:rPr>
              <a:t>подготовка проекта экспортного контракта</a:t>
            </a:r>
            <a:endParaRPr lang="ru-RU" b="1" i="0" dirty="0">
              <a:solidFill>
                <a:srgbClr val="5E2716"/>
              </a:solidFill>
              <a:effectLst/>
              <a:latin typeface="+mn-lt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ACD698BF-5956-4DE5-963E-D0A4BC255A2B}"/>
              </a:ext>
            </a:extLst>
          </p:cNvPr>
          <p:cNvSpPr/>
          <p:nvPr/>
        </p:nvSpPr>
        <p:spPr>
          <a:xfrm rot="10800000" flipV="1">
            <a:off x="2545428" y="4462994"/>
            <a:ext cx="311852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600" b="1" i="0" dirty="0">
                <a:solidFill>
                  <a:srgbClr val="5E2716"/>
                </a:solidFill>
                <a:effectLst/>
                <a:latin typeface="+mn-lt"/>
              </a:rPr>
              <a:t>налаживание связи с потенциальными иностранными покупателями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600" b="1" i="0" dirty="0">
                <a:solidFill>
                  <a:srgbClr val="5E2716"/>
                </a:solidFill>
                <a:effectLst/>
                <a:latin typeface="+mn-lt"/>
              </a:rPr>
              <a:t>сопровождение переговорного процесса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600" b="1" i="0" dirty="0">
                <a:solidFill>
                  <a:srgbClr val="5E2716"/>
                </a:solidFill>
                <a:effectLst/>
                <a:latin typeface="+mn-lt"/>
              </a:rPr>
              <a:t>экспертиза экспортного контракта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16649AC5-DE25-451D-A261-BCB5382A7389}"/>
              </a:ext>
            </a:extLst>
          </p:cNvPr>
          <p:cNvSpPr/>
          <p:nvPr/>
        </p:nvSpPr>
        <p:spPr>
          <a:xfrm>
            <a:off x="8328249" y="1120676"/>
            <a:ext cx="381812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600" b="1" i="0" dirty="0">
                <a:solidFill>
                  <a:srgbClr val="5E2716"/>
                </a:solidFill>
                <a:effectLst/>
                <a:latin typeface="+mn-lt"/>
              </a:rPr>
              <a:t>аренда выставочных площадей и оборудования для коллективного и/или индивидуального стенда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600" b="1" i="0" dirty="0">
                <a:solidFill>
                  <a:srgbClr val="5E2716"/>
                </a:solidFill>
                <a:effectLst/>
                <a:latin typeface="+mn-lt"/>
              </a:rPr>
              <a:t>застройка и сопровождение коллективного и/или индивидуального стенда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600" b="1" i="0" dirty="0">
                <a:solidFill>
                  <a:srgbClr val="5E2716"/>
                </a:solidFill>
                <a:effectLst/>
                <a:latin typeface="+mn-lt"/>
              </a:rPr>
              <a:t>оплата регистрационных сборов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xmlns="" id="{1BD6EFC3-DD7F-48A1-9295-84FAB3E35D61}"/>
              </a:ext>
            </a:extLst>
          </p:cNvPr>
          <p:cNvSpPr/>
          <p:nvPr/>
        </p:nvSpPr>
        <p:spPr>
          <a:xfrm>
            <a:off x="5621031" y="3630378"/>
            <a:ext cx="4025542" cy="64633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kumimoji="0" lang="ru-RU" b="1" i="0" u="none" strike="noStrike" kern="0" cap="none" spc="-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Calibri"/>
                <a:sym typeface="Calibri"/>
              </a:rPr>
              <a:t>Сертификация, патентование, лицензирование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574B12B2-56ED-4A27-9284-75A25D1EA6F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0092" y="4462994"/>
            <a:ext cx="2963881" cy="2062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xmlns="" id="{FD850519-B103-4D68-AA11-CB554A38591C}"/>
              </a:ext>
            </a:extLst>
          </p:cNvPr>
          <p:cNvSpPr/>
          <p:nvPr/>
        </p:nvSpPr>
        <p:spPr>
          <a:xfrm rot="10800000" flipV="1">
            <a:off x="8981132" y="4501897"/>
            <a:ext cx="321568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endParaRPr lang="ru-RU" sz="1600" b="1" i="0" dirty="0">
              <a:solidFill>
                <a:srgbClr val="6D2D19"/>
              </a:solidFill>
              <a:effectLst/>
              <a:latin typeface="+mn-lt"/>
            </a:endParaRPr>
          </a:p>
          <a:p>
            <a:pPr algn="l"/>
            <a:r>
              <a:rPr lang="ru-RU" sz="1600" b="1" i="0" dirty="0">
                <a:solidFill>
                  <a:srgbClr val="6D2D19"/>
                </a:solidFill>
                <a:effectLst/>
                <a:latin typeface="+mn-lt"/>
              </a:rPr>
              <a:t>услуга предоставляется на условиях </a:t>
            </a:r>
            <a:r>
              <a:rPr lang="ru-RU" sz="1600" b="1" i="0" dirty="0" err="1">
                <a:solidFill>
                  <a:srgbClr val="6D2D19"/>
                </a:solidFill>
                <a:effectLst/>
                <a:latin typeface="+mn-lt"/>
              </a:rPr>
              <a:t>софинансирования</a:t>
            </a:r>
            <a:r>
              <a:rPr lang="ru-RU" sz="1600" b="1" i="0" dirty="0">
                <a:solidFill>
                  <a:srgbClr val="6D2D19"/>
                </a:solidFill>
                <a:effectLst/>
                <a:latin typeface="+mn-lt"/>
              </a:rPr>
              <a:t>: </a:t>
            </a:r>
          </a:p>
          <a:p>
            <a:pPr algn="l"/>
            <a:r>
              <a:rPr lang="ru-RU" sz="1600" b="1" i="0" dirty="0">
                <a:solidFill>
                  <a:srgbClr val="6D2D19"/>
                </a:solidFill>
                <a:effectLst/>
                <a:latin typeface="+mn-lt"/>
              </a:rPr>
              <a:t>   80% стоимости услуги оплачивается Центром  </a:t>
            </a:r>
          </a:p>
          <a:p>
            <a:pPr algn="l"/>
            <a:r>
              <a:rPr lang="ru-RU" sz="1600" b="1" dirty="0">
                <a:solidFill>
                  <a:srgbClr val="6D2D19"/>
                </a:solidFill>
                <a:latin typeface="+mn-lt"/>
              </a:rPr>
              <a:t>   </a:t>
            </a:r>
            <a:r>
              <a:rPr lang="ru-RU" sz="1600" b="1" i="0" dirty="0">
                <a:solidFill>
                  <a:srgbClr val="6D2D19"/>
                </a:solidFill>
                <a:effectLst/>
                <a:latin typeface="+mn-lt"/>
              </a:rPr>
              <a:t>20% — субъектом предпринимательства</a:t>
            </a:r>
            <a:r>
              <a:rPr lang="ru-RU" sz="1600" b="0" i="0" dirty="0">
                <a:solidFill>
                  <a:srgbClr val="333333"/>
                </a:solidFill>
                <a:effectLst/>
                <a:latin typeface="Open Sans"/>
              </a:rPr>
              <a:t>.</a:t>
            </a:r>
            <a:endParaRPr lang="ru-RU" sz="1600" i="0" dirty="0">
              <a:solidFill>
                <a:srgbClr val="5E2716"/>
              </a:solidFill>
              <a:effectLst/>
              <a:latin typeface="+mn-lt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3405D325-3FDC-4CA0-86AD-3C3F75CE366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0735" y="3460616"/>
            <a:ext cx="1806297" cy="839903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A5267F03-3EB6-4D08-8AE6-2B495A8A9B49}"/>
              </a:ext>
            </a:extLst>
          </p:cNvPr>
          <p:cNvSpPr/>
          <p:nvPr/>
        </p:nvSpPr>
        <p:spPr>
          <a:xfrm>
            <a:off x="10344472" y="239529"/>
            <a:ext cx="1512168" cy="453167"/>
          </a:xfrm>
          <a:prstGeom prst="rect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D9AAD99C-1AEE-4B7C-A75A-BBE7499C537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8" t="19602" r="11182" b="10188"/>
          <a:stretch/>
        </p:blipFill>
        <p:spPr>
          <a:xfrm>
            <a:off x="11308016" y="0"/>
            <a:ext cx="864096" cy="749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07410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79FAE93-70F8-4FD0-BC8F-5AFCD0BA4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2014" y="548680"/>
            <a:ext cx="8247972" cy="577975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703016"/>
                </a:solidFill>
              </a:rPr>
              <a:t>Мероприятия в 2021 году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xmlns="" id="{FC9E6210-1423-49D4-8D0D-068C79B693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8102230"/>
              </p:ext>
            </p:extLst>
          </p:nvPr>
        </p:nvGraphicFramePr>
        <p:xfrm>
          <a:off x="1415480" y="1340769"/>
          <a:ext cx="8640960" cy="4320848"/>
        </p:xfrm>
        <a:graphic>
          <a:graphicData uri="http://schemas.openxmlformats.org/drawingml/2006/table">
            <a:tbl>
              <a:tblPr firstRow="1" firstCol="1" bandRow="1">
                <a:effectLst>
                  <a:innerShdw blurRad="114300">
                    <a:prstClr val="black"/>
                  </a:innerShdw>
                </a:effectLst>
                <a:tableStyleId>{5940675A-B579-460E-94D1-54222C63F5DA}</a:tableStyleId>
              </a:tblPr>
              <a:tblGrid>
                <a:gridCol w="1947959">
                  <a:extLst>
                    <a:ext uri="{9D8B030D-6E8A-4147-A177-3AD203B41FA5}">
                      <a16:colId xmlns:a16="http://schemas.microsoft.com/office/drawing/2014/main" xmlns="" val="2031606950"/>
                    </a:ext>
                  </a:extLst>
                </a:gridCol>
                <a:gridCol w="6693001">
                  <a:extLst>
                    <a:ext uri="{9D8B030D-6E8A-4147-A177-3AD203B41FA5}">
                      <a16:colId xmlns:a16="http://schemas.microsoft.com/office/drawing/2014/main" xmlns="" val="3773322252"/>
                    </a:ext>
                  </a:extLst>
                </a:gridCol>
              </a:tblGrid>
              <a:tr h="306487">
                <a:tc>
                  <a:txBody>
                    <a:bodyPr/>
                    <a:lstStyle/>
                    <a:p>
                      <a:pPr algn="ctr"/>
                      <a:r>
                        <a:rPr lang="ru-RU" sz="1450" b="1" i="0" u="none" strike="noStrike" cap="none" spc="0" baseline="0" dirty="0">
                          <a:ln>
                            <a:noFill/>
                          </a:ln>
                          <a:solidFill>
                            <a:srgbClr val="663300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Calibri"/>
                        </a:rPr>
                        <a:t>24 июня 2021</a:t>
                      </a:r>
                    </a:p>
                  </a:txBody>
                  <a:tcPr marL="68580" marR="68580" marT="0" marB="0" anchor="ctr">
                    <a:gradFill flip="none" rotWithShape="1">
                      <a:gsLst>
                        <a:gs pos="0">
                          <a:schemeClr val="accent4">
                            <a:lumMod val="69000"/>
                            <a:lumOff val="31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50" b="0" i="0" u="none" strike="noStrike" cap="none" spc="0" baseline="0" dirty="0">
                          <a:ln>
                            <a:noFill/>
                          </a:ln>
                          <a:solidFill>
                            <a:srgbClr val="663300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Calibri"/>
                        </a:rPr>
                        <a:t>Торгово-закупочная сессия с ТС «Пятерочка» и «Перекресток» для производителей пищевой продукции и напитков</a:t>
                      </a:r>
                    </a:p>
                  </a:txBody>
                  <a:tcPr marL="68580" marR="68580" marT="0" marB="0" anchor="ctr">
                    <a:gradFill flip="none" rotWithShape="1">
                      <a:gsLst>
                        <a:gs pos="0">
                          <a:schemeClr val="accent4">
                            <a:lumMod val="69000"/>
                            <a:lumOff val="31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3896729016"/>
                  </a:ext>
                </a:extLst>
              </a:tr>
              <a:tr h="285267">
                <a:tc>
                  <a:txBody>
                    <a:bodyPr/>
                    <a:lstStyle/>
                    <a:p>
                      <a:pPr algn="ctr"/>
                      <a:r>
                        <a:rPr lang="ru-RU" sz="1450" b="1" i="0" u="none" strike="noStrike" cap="none" spc="0" baseline="0" dirty="0">
                          <a:ln>
                            <a:noFill/>
                          </a:ln>
                          <a:solidFill>
                            <a:srgbClr val="663300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Calibri"/>
                        </a:rPr>
                        <a:t>29 июня 2021 </a:t>
                      </a:r>
                    </a:p>
                  </a:txBody>
                  <a:tcPr marL="68580" marR="68580" marT="0" marB="0" anchor="ctr">
                    <a:gradFill flip="none" rotWithShape="1">
                      <a:gsLst>
                        <a:gs pos="0">
                          <a:schemeClr val="accent4">
                            <a:lumMod val="69000"/>
                            <a:lumOff val="31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50" b="0" i="0" u="none" strike="noStrike" cap="none" spc="0" baseline="0" dirty="0">
                          <a:ln>
                            <a:noFill/>
                          </a:ln>
                          <a:solidFill>
                            <a:srgbClr val="663300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Calibri"/>
                        </a:rPr>
                        <a:t>Конференция по электронной коммерции </a:t>
                      </a:r>
                      <a:r>
                        <a:rPr lang="en-US" sz="1450" b="0" i="0" u="none" strike="noStrike" cap="none" spc="0" baseline="0" dirty="0">
                          <a:ln>
                            <a:noFill/>
                          </a:ln>
                          <a:solidFill>
                            <a:srgbClr val="663300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Calibri"/>
                        </a:rPr>
                        <a:t>E-Commerce</a:t>
                      </a:r>
                      <a:r>
                        <a:rPr lang="ru-RU" sz="1450" b="0" i="0" u="none" strike="noStrike" cap="none" spc="0" baseline="0" dirty="0">
                          <a:ln>
                            <a:noFill/>
                          </a:ln>
                          <a:solidFill>
                            <a:srgbClr val="663300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Calibri"/>
                        </a:rPr>
                        <a:t>, работа с маркетплейсами</a:t>
                      </a:r>
                    </a:p>
                  </a:txBody>
                  <a:tcPr marL="68580" marR="68580" marT="0" marB="0" anchor="ctr">
                    <a:gradFill flip="none" rotWithShape="1">
                      <a:gsLst>
                        <a:gs pos="0">
                          <a:schemeClr val="accent4">
                            <a:lumMod val="69000"/>
                            <a:lumOff val="31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4229790746"/>
                  </a:ext>
                </a:extLst>
              </a:tr>
              <a:tr h="2852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50" b="1" dirty="0">
                          <a:solidFill>
                            <a:srgbClr val="663300"/>
                          </a:solidFill>
                          <a:effectLst/>
                        </a:rPr>
                        <a:t>Июль 2021</a:t>
                      </a:r>
                      <a:endParaRPr lang="ru-RU" sz="1450" b="1" dirty="0">
                        <a:solidFill>
                          <a:srgbClr val="6633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 flip="none" rotWithShape="1">
                      <a:gsLst>
                        <a:gs pos="0">
                          <a:schemeClr val="accent4">
                            <a:lumMod val="69000"/>
                            <a:lumOff val="31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50" dirty="0">
                          <a:solidFill>
                            <a:srgbClr val="663300"/>
                          </a:solidFill>
                          <a:effectLst/>
                        </a:rPr>
                        <a:t>Семинар «Как перевести продажи в онлайн и масштабировать свой бизнес»</a:t>
                      </a:r>
                      <a:endParaRPr lang="ru-RU" sz="1450" dirty="0">
                        <a:solidFill>
                          <a:srgbClr val="6633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 flip="none" rotWithShape="1">
                      <a:gsLst>
                        <a:gs pos="0">
                          <a:schemeClr val="accent4">
                            <a:lumMod val="69000"/>
                            <a:lumOff val="31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2466524489"/>
                  </a:ext>
                </a:extLst>
              </a:tr>
              <a:tr h="2852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50" b="1" dirty="0">
                          <a:solidFill>
                            <a:srgbClr val="663300"/>
                          </a:solidFill>
                          <a:effectLst/>
                        </a:rPr>
                        <a:t>Июль 2021</a:t>
                      </a:r>
                      <a:endParaRPr lang="ru-RU" sz="1450" b="1" dirty="0">
                        <a:solidFill>
                          <a:srgbClr val="6633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 flip="none" rotWithShape="1">
                      <a:gsLst>
                        <a:gs pos="0">
                          <a:schemeClr val="accent4">
                            <a:lumMod val="69000"/>
                            <a:lumOff val="31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50" b="0" i="0" u="none" strike="noStrike" cap="none" spc="0" baseline="0" dirty="0">
                          <a:ln>
                            <a:noFill/>
                          </a:ln>
                          <a:solidFill>
                            <a:srgbClr val="663300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Calibri"/>
                        </a:rPr>
                        <a:t>Семинар «54-ФЗ о применении </a:t>
                      </a:r>
                      <a:r>
                        <a:rPr lang="ru-RU" sz="1450" b="0" i="0" u="none" strike="noStrike" cap="none" spc="0" baseline="0">
                          <a:ln>
                            <a:noFill/>
                          </a:ln>
                          <a:solidFill>
                            <a:srgbClr val="663300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Calibri"/>
                        </a:rPr>
                        <a:t>контрольно-кассовой техники»</a:t>
                      </a:r>
                      <a:endParaRPr lang="ru-RU" sz="1450" b="0" i="0" u="none" strike="noStrike" cap="none" spc="0" baseline="0" dirty="0">
                        <a:ln>
                          <a:noFill/>
                        </a:ln>
                        <a:solidFill>
                          <a:srgbClr val="663300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Calibri"/>
                      </a:endParaRPr>
                    </a:p>
                  </a:txBody>
                  <a:tcPr marL="68580" marR="68580" marT="0" marB="0" anchor="ctr">
                    <a:gradFill flip="none" rotWithShape="1">
                      <a:gsLst>
                        <a:gs pos="0">
                          <a:schemeClr val="accent4">
                            <a:lumMod val="69000"/>
                            <a:lumOff val="31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2590284673"/>
                  </a:ext>
                </a:extLst>
              </a:tr>
              <a:tr h="2852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50" b="1" dirty="0">
                          <a:solidFill>
                            <a:srgbClr val="663300"/>
                          </a:solidFill>
                          <a:effectLst/>
                        </a:rPr>
                        <a:t>Июль 2021</a:t>
                      </a:r>
                      <a:endParaRPr lang="ru-RU" sz="1450" b="1" dirty="0">
                        <a:solidFill>
                          <a:srgbClr val="6633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 flip="none" rotWithShape="1">
                      <a:gsLst>
                        <a:gs pos="0">
                          <a:schemeClr val="accent4">
                            <a:lumMod val="69000"/>
                            <a:lumOff val="31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50" dirty="0">
                          <a:solidFill>
                            <a:srgbClr val="663300"/>
                          </a:solidFill>
                          <a:effectLst/>
                        </a:rPr>
                        <a:t>Мастер-класс «Визуальный контент в соцсетях»</a:t>
                      </a:r>
                      <a:endParaRPr lang="ru-RU" sz="1450" dirty="0">
                        <a:solidFill>
                          <a:srgbClr val="6633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 flip="none" rotWithShape="1">
                      <a:gsLst>
                        <a:gs pos="0">
                          <a:schemeClr val="accent4">
                            <a:lumMod val="69000"/>
                            <a:lumOff val="31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3243964941"/>
                  </a:ext>
                </a:extLst>
              </a:tr>
              <a:tr h="3730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50" b="1" dirty="0">
                          <a:solidFill>
                            <a:srgbClr val="663300"/>
                          </a:solidFill>
                          <a:effectLst/>
                        </a:rPr>
                        <a:t>Июль 2021</a:t>
                      </a:r>
                      <a:endParaRPr lang="ru-RU" sz="1450" b="1" dirty="0">
                        <a:solidFill>
                          <a:srgbClr val="6633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 flip="none" rotWithShape="1">
                      <a:gsLst>
                        <a:gs pos="0">
                          <a:schemeClr val="accent4">
                            <a:lumMod val="69000"/>
                            <a:lumOff val="31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50" dirty="0">
                          <a:solidFill>
                            <a:srgbClr val="663300"/>
                          </a:solidFill>
                          <a:effectLst/>
                        </a:rPr>
                        <a:t>Обучающий проект бизнес школа для женщин «Я сама» (1 поток)</a:t>
                      </a:r>
                      <a:endParaRPr lang="ru-RU" sz="1450" dirty="0">
                        <a:solidFill>
                          <a:srgbClr val="6633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 flip="none" rotWithShape="1">
                      <a:gsLst>
                        <a:gs pos="0">
                          <a:schemeClr val="accent4">
                            <a:lumMod val="69000"/>
                            <a:lumOff val="31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948091552"/>
                  </a:ext>
                </a:extLst>
              </a:tr>
              <a:tr h="285267">
                <a:tc>
                  <a:txBody>
                    <a:bodyPr/>
                    <a:lstStyle/>
                    <a:p>
                      <a:pPr algn="ctr"/>
                      <a:r>
                        <a:rPr lang="ru-RU" sz="1450" b="1" i="0" u="none" strike="noStrike" cap="none" spc="0" baseline="0" dirty="0">
                          <a:ln>
                            <a:noFill/>
                          </a:ln>
                          <a:solidFill>
                            <a:srgbClr val="663300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Calibri"/>
                        </a:rPr>
                        <a:t>до 31 июля 2021</a:t>
                      </a:r>
                    </a:p>
                  </a:txBody>
                  <a:tcPr marL="68580" marR="68580" marT="0" marB="0" anchor="ctr">
                    <a:gradFill flip="none" rotWithShape="1">
                      <a:gsLst>
                        <a:gs pos="0">
                          <a:schemeClr val="accent4">
                            <a:lumMod val="69000"/>
                            <a:lumOff val="31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50" b="0" i="0" u="none" strike="noStrike" cap="none" spc="0" baseline="0" dirty="0">
                          <a:ln>
                            <a:noFill/>
                          </a:ln>
                          <a:solidFill>
                            <a:srgbClr val="663300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Calibri"/>
                        </a:rPr>
                        <a:t>Прием заявок на участие в конкурсе «Предприниматель года – 2021»</a:t>
                      </a:r>
                    </a:p>
                  </a:txBody>
                  <a:tcPr marL="68580" marR="68580" marT="0" marB="0" anchor="ctr">
                    <a:gradFill flip="none" rotWithShape="1">
                      <a:gsLst>
                        <a:gs pos="0">
                          <a:schemeClr val="accent4">
                            <a:lumMod val="69000"/>
                            <a:lumOff val="31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3108406614"/>
                  </a:ext>
                </a:extLst>
              </a:tr>
              <a:tr h="2852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50" b="1" dirty="0">
                          <a:solidFill>
                            <a:srgbClr val="663300"/>
                          </a:solidFill>
                          <a:effectLst/>
                        </a:rPr>
                        <a:t>Август 2021</a:t>
                      </a:r>
                      <a:endParaRPr lang="ru-RU" sz="1450" b="1" dirty="0">
                        <a:solidFill>
                          <a:srgbClr val="6633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 flip="none" rotWithShape="1">
                      <a:gsLst>
                        <a:gs pos="0">
                          <a:schemeClr val="accent4">
                            <a:lumMod val="69000"/>
                            <a:lumOff val="31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50" dirty="0">
                          <a:solidFill>
                            <a:srgbClr val="663300"/>
                          </a:solidFill>
                          <a:effectLst/>
                        </a:rPr>
                        <a:t>Марафон «Запуск нового продукта. От идеи до бизнес-плана» </a:t>
                      </a:r>
                      <a:endParaRPr lang="ru-RU" sz="1450" dirty="0">
                        <a:solidFill>
                          <a:srgbClr val="6633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 flip="none" rotWithShape="1">
                      <a:gsLst>
                        <a:gs pos="0">
                          <a:schemeClr val="accent4">
                            <a:lumMod val="69000"/>
                            <a:lumOff val="31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784876009"/>
                  </a:ext>
                </a:extLst>
              </a:tr>
              <a:tr h="2883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50" b="1" dirty="0">
                          <a:solidFill>
                            <a:srgbClr val="663300"/>
                          </a:solidFill>
                          <a:effectLst/>
                        </a:rPr>
                        <a:t> 3 квартал 2021</a:t>
                      </a:r>
                      <a:endParaRPr lang="ru-RU" sz="1450" b="1" dirty="0">
                        <a:solidFill>
                          <a:srgbClr val="6633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 flip="none" rotWithShape="1">
                      <a:gsLst>
                        <a:gs pos="0">
                          <a:schemeClr val="accent4">
                            <a:lumMod val="69000"/>
                            <a:lumOff val="31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50" dirty="0">
                          <a:solidFill>
                            <a:srgbClr val="663300"/>
                          </a:solidFill>
                          <a:effectLst/>
                        </a:rPr>
                        <a:t>Семинар «Сертификация и декларирование продукции»</a:t>
                      </a:r>
                      <a:endParaRPr lang="ru-RU" sz="1450" dirty="0">
                        <a:solidFill>
                          <a:srgbClr val="6633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 flip="none" rotWithShape="1">
                      <a:gsLst>
                        <a:gs pos="0">
                          <a:schemeClr val="accent4">
                            <a:lumMod val="69000"/>
                            <a:lumOff val="31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311533476"/>
                  </a:ext>
                </a:extLst>
              </a:tr>
              <a:tr h="2852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50" b="1" dirty="0">
                          <a:solidFill>
                            <a:srgbClr val="663300"/>
                          </a:solidFill>
                          <a:effectLst/>
                        </a:rPr>
                        <a:t>3 квартал 2021 </a:t>
                      </a:r>
                      <a:endParaRPr lang="ru-RU" sz="1450" b="1" dirty="0">
                        <a:solidFill>
                          <a:srgbClr val="6633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 flip="none" rotWithShape="1">
                      <a:gsLst>
                        <a:gs pos="0">
                          <a:schemeClr val="accent4">
                            <a:lumMod val="69000"/>
                            <a:lumOff val="31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50" dirty="0">
                          <a:solidFill>
                            <a:srgbClr val="663300"/>
                          </a:solidFill>
                          <a:effectLst/>
                        </a:rPr>
                        <a:t>Семинар «Госзакупки 2021 для новичков»</a:t>
                      </a:r>
                      <a:endParaRPr lang="ru-RU" sz="1450" dirty="0">
                        <a:solidFill>
                          <a:srgbClr val="6633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 flip="none" rotWithShape="1">
                      <a:gsLst>
                        <a:gs pos="0">
                          <a:schemeClr val="accent4">
                            <a:lumMod val="69000"/>
                            <a:lumOff val="31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3307085649"/>
                  </a:ext>
                </a:extLst>
              </a:tr>
              <a:tr h="2739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50" b="1" dirty="0">
                          <a:solidFill>
                            <a:srgbClr val="663300"/>
                          </a:solidFill>
                          <a:effectLst/>
                        </a:rPr>
                        <a:t>3 квартал 2021</a:t>
                      </a:r>
                      <a:endParaRPr lang="ru-RU" sz="1450" b="1" dirty="0">
                        <a:solidFill>
                          <a:srgbClr val="6633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 flip="none" rotWithShape="1">
                      <a:gsLst>
                        <a:gs pos="0">
                          <a:schemeClr val="accent4">
                            <a:lumMod val="69000"/>
                            <a:lumOff val="31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50" dirty="0">
                          <a:solidFill>
                            <a:srgbClr val="663300"/>
                          </a:solidFill>
                          <a:effectLst/>
                        </a:rPr>
                        <a:t>Вебинар «Тонкости и </a:t>
                      </a:r>
                      <a:r>
                        <a:rPr lang="ru-RU" sz="1450" dirty="0" err="1">
                          <a:solidFill>
                            <a:srgbClr val="663300"/>
                          </a:solidFill>
                          <a:effectLst/>
                        </a:rPr>
                        <a:t>лайфхаки</a:t>
                      </a:r>
                      <a:r>
                        <a:rPr lang="ru-RU" sz="1450" dirty="0">
                          <a:solidFill>
                            <a:srgbClr val="663300"/>
                          </a:solidFill>
                          <a:effectLst/>
                        </a:rPr>
                        <a:t> самозанятости»</a:t>
                      </a:r>
                      <a:endParaRPr lang="ru-RU" sz="1450" dirty="0">
                        <a:solidFill>
                          <a:srgbClr val="6633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 flip="none" rotWithShape="1">
                      <a:gsLst>
                        <a:gs pos="0">
                          <a:schemeClr val="accent4">
                            <a:lumMod val="69000"/>
                            <a:lumOff val="31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974040574"/>
                  </a:ext>
                </a:extLst>
              </a:tr>
              <a:tr h="2979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50" b="1" dirty="0">
                          <a:solidFill>
                            <a:srgbClr val="663300"/>
                          </a:solidFill>
                          <a:effectLst/>
                        </a:rPr>
                        <a:t>3 квартал 2021</a:t>
                      </a:r>
                      <a:endParaRPr lang="ru-RU" sz="1450" b="1" dirty="0">
                        <a:solidFill>
                          <a:srgbClr val="6633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 flip="none" rotWithShape="1">
                      <a:gsLst>
                        <a:gs pos="0">
                          <a:schemeClr val="accent4">
                            <a:lumMod val="69000"/>
                            <a:lumOff val="31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50" dirty="0">
                          <a:solidFill>
                            <a:srgbClr val="663300"/>
                          </a:solidFill>
                          <a:effectLst/>
                        </a:rPr>
                        <a:t>Мастер-класс «Как выстроить систему управления продажами»</a:t>
                      </a:r>
                      <a:endParaRPr lang="ru-RU" sz="1450" dirty="0">
                        <a:solidFill>
                          <a:srgbClr val="6633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 flip="none" rotWithShape="1">
                      <a:gsLst>
                        <a:gs pos="0">
                          <a:schemeClr val="accent4">
                            <a:lumMod val="69000"/>
                            <a:lumOff val="31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3555859633"/>
                  </a:ext>
                </a:extLst>
              </a:tr>
              <a:tr h="2852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50" b="1" dirty="0">
                          <a:solidFill>
                            <a:srgbClr val="663300"/>
                          </a:solidFill>
                          <a:effectLst/>
                        </a:rPr>
                        <a:t>3 квартал 2021</a:t>
                      </a:r>
                      <a:endParaRPr lang="ru-RU" sz="1450" b="1" dirty="0">
                        <a:solidFill>
                          <a:srgbClr val="6633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 flip="none" rotWithShape="1">
                      <a:gsLst>
                        <a:gs pos="0">
                          <a:schemeClr val="accent4">
                            <a:lumMod val="69000"/>
                            <a:lumOff val="31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50" dirty="0">
                          <a:solidFill>
                            <a:srgbClr val="663300"/>
                          </a:solidFill>
                          <a:effectLst/>
                        </a:rPr>
                        <a:t>Обучающая программа «Социальное предпринимательство»</a:t>
                      </a:r>
                      <a:endParaRPr lang="ru-RU" sz="1450" dirty="0">
                        <a:solidFill>
                          <a:srgbClr val="6633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gradFill flip="none" rotWithShape="1">
                      <a:gsLst>
                        <a:gs pos="0">
                          <a:schemeClr val="accent4">
                            <a:lumMod val="69000"/>
                            <a:lumOff val="31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255667892"/>
                  </a:ext>
                </a:extLst>
              </a:tr>
            </a:tbl>
          </a:graphicData>
        </a:graphic>
      </p:graphicFrame>
      <p:sp>
        <p:nvSpPr>
          <p:cNvPr id="5" name="Арка 4">
            <a:extLst>
              <a:ext uri="{FF2B5EF4-FFF2-40B4-BE49-F238E27FC236}">
                <a16:creationId xmlns:a16="http://schemas.microsoft.com/office/drawing/2014/main" xmlns="" id="{8A599932-C957-4F3E-A013-A2F4604C4884}"/>
              </a:ext>
            </a:extLst>
          </p:cNvPr>
          <p:cNvSpPr/>
          <p:nvPr/>
        </p:nvSpPr>
        <p:spPr>
          <a:xfrm rot="15864386">
            <a:off x="-1724715" y="-1772682"/>
            <a:ext cx="3537529" cy="3545363"/>
          </a:xfrm>
          <a:prstGeom prst="blockArc">
            <a:avLst>
              <a:gd name="adj1" fmla="val 3346679"/>
              <a:gd name="adj2" fmla="val 13202193"/>
              <a:gd name="adj3" fmla="val 12415"/>
            </a:avLst>
          </a:prstGeom>
          <a:solidFill>
            <a:srgbClr val="C59368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9">
              <a:solidFill>
                <a:schemeClr val="tx1"/>
              </a:solidFill>
            </a:endParaRPr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xmlns="" id="{E5EF4E77-66C9-416B-B817-9EE90CA32DFF}"/>
              </a:ext>
            </a:extLst>
          </p:cNvPr>
          <p:cNvGrpSpPr/>
          <p:nvPr/>
        </p:nvGrpSpPr>
        <p:grpSpPr>
          <a:xfrm rot="5190652">
            <a:off x="10535304" y="2570290"/>
            <a:ext cx="1661810" cy="1141356"/>
            <a:chOff x="2418080" y="4704080"/>
            <a:chExt cx="2032000" cy="1412239"/>
          </a:xfrm>
          <a:solidFill>
            <a:srgbClr val="6D2D19"/>
          </a:solidFill>
        </p:grpSpPr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xmlns="" id="{82FAA9E5-9DF8-4B43-BCA5-FF10B6D55C18}"/>
                </a:ext>
              </a:extLst>
            </p:cNvPr>
            <p:cNvSpPr/>
            <p:nvPr/>
          </p:nvSpPr>
          <p:spPr>
            <a:xfrm rot="2700000">
              <a:off x="3677920" y="4704080"/>
              <a:ext cx="772160" cy="7721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xmlns="" id="{A3A83977-C323-4A98-967D-DD6A16E13440}"/>
                </a:ext>
              </a:extLst>
            </p:cNvPr>
            <p:cNvSpPr/>
            <p:nvPr/>
          </p:nvSpPr>
          <p:spPr>
            <a:xfrm rot="2700000">
              <a:off x="3048000" y="5344159"/>
              <a:ext cx="772160" cy="7721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>
              <a:extLst>
                <a:ext uri="{FF2B5EF4-FFF2-40B4-BE49-F238E27FC236}">
                  <a16:creationId xmlns:a16="http://schemas.microsoft.com/office/drawing/2014/main" xmlns="" id="{1D6386ED-018E-4341-984E-800969F57939}"/>
                </a:ext>
              </a:extLst>
            </p:cNvPr>
            <p:cNvSpPr/>
            <p:nvPr/>
          </p:nvSpPr>
          <p:spPr>
            <a:xfrm rot="2700000">
              <a:off x="2418080" y="4704080"/>
              <a:ext cx="772160" cy="7721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4705B61B-500A-46B2-AEA4-64E9708726D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t="-77" r="218" b="-1"/>
          <a:stretch/>
        </p:blipFill>
        <p:spPr>
          <a:xfrm>
            <a:off x="9615372" y="5944495"/>
            <a:ext cx="2322296" cy="2328515"/>
          </a:xfrm>
          <a:prstGeom prst="rect">
            <a:avLst/>
          </a:prstGeom>
        </p:spPr>
      </p:pic>
      <p:sp>
        <p:nvSpPr>
          <p:cNvPr id="14" name="Арка 13">
            <a:extLst>
              <a:ext uri="{FF2B5EF4-FFF2-40B4-BE49-F238E27FC236}">
                <a16:creationId xmlns:a16="http://schemas.microsoft.com/office/drawing/2014/main" xmlns="" id="{1C6021AE-1B28-4664-AA6F-1DE4D0C5006A}"/>
              </a:ext>
            </a:extLst>
          </p:cNvPr>
          <p:cNvSpPr/>
          <p:nvPr/>
        </p:nvSpPr>
        <p:spPr>
          <a:xfrm rot="10615235">
            <a:off x="-1824200" y="5371178"/>
            <a:ext cx="2686290" cy="2618567"/>
          </a:xfrm>
          <a:prstGeom prst="blockArc">
            <a:avLst>
              <a:gd name="adj1" fmla="val 6204930"/>
              <a:gd name="adj2" fmla="val 11921681"/>
              <a:gd name="adj3" fmla="val 18078"/>
            </a:avLst>
          </a:prstGeom>
          <a:solidFill>
            <a:srgbClr val="ED5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79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9040413"/>
      </p:ext>
    </p:extLst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" name="image63.jpeg" descr="Artboard 8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1196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Прямоугольник 1"/>
          <p:cNvSpPr/>
          <p:nvPr/>
        </p:nvSpPr>
        <p:spPr>
          <a:xfrm>
            <a:off x="6003639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74439" y="2705726"/>
            <a:ext cx="7427862" cy="14465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4400" b="1" dirty="0">
                <a:solidFill>
                  <a:srgbClr val="FF0000"/>
                </a:solidFill>
                <a:latin typeface="+mn-lt"/>
              </a:rPr>
              <a:t>Спасибо за внимание!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4400" dirty="0">
              <a:solidFill>
                <a:srgbClr val="5D3F21"/>
              </a:solidFill>
              <a:latin typeface="Arial Black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EAE30D24-CB96-40B5-9C4F-4080784169D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4" b="18698"/>
          <a:stretch/>
        </p:blipFill>
        <p:spPr>
          <a:xfrm>
            <a:off x="20264" y="33490"/>
            <a:ext cx="1253676" cy="59638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40D97BD5-332B-4C8D-BE38-960727ADDF0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604" y="-17258"/>
            <a:ext cx="881200" cy="8812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0378B79-828B-496A-BDA2-2CD248FEDE2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4571" y="4916711"/>
            <a:ext cx="502556" cy="5025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D92A989D-1991-46F7-B842-14F4FD6F8753}"/>
              </a:ext>
            </a:extLst>
          </p:cNvPr>
          <p:cNvSpPr txBox="1"/>
          <p:nvPr/>
        </p:nvSpPr>
        <p:spPr>
          <a:xfrm>
            <a:off x="3815849" y="4983323"/>
            <a:ext cx="4745042" cy="369332"/>
          </a:xfrm>
          <a:prstGeom prst="rect">
            <a:avLst/>
          </a:prstGeom>
          <a:noFill/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softEdge rad="3429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dirty="0">
                <a:solidFill>
                  <a:srgbClr val="6D2D19"/>
                </a:solidFill>
                <a:cs typeface="Calibri"/>
              </a:rPr>
              <a:t>г</a:t>
            </a: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cs typeface="Calibri"/>
                <a:sym typeface="Calibri"/>
              </a:rPr>
              <a:t>. Киров, Динамовский 4, 2 этаж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793D9365-5D77-45BB-8549-52BA9218298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01455" flipH="1">
            <a:off x="3558975" y="4337132"/>
            <a:ext cx="485089" cy="485089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D555CB63-39EE-4484-8D5B-00440A542FB6}"/>
              </a:ext>
            </a:extLst>
          </p:cNvPr>
          <p:cNvSpPr/>
          <p:nvPr/>
        </p:nvSpPr>
        <p:spPr>
          <a:xfrm>
            <a:off x="3978072" y="4144694"/>
            <a:ext cx="3495457" cy="789937"/>
          </a:xfrm>
          <a:prstGeom prst="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  <a:effectLst>
            <a:softEdge rad="5842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rgbClr val="562212"/>
              </a:solidFill>
              <a:effectLst/>
              <a:uLnTx/>
              <a:uFillTx/>
              <a:ea typeface="+mn-ea"/>
              <a:cs typeface="Arial" panose="020B0604020202020204" pitchFamily="34" charset="0"/>
              <a:sym typeface="Calibri"/>
            </a:endParaRPr>
          </a:p>
          <a:p>
            <a:pPr algn="ctr" defTabSz="414772" hangingPunct="1">
              <a:defRPr/>
            </a:pPr>
            <a:r>
              <a:rPr lang="arn-CL" altLang="ru-RU" sz="2000" b="1" dirty="0">
                <a:solidFill>
                  <a:srgbClr val="6D2D19"/>
                </a:solidFill>
              </a:rPr>
              <a:t>https://</a:t>
            </a:r>
            <a:r>
              <a:rPr lang="ru-RU" altLang="ru-RU" sz="2000" b="1" dirty="0">
                <a:solidFill>
                  <a:srgbClr val="6D2D19"/>
                </a:solidFill>
              </a:rPr>
              <a:t>мойбизнес-43.рф</a:t>
            </a:r>
            <a:r>
              <a:rPr lang="ru-RU" altLang="ru-RU" sz="1400" dirty="0">
                <a:solidFill>
                  <a:srgbClr val="6D2D19"/>
                </a:solidFill>
              </a:rPr>
              <a:t>/</a:t>
            </a:r>
          </a:p>
          <a:p>
            <a:pPr marL="0" marR="0" lvl="0" indent="0" algn="ctr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32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cs typeface="Helvetica"/>
              <a:sym typeface="Calibri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785305AF-244B-4BC3-95BA-8F6BC77B63E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9934" y="3831935"/>
            <a:ext cx="391116" cy="391116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43FDCAA9-1DFB-41F7-9C32-018F539664D5}"/>
              </a:ext>
            </a:extLst>
          </p:cNvPr>
          <p:cNvSpPr/>
          <p:nvPr/>
        </p:nvSpPr>
        <p:spPr>
          <a:xfrm>
            <a:off x="4140887" y="3642243"/>
            <a:ext cx="3332642" cy="824415"/>
          </a:xfrm>
          <a:prstGeom prst="rect">
            <a:avLst/>
          </a:prstGeom>
          <a:solidFill>
            <a:schemeClr val="accent4"/>
          </a:solidFill>
          <a:ln>
            <a:solidFill>
              <a:schemeClr val="accent2"/>
            </a:solidFill>
          </a:ln>
          <a:effectLst>
            <a:softEdge rad="4445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6D2D19"/>
                </a:solidFill>
                <a:effectLst/>
                <a:uLnTx/>
                <a:uFillTx/>
                <a:cs typeface="Helvetica"/>
                <a:sym typeface="Calibri"/>
              </a:rPr>
              <a:t>(8332) 410 - 410</a:t>
            </a:r>
          </a:p>
        </p:txBody>
      </p:sp>
    </p:spTree>
    <p:extLst>
      <p:ext uri="{BB962C8B-B14F-4D97-AF65-F5344CB8AC3E}">
        <p14:creationId xmlns:p14="http://schemas.microsoft.com/office/powerpoint/2010/main" val="2905882414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Арка 28"/>
          <p:cNvSpPr/>
          <p:nvPr/>
        </p:nvSpPr>
        <p:spPr>
          <a:xfrm rot="1132272">
            <a:off x="8557430" y="-2379267"/>
            <a:ext cx="6512240" cy="6324284"/>
          </a:xfrm>
          <a:prstGeom prst="blockArc">
            <a:avLst>
              <a:gd name="adj1" fmla="val 956724"/>
              <a:gd name="adj2" fmla="val 11921681"/>
              <a:gd name="adj3" fmla="val 18078"/>
            </a:avLst>
          </a:prstGeom>
          <a:solidFill>
            <a:srgbClr val="ED5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9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9376" y="2933243"/>
            <a:ext cx="9745653" cy="792088"/>
          </a:xfrm>
        </p:spPr>
        <p:txBody>
          <a:bodyPr>
            <a:noAutofit/>
          </a:bodyPr>
          <a:lstStyle/>
          <a:p>
            <a:pPr algn="l"/>
            <a:r>
              <a:rPr lang="ru-RU" sz="2500" b="1" spc="-25" dirty="0">
                <a:solidFill>
                  <a:srgbClr val="6D2D19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500" b="1" spc="-25" dirty="0">
                <a:solidFill>
                  <a:srgbClr val="6D2D19"/>
                </a:solidFill>
                <a:latin typeface="Arial" pitchFamily="34" charset="0"/>
                <a:cs typeface="Arial" pitchFamily="34" charset="0"/>
              </a:rPr>
            </a:br>
            <a:r>
              <a:rPr lang="ru-RU" sz="4800" b="1" spc="-50" dirty="0">
                <a:solidFill>
                  <a:srgbClr val="FF0000"/>
                </a:solidFill>
                <a:latin typeface="+mn-lt"/>
                <a:cs typeface="Arial" pitchFamily="34" charset="0"/>
              </a:rPr>
              <a:t>Льготное и гарантийное </a:t>
            </a:r>
            <a:r>
              <a:rPr lang="ru-RU" sz="4800" b="1" dirty="0">
                <a:solidFill>
                  <a:srgbClr val="FF0000"/>
                </a:solidFill>
                <a:latin typeface="+mn-lt"/>
                <a:cs typeface="Arial" pitchFamily="34" charset="0"/>
              </a:rPr>
              <a:t>кредитование  </a:t>
            </a:r>
            <a:r>
              <a:rPr lang="ru-RU" sz="4800" b="1" spc="-15" dirty="0">
                <a:solidFill>
                  <a:srgbClr val="FF0000"/>
                </a:solidFill>
                <a:latin typeface="+mn-lt"/>
                <a:cs typeface="Arial" pitchFamily="34" charset="0"/>
              </a:rPr>
              <a:t>субъектов </a:t>
            </a:r>
            <a:r>
              <a:rPr lang="ru-RU" sz="4800" b="1" dirty="0">
                <a:solidFill>
                  <a:srgbClr val="FF0000"/>
                </a:solidFill>
                <a:latin typeface="+mn-lt"/>
                <a:cs typeface="Arial" pitchFamily="34" charset="0"/>
              </a:rPr>
              <a:t>малого </a:t>
            </a:r>
            <a:r>
              <a:rPr lang="ru-RU" sz="4800" b="1" spc="15" dirty="0">
                <a:solidFill>
                  <a:srgbClr val="FF0000"/>
                </a:solidFill>
                <a:latin typeface="+mn-lt"/>
                <a:cs typeface="Arial" pitchFamily="34" charset="0"/>
              </a:rPr>
              <a:t>и</a:t>
            </a:r>
            <a:r>
              <a:rPr lang="ru-RU" sz="4800" b="1" spc="-25" dirty="0">
                <a:solidFill>
                  <a:srgbClr val="FF0000"/>
                </a:solidFill>
                <a:latin typeface="+mn-lt"/>
                <a:cs typeface="Arial" pitchFamily="34" charset="0"/>
              </a:rPr>
              <a:t> </a:t>
            </a:r>
            <a:r>
              <a:rPr lang="ru-RU" sz="4800" b="1" spc="-5" dirty="0">
                <a:solidFill>
                  <a:srgbClr val="FF0000"/>
                </a:solidFill>
                <a:latin typeface="+mn-lt"/>
                <a:cs typeface="Arial" pitchFamily="34" charset="0"/>
              </a:rPr>
              <a:t>среднего  </a:t>
            </a:r>
            <a:r>
              <a:rPr lang="ru-RU" sz="4800" b="1" dirty="0">
                <a:solidFill>
                  <a:srgbClr val="FF0000"/>
                </a:solidFill>
                <a:latin typeface="+mn-lt"/>
                <a:cs typeface="Arial" pitchFamily="34" charset="0"/>
              </a:rPr>
              <a:t>предпринимательства</a:t>
            </a:r>
            <a:endParaRPr lang="ru-RU" sz="4800" b="1" spc="-25" dirty="0">
              <a:solidFill>
                <a:srgbClr val="FF0000"/>
              </a:solidFill>
              <a:latin typeface="+mn-lt"/>
              <a:cs typeface="Arial" pitchFamily="34" charset="0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2" cstate="print"/>
          <a:srcRect t="-77" r="218" b="-1"/>
          <a:stretch/>
        </p:blipFill>
        <p:spPr>
          <a:xfrm>
            <a:off x="10776520" y="5517232"/>
            <a:ext cx="2322296" cy="2328515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551384" y="1124744"/>
            <a:ext cx="105131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24" name="Арка 23"/>
          <p:cNvSpPr/>
          <p:nvPr/>
        </p:nvSpPr>
        <p:spPr>
          <a:xfrm rot="8470968">
            <a:off x="-818752" y="5371232"/>
            <a:ext cx="3537529" cy="3537529"/>
          </a:xfrm>
          <a:prstGeom prst="blockArc">
            <a:avLst>
              <a:gd name="adj1" fmla="val 3346679"/>
              <a:gd name="adj2" fmla="val 13202193"/>
              <a:gd name="adj3" fmla="val 12415"/>
            </a:avLst>
          </a:prstGeom>
          <a:solidFill>
            <a:srgbClr val="C59368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9">
              <a:solidFill>
                <a:schemeClr val="tx1"/>
              </a:solidFill>
            </a:endParaRPr>
          </a:p>
        </p:txBody>
      </p:sp>
      <p:grpSp>
        <p:nvGrpSpPr>
          <p:cNvPr id="25" name="Группа 24"/>
          <p:cNvGrpSpPr/>
          <p:nvPr/>
        </p:nvGrpSpPr>
        <p:grpSpPr>
          <a:xfrm>
            <a:off x="8008323" y="4106496"/>
            <a:ext cx="2119256" cy="1472882"/>
            <a:chOff x="2418080" y="4704080"/>
            <a:chExt cx="2032000" cy="1412239"/>
          </a:xfrm>
          <a:solidFill>
            <a:srgbClr val="6D2D19"/>
          </a:solidFill>
        </p:grpSpPr>
        <p:sp>
          <p:nvSpPr>
            <p:cNvPr id="26" name="Прямоугольник 25"/>
            <p:cNvSpPr/>
            <p:nvPr/>
          </p:nvSpPr>
          <p:spPr>
            <a:xfrm rot="2700000">
              <a:off x="3677920" y="4704080"/>
              <a:ext cx="772160" cy="7721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/>
            <p:cNvSpPr/>
            <p:nvPr/>
          </p:nvSpPr>
          <p:spPr>
            <a:xfrm rot="2700000">
              <a:off x="3048000" y="5344159"/>
              <a:ext cx="772160" cy="7721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рямоугольник 27"/>
            <p:cNvSpPr/>
            <p:nvPr/>
          </p:nvSpPr>
          <p:spPr>
            <a:xfrm rot="2700000">
              <a:off x="2418080" y="4704080"/>
              <a:ext cx="772160" cy="7721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2">
            <a:extLst>
              <a:ext uri="{FF2B5EF4-FFF2-40B4-BE49-F238E27FC236}">
                <a16:creationId xmlns:a16="http://schemas.microsoft.com/office/drawing/2014/main" xmlns="" id="{0732CB12-74BE-438B-A7CF-978685898A7C}"/>
              </a:ext>
            </a:extLst>
          </p:cNvPr>
          <p:cNvGrpSpPr/>
          <p:nvPr/>
        </p:nvGrpSpPr>
        <p:grpSpPr>
          <a:xfrm>
            <a:off x="3672882" y="4828212"/>
            <a:ext cx="3942726" cy="1378040"/>
            <a:chOff x="3621597" y="4597293"/>
            <a:chExt cx="3942726" cy="1378040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xmlns="" id="{849DF026-C928-4F56-8EE1-AE4F01512BD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60231" y="4757167"/>
              <a:ext cx="477374" cy="477374"/>
            </a:xfrm>
            <a:prstGeom prst="rect">
              <a:avLst/>
            </a:prstGeom>
          </p:spPr>
        </p:pic>
        <p:sp>
          <p:nvSpPr>
            <p:cNvPr id="9" name="Прямоугольник 8">
              <a:extLst>
                <a:ext uri="{FF2B5EF4-FFF2-40B4-BE49-F238E27FC236}">
                  <a16:creationId xmlns:a16="http://schemas.microsoft.com/office/drawing/2014/main" xmlns="" id="{83FD88D5-DD9E-4E20-9A8D-7ED3939AACC2}"/>
                </a:ext>
              </a:extLst>
            </p:cNvPr>
            <p:cNvSpPr/>
            <p:nvPr/>
          </p:nvSpPr>
          <p:spPr>
            <a:xfrm>
              <a:off x="4231681" y="4597293"/>
              <a:ext cx="3332642" cy="824415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2"/>
              </a:solidFill>
            </a:ln>
            <a:effectLst>
              <a:softEdge rad="44450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defTabSz="41477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6D2D19"/>
                  </a:solidFill>
                  <a:effectLst/>
                  <a:uLnTx/>
                  <a:uFillTx/>
                  <a:cs typeface="Helvetica"/>
                  <a:sym typeface="Calibri"/>
                </a:rPr>
                <a:t>410 - 410 (доб.701</a:t>
              </a:r>
              <a:r>
                <a:rPr kumimoji="0" lang="ru-RU" sz="2200" b="1" i="0" u="none" strike="noStrike" kern="1200" cap="none" spc="0" normalizeH="0" baseline="0" noProof="0" dirty="0">
                  <a:ln>
                    <a:noFill/>
                  </a:ln>
                  <a:solidFill>
                    <a:srgbClr val="6D2D19"/>
                  </a:solidFill>
                  <a:effectLst/>
                  <a:uLnTx/>
                  <a:uFillTx/>
                  <a:cs typeface="Helvetica"/>
                  <a:sym typeface="Calibri"/>
                </a:rPr>
                <a:t>)</a:t>
              </a:r>
            </a:p>
          </p:txBody>
        </p:sp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xmlns="" id="{85280AAC-62B7-4CA1-A08C-99A485FADEA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1597" y="5275144"/>
              <a:ext cx="700189" cy="700189"/>
            </a:xfrm>
            <a:prstGeom prst="rect">
              <a:avLst/>
            </a:prstGeom>
          </p:spPr>
        </p:pic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xmlns="" id="{008FFFB8-9FA0-4B52-8882-603CD237993D}"/>
                </a:ext>
              </a:extLst>
            </p:cNvPr>
            <p:cNvSpPr/>
            <p:nvPr/>
          </p:nvSpPr>
          <p:spPr>
            <a:xfrm>
              <a:off x="3931054" y="5162640"/>
              <a:ext cx="3323812" cy="789936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2"/>
              </a:solidFill>
            </a:ln>
            <a:effectLst>
              <a:glow rad="127000">
                <a:schemeClr val="accent1"/>
              </a:glow>
              <a:softEdge rad="68580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4772" hangingPunct="1">
                <a:defRPr/>
              </a:pPr>
              <a:r>
                <a:rPr lang="ru-RU" sz="2400" b="1" spc="5" dirty="0">
                  <a:solidFill>
                    <a:srgbClr val="6D2D19"/>
                  </a:solidFill>
                  <a:cs typeface="Circe"/>
                  <a:hlinkClick r:id="rId5">
                    <a:extLst>
                      <a:ext uri="{A12FA001-AC4F-418D-AE19-62706E023703}">
                        <ahyp:hlinkClr xmlns:ahyp="http://schemas.microsoft.com/office/drawing/2018/hyperlinkcolor" xmlns="" val="tx"/>
                      </a:ext>
                    </a:extLst>
                  </a:hlinkClick>
                </a:rPr>
                <a:t>с</a:t>
              </a:r>
              <a:r>
                <a:rPr lang="en-US" sz="2400" b="1" spc="5" dirty="0">
                  <a:solidFill>
                    <a:srgbClr val="6D2D19"/>
                  </a:solidFill>
                  <a:cs typeface="Circe"/>
                  <a:hlinkClick r:id="rId5">
                    <a:extLst>
                      <a:ext uri="{A12FA001-AC4F-418D-AE19-62706E023703}">
                        <ahyp:hlinkClr xmlns:ahyp="http://schemas.microsoft.com/office/drawing/2018/hyperlinkcolor" xmlns="" val="tx"/>
                      </a:ext>
                    </a:extLst>
                  </a:hlinkClick>
                </a:rPr>
                <a:t>redit@kfpp.ru</a:t>
              </a:r>
              <a:endParaRPr lang="ru-RU" sz="2400" b="1" spc="5" dirty="0">
                <a:solidFill>
                  <a:srgbClr val="6D2D19"/>
                </a:solidFill>
                <a:cs typeface="Circe"/>
              </a:endParaRPr>
            </a:p>
          </p:txBody>
        </p:sp>
      </p:grp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D2C40E33-79BA-4000-9EC6-8150FA2CF5C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0360" y="265445"/>
            <a:ext cx="1512168" cy="85043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F9C0FD9E-5860-4F76-BB57-3EA27348F59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5087" y="1071698"/>
            <a:ext cx="1067188" cy="1067188"/>
          </a:xfrm>
          <a:prstGeom prst="rect">
            <a:avLst/>
          </a:prstGeom>
        </p:spPr>
      </p:pic>
      <p:pic>
        <p:nvPicPr>
          <p:cNvPr id="19" name="Picture 5" descr="https://www.mspbank.ru/templates/index/img/LOGOmsp.jpg">
            <a:extLst>
              <a:ext uri="{FF2B5EF4-FFF2-40B4-BE49-F238E27FC236}">
                <a16:creationId xmlns:a16="http://schemas.microsoft.com/office/drawing/2014/main" xmlns="" id="{06A8F3A7-BA48-43FD-9771-006E14A14B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472" y="318902"/>
            <a:ext cx="1439862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xmlns="" id="{FD2FB284-E48C-402B-B63B-AFBEAF6E16D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118318"/>
            <a:ext cx="6624736" cy="826334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5440" y="196961"/>
            <a:ext cx="10081120" cy="958452"/>
          </a:xfrm>
          <a:noFill/>
          <a:ln>
            <a:solidFill>
              <a:srgbClr val="FFFFFF"/>
            </a:solidFill>
          </a:ln>
          <a:effectLst>
            <a:softEdge rad="12700"/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4000" b="1" spc="-25" dirty="0">
                <a:solidFill>
                  <a:srgbClr val="FF0000"/>
                </a:solidFill>
              </a:rPr>
              <a:t>Стандартные заёмные продукты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393009AB-E562-49BE-9193-50AFC58FB52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7" t="17236" r="10527" b="21469"/>
          <a:stretch/>
        </p:blipFill>
        <p:spPr>
          <a:xfrm>
            <a:off x="128852" y="59443"/>
            <a:ext cx="1102534" cy="48923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0856E9C0-4578-4F7C-BBD9-5DB99D83FCE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8" t="19602" r="11182" b="10188"/>
          <a:stretch/>
        </p:blipFill>
        <p:spPr>
          <a:xfrm>
            <a:off x="11308016" y="0"/>
            <a:ext cx="864096" cy="749276"/>
          </a:xfrm>
          <a:prstGeom prst="rect">
            <a:avLst/>
          </a:prstGeom>
        </p:spPr>
      </p:pic>
      <p:graphicFrame>
        <p:nvGraphicFramePr>
          <p:cNvPr id="10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2190273"/>
              </p:ext>
            </p:extLst>
          </p:nvPr>
        </p:nvGraphicFramePr>
        <p:xfrm>
          <a:off x="695400" y="1268760"/>
          <a:ext cx="7543740" cy="2345223"/>
        </p:xfrm>
        <a:graphic>
          <a:graphicData uri="http://schemas.openxmlformats.org/drawingml/2006/table">
            <a:tbl>
              <a:tblPr/>
              <a:tblGrid>
                <a:gridCol w="60523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914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83959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  <a:defRPr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6D2D19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Наименование</a:t>
                      </a: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Tx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% ставка</a:t>
                      </a: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64609617"/>
                  </a:ext>
                </a:extLst>
              </a:tr>
              <a:tr h="63839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  <a:defRPr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6D2D19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Пополнение оборотных средств с залогом </a:t>
                      </a: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  <a:defRPr/>
                      </a:pPr>
                      <a:r>
                        <a:rPr kumimoji="0" lang="ru-RU" sz="20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(до 4 млн. рублей)</a:t>
                      </a:r>
                      <a:endParaRPr kumimoji="0" lang="ru-RU" sz="2000" b="1" i="1" u="none" strike="noStrike" cap="none" normalizeH="0" baseline="0" dirty="0">
                        <a:ln>
                          <a:noFill/>
                        </a:ln>
                        <a:solidFill>
                          <a:srgbClr val="6D2D19"/>
                        </a:solidFill>
                        <a:effectLst/>
                        <a:latin typeface="+mn-lt"/>
                        <a:ea typeface="Microsoft YaHei" charset="-122"/>
                        <a:cs typeface="Times New Roman" pitchFamily="16" charset="0"/>
                      </a:endParaRP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Tx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</a:pPr>
                      <a:r>
                        <a:rPr kumimoji="0" lang="ru-R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2-</a:t>
                      </a: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9</a:t>
                      </a:r>
                      <a:r>
                        <a:rPr kumimoji="0" lang="ru-R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,</a:t>
                      </a: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5</a:t>
                      </a: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5E2716"/>
                        </a:solidFill>
                        <a:effectLst/>
                        <a:latin typeface="+mn-lt"/>
                        <a:ea typeface="Microsoft YaHei" charset="-122"/>
                        <a:cs typeface="Times New Roman" pitchFamily="16" charset="0"/>
                      </a:endParaRP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  <a:defRPr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6D2D19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Приобретение основных средств с залогом</a:t>
                      </a: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  <a:defRPr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(</a:t>
                      </a:r>
                      <a:r>
                        <a:rPr kumimoji="0" lang="ru-RU" sz="20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до 5 млн. рублей)</a:t>
                      </a: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6D2D19"/>
                        </a:solidFill>
                        <a:effectLst/>
                        <a:latin typeface="+mn-lt"/>
                        <a:ea typeface="Microsoft YaHei" charset="-122"/>
                        <a:cs typeface="Times New Roman" pitchFamily="16" charset="0"/>
                      </a:endParaRP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Tx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</a:pPr>
                      <a:r>
                        <a:rPr kumimoji="0" lang="ru-R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2-9,5</a:t>
                      </a: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7480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Беззалоговые займы  </a:t>
                      </a: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(</a:t>
                      </a:r>
                      <a:r>
                        <a:rPr kumimoji="0" lang="ru-RU" sz="20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до 400 тыс. рублей)</a:t>
                      </a:r>
                      <a:endParaRPr kumimoji="0" lang="ru-RU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Microsoft YaHei" charset="-122"/>
                        <a:cs typeface="Times New Roman" pitchFamily="16" charset="0"/>
                      </a:endParaRP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Tx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</a:pPr>
                      <a:r>
                        <a:rPr kumimoji="0" lang="ru-R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5,5-10,0</a:t>
                      </a: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11" name="Рисунок 10" descr="e6f7e65952cb838f28e2d1a0aa4483bd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645868" y="4365104"/>
            <a:ext cx="3526244" cy="23534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Арка 11"/>
          <p:cNvSpPr/>
          <p:nvPr/>
        </p:nvSpPr>
        <p:spPr>
          <a:xfrm rot="1132272">
            <a:off x="10112099" y="-3162142"/>
            <a:ext cx="6512240" cy="6324284"/>
          </a:xfrm>
          <a:prstGeom prst="blockArc">
            <a:avLst>
              <a:gd name="adj1" fmla="val 956724"/>
              <a:gd name="adj2" fmla="val 11921681"/>
              <a:gd name="adj3" fmla="val 18078"/>
            </a:avLst>
          </a:prstGeom>
          <a:solidFill>
            <a:srgbClr val="ED5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9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95400" y="3861048"/>
            <a:ext cx="6696744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49263" fontAlgn="base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/>
            </a:pPr>
            <a:r>
              <a:rPr lang="ru-RU" sz="2000" b="1" dirty="0" err="1">
                <a:solidFill>
                  <a:srgbClr val="6D2D19"/>
                </a:solidFill>
                <a:latin typeface="+mn-lt"/>
                <a:ea typeface="Microsoft YaHei" charset="-122"/>
                <a:cs typeface="Times New Roman" pitchFamily="16" charset="0"/>
              </a:rPr>
              <a:t>Самозанятые</a:t>
            </a:r>
            <a:r>
              <a:rPr lang="ru-RU" sz="2000" b="1" dirty="0">
                <a:solidFill>
                  <a:srgbClr val="6D2D19"/>
                </a:solidFill>
                <a:latin typeface="+mn-lt"/>
                <a:ea typeface="Microsoft YaHei" charset="-122"/>
                <a:cs typeface="Times New Roman" pitchFamily="16" charset="0"/>
              </a:rPr>
              <a:t>: до 500 т.р.</a:t>
            </a:r>
          </a:p>
          <a:p>
            <a:r>
              <a:rPr lang="ru-RU" dirty="0"/>
              <a:t>5,5% - с залогом</a:t>
            </a:r>
          </a:p>
          <a:p>
            <a:r>
              <a:rPr lang="ru-RU" dirty="0"/>
              <a:t>8,25% - без залога</a:t>
            </a:r>
          </a:p>
          <a:p>
            <a:pPr defTabSz="449263" fontAlgn="base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/>
            </a:pPr>
            <a:r>
              <a:rPr lang="ru-RU" sz="2000" b="1" dirty="0">
                <a:solidFill>
                  <a:srgbClr val="6D2D19"/>
                </a:solidFill>
                <a:latin typeface="+mn-lt"/>
                <a:ea typeface="Microsoft YaHei" charset="-122"/>
                <a:cs typeface="Times New Roman" pitchFamily="16" charset="0"/>
              </a:rPr>
              <a:t>Социальное предпринимательство: до 5 млн. руб.</a:t>
            </a:r>
          </a:p>
          <a:p>
            <a:r>
              <a:rPr lang="ru-RU" dirty="0"/>
              <a:t>2,75% - с залогом</a:t>
            </a:r>
          </a:p>
          <a:p>
            <a:r>
              <a:rPr lang="ru-RU" dirty="0"/>
              <a:t>5,5% - без залога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>
            <a:alpha val="3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5440" y="196961"/>
            <a:ext cx="10081120" cy="958452"/>
          </a:xfrm>
          <a:noFill/>
          <a:ln>
            <a:solidFill>
              <a:srgbClr val="FFFFFF"/>
            </a:solidFill>
          </a:ln>
          <a:effectLst>
            <a:softEdge rad="12700"/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4000" b="1" spc="-25" dirty="0">
                <a:solidFill>
                  <a:srgbClr val="FF0000"/>
                </a:solidFill>
              </a:rPr>
              <a:t>Специальные заёмные продукты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393009AB-E562-49BE-9193-50AFC58FB52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7" t="17236" r="10527" b="21469"/>
          <a:stretch/>
        </p:blipFill>
        <p:spPr>
          <a:xfrm>
            <a:off x="128852" y="59443"/>
            <a:ext cx="1102534" cy="48923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0856E9C0-4578-4F7C-BBD9-5DB99D83FCE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8" t="19602" r="11182" b="10188"/>
          <a:stretch/>
        </p:blipFill>
        <p:spPr>
          <a:xfrm>
            <a:off x="11308016" y="0"/>
            <a:ext cx="864096" cy="749276"/>
          </a:xfrm>
          <a:prstGeom prst="rect">
            <a:avLst/>
          </a:prstGeom>
        </p:spPr>
      </p:pic>
      <p:graphicFrame>
        <p:nvGraphicFramePr>
          <p:cNvPr id="10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1996023"/>
              </p:ext>
            </p:extLst>
          </p:nvPr>
        </p:nvGraphicFramePr>
        <p:xfrm>
          <a:off x="479376" y="1340768"/>
          <a:ext cx="8928992" cy="4531122"/>
        </p:xfrm>
        <a:graphic>
          <a:graphicData uri="http://schemas.openxmlformats.org/drawingml/2006/table">
            <a:tbl>
              <a:tblPr/>
              <a:tblGrid>
                <a:gridCol w="75608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04370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  <a:defRPr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6D2D19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Наименование</a:t>
                      </a: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Tx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% ставка</a:t>
                      </a: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6786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</a:pPr>
                      <a:r>
                        <a:rPr kumimoji="0" lang="ru-RU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Микрозаймы</a:t>
                      </a: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 СМСП, осуществляющие деятельность в приоритетных видах эконом. деятельности  (с залогом и без залога) </a:t>
                      </a:r>
                      <a:r>
                        <a:rPr kumimoji="0" lang="ru-RU" sz="20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(до 5 млн. рублей, до 400 тыс.руб.)</a:t>
                      </a: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Microsoft YaHei" charset="-122"/>
                        <a:cs typeface="Times New Roman" pitchFamily="16" charset="0"/>
                      </a:endParaRP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Tx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</a:pPr>
                      <a:r>
                        <a:rPr kumimoji="0" lang="ru-R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8-10</a:t>
                      </a: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</a:pPr>
                      <a:r>
                        <a:rPr kumimoji="0" lang="ru-RU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Микрозаймы</a:t>
                      </a: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 СМСП при реализации приоритетных продуктов (с залогом и без залога)</a:t>
                      </a:r>
                      <a:r>
                        <a:rPr kumimoji="0" lang="ru-RU" sz="20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(до 5 млн. рублей, до 400 тыс.руб.)</a:t>
                      </a: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5E2716"/>
                        </a:solidFill>
                        <a:effectLst/>
                        <a:latin typeface="+mn-lt"/>
                        <a:ea typeface="Microsoft YaHei" charset="-122"/>
                        <a:cs typeface="Times New Roman" pitchFamily="16" charset="0"/>
                      </a:endParaRP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Tx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</a:pPr>
                      <a:r>
                        <a:rPr kumimoji="0" lang="ru-R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5,5-8,25</a:t>
                      </a: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  <a:defRPr/>
                      </a:pPr>
                      <a:r>
                        <a:rPr kumimoji="0" lang="ru-RU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Микрозаймы</a:t>
                      </a: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 СМСП при реализации приоритетных продуктов на территории моногорода (с залогом и без залога)</a:t>
                      </a:r>
                      <a:r>
                        <a:rPr kumimoji="0" lang="ru-RU" sz="20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(до 5 млн. рублей, до 400 тыс.руб.)</a:t>
                      </a:r>
                      <a:endParaRPr kumimoji="0" lang="ru-RU" sz="2000" b="0" i="1" u="none" strike="noStrike" cap="none" normalizeH="0" baseline="0" dirty="0">
                        <a:ln>
                          <a:noFill/>
                        </a:ln>
                        <a:solidFill>
                          <a:srgbClr val="5E2716"/>
                        </a:solidFill>
                        <a:effectLst/>
                        <a:latin typeface="+mn-lt"/>
                        <a:ea typeface="Microsoft YaHei" charset="-122"/>
                        <a:cs typeface="Times New Roman" pitchFamily="16" charset="0"/>
                      </a:endParaRP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Tx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</a:pPr>
                      <a:r>
                        <a:rPr kumimoji="0" lang="ru-R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2,75-5,5</a:t>
                      </a: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46786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</a:pPr>
                      <a:r>
                        <a:rPr kumimoji="0" lang="ru-RU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Микрозаем</a:t>
                      </a: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 «Высокий уровень безработицы» (с залогом и без залога)</a:t>
                      </a:r>
                      <a:r>
                        <a:rPr kumimoji="0" lang="ru-RU" sz="20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(до 5 млн. рублей, до 400 тыс.руб.)</a:t>
                      </a: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Microsoft YaHei" charset="-122"/>
                        <a:cs typeface="Times New Roman" pitchFamily="16" charset="0"/>
                      </a:endParaRP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Tx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</a:pPr>
                      <a:r>
                        <a:rPr kumimoji="0" lang="ru-R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8-10</a:t>
                      </a: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82255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</a:pPr>
                      <a:r>
                        <a:rPr kumimoji="0" lang="ru-RU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Микрозаймы</a:t>
                      </a: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 СМСП, осуществляющие деятельность в сфере НХП (с залогом и без залога)</a:t>
                      </a:r>
                      <a:r>
                        <a:rPr kumimoji="0" lang="ru-RU" sz="20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(до 5 млн. рублей, до 400 тыс.руб.)</a:t>
                      </a: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Microsoft YaHei" charset="-122"/>
                        <a:cs typeface="Times New Roman" pitchFamily="16" charset="0"/>
                      </a:endParaRP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Tx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</a:pPr>
                      <a:r>
                        <a:rPr kumimoji="0" lang="ru-R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3</a:t>
                      </a: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6" name="Арка 5"/>
          <p:cNvSpPr/>
          <p:nvPr/>
        </p:nvSpPr>
        <p:spPr>
          <a:xfrm rot="1132272">
            <a:off x="11552257" y="-440333"/>
            <a:ext cx="6512240" cy="6324284"/>
          </a:xfrm>
          <a:prstGeom prst="blockArc">
            <a:avLst>
              <a:gd name="adj1" fmla="val 956724"/>
              <a:gd name="adj2" fmla="val 11921681"/>
              <a:gd name="adj3" fmla="val 18078"/>
            </a:avLst>
          </a:prstGeom>
          <a:solidFill>
            <a:srgbClr val="ED5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9">
              <a:solidFill>
                <a:schemeClr val="tx1"/>
              </a:solidFill>
            </a:endParaRPr>
          </a:p>
        </p:txBody>
      </p:sp>
      <p:pic>
        <p:nvPicPr>
          <p:cNvPr id="1026" name="Picture 2" descr="Займы онлайн на карту - 72 микрозайма, срочно взять займ на карту онлайн">
            <a:extLst>
              <a:ext uri="{FF2B5EF4-FFF2-40B4-BE49-F238E27FC236}">
                <a16:creationId xmlns:a16="http://schemas.microsoft.com/office/drawing/2014/main" xmlns="" id="{0316040F-453B-4C3D-82AC-C3B5CB12C0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8510" y="3645024"/>
            <a:ext cx="45720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01666579"/>
              </p:ext>
            </p:extLst>
          </p:nvPr>
        </p:nvGraphicFramePr>
        <p:xfrm>
          <a:off x="551384" y="980728"/>
          <a:ext cx="9433048" cy="5346507"/>
        </p:xfrm>
        <a:graphic>
          <a:graphicData uri="http://schemas.openxmlformats.org/drawingml/2006/table">
            <a:tbl>
              <a:tblPr/>
              <a:tblGrid>
                <a:gridCol w="809552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3752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01950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  <a:defRPr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6D2D19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Наименование</a:t>
                      </a: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Tx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% ставка</a:t>
                      </a: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87806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</a:pPr>
                      <a:r>
                        <a:rPr kumimoji="0" lang="ru-RU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Микрозаймы</a:t>
                      </a: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 СМСП, привлекающим к трудовой деятельности осужденных (с залогом и без залога)</a:t>
                      </a: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</a:pPr>
                      <a:r>
                        <a:rPr kumimoji="0" lang="ru-RU" sz="20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(до 5 млн. рублей, до 400 тыс.руб.)</a:t>
                      </a: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5E2716"/>
                        </a:solidFill>
                        <a:effectLst/>
                        <a:latin typeface="+mn-lt"/>
                        <a:ea typeface="Microsoft YaHei" charset="-122"/>
                        <a:cs typeface="Times New Roman" pitchFamily="16" charset="0"/>
                      </a:endParaRP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5</a:t>
                      </a: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79007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</a:pPr>
                      <a:r>
                        <a:rPr kumimoji="0" lang="ru-RU" sz="2000" b="1" i="0" u="none" strike="noStrike" cap="none" spc="0" normalizeH="0" baseline="0" dirty="0" err="1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uFillTx/>
                          <a:latin typeface="+mn-lt"/>
                          <a:ea typeface="Microsoft YaHei" charset="-122"/>
                          <a:cs typeface="Times New Roman" pitchFamily="16" charset="0"/>
                          <a:sym typeface="Calibri"/>
                        </a:rPr>
                        <a:t>Микрозаем</a:t>
                      </a:r>
                      <a:r>
                        <a:rPr kumimoji="0" lang="ru-RU" sz="2000" b="1" i="0" u="none" strike="noStrike" cap="none" spc="0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uFillTx/>
                          <a:latin typeface="+mn-lt"/>
                          <a:ea typeface="Microsoft YaHei" charset="-122"/>
                          <a:cs typeface="Times New Roman" pitchFamily="16" charset="0"/>
                          <a:sym typeface="Calibri"/>
                        </a:rPr>
                        <a:t> «Надежный клиент» </a:t>
                      </a: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(с залогом и без залога)</a:t>
                      </a: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</a:pPr>
                      <a:r>
                        <a:rPr kumimoji="0" lang="ru-RU" sz="20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(до 5 млн. рублей, до 400 тыс.руб.) (2 закрытых займа за 5 лет)</a:t>
                      </a: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5E2716"/>
                        </a:solidFill>
                        <a:effectLst/>
                        <a:latin typeface="+mn-lt"/>
                        <a:ea typeface="Microsoft YaHei" charset="-122"/>
                        <a:cs typeface="Times New Roman" pitchFamily="16" charset="0"/>
                      </a:endParaRP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8-10 </a:t>
                      </a: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</a:pPr>
                      <a:r>
                        <a:rPr kumimoji="0" lang="ru-RU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Микрозаем</a:t>
                      </a: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 «Успешный старт» (с залогом и без залога)</a:t>
                      </a: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</a:pPr>
                      <a:r>
                        <a:rPr kumimoji="0" lang="ru-RU" sz="20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(до  500 тыс. рублей) </a:t>
                      </a:r>
                      <a:r>
                        <a:rPr kumimoji="0" lang="ru-RU" sz="20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Ведение деятельности  от 1 мес.</a:t>
                      </a: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5E2716"/>
                        </a:solidFill>
                        <a:effectLst/>
                        <a:latin typeface="+mn-lt"/>
                        <a:ea typeface="Microsoft YaHei" charset="-122"/>
                        <a:cs typeface="Times New Roman" pitchFamily="16" charset="0"/>
                      </a:endParaRP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9,5-10</a:t>
                      </a: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</a:pPr>
                      <a:r>
                        <a:rPr kumimoji="0" lang="ru-RU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Микрозаймы</a:t>
                      </a: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 СМСП участникам обучающих программ</a:t>
                      </a: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  <a:defRPr/>
                      </a:pPr>
                      <a:r>
                        <a:rPr kumimoji="0" lang="ru-RU" sz="20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(до  500 тыс. рублей) </a:t>
                      </a:r>
                      <a:r>
                        <a:rPr kumimoji="0" lang="ru-RU" sz="20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Наличие сертификата</a:t>
                      </a: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8,5-9,5 </a:t>
                      </a: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56303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</a:pPr>
                      <a:r>
                        <a:rPr kumimoji="0" lang="ru-RU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Микрозаймы</a:t>
                      </a: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 СМСП, реализующим продукты питания в период половодья (с залогом и без залога)</a:t>
                      </a: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</a:pPr>
                      <a:r>
                        <a:rPr kumimoji="0" lang="ru-RU" sz="20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(до 5 млн. рублей, до 400 тыс.руб.) </a:t>
                      </a: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5E2716"/>
                        </a:solidFill>
                        <a:effectLst/>
                        <a:latin typeface="+mn-lt"/>
                        <a:ea typeface="Microsoft YaHei" charset="-122"/>
                        <a:cs typeface="Times New Roman" pitchFamily="16" charset="0"/>
                      </a:endParaRP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2</a:t>
                      </a: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556303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</a:pPr>
                      <a:r>
                        <a:rPr kumimoji="0" lang="ru-RU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Микрозаем</a:t>
                      </a: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 «Сельское хозяйство» (с залогом и без залога)</a:t>
                      </a: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</a:pPr>
                      <a:r>
                        <a:rPr kumimoji="0" lang="ru-RU" sz="20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(до 5 млн. рублей, до 400 тыс.руб.) </a:t>
                      </a: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5E2716"/>
                        </a:solidFill>
                        <a:effectLst/>
                        <a:latin typeface="+mn-lt"/>
                        <a:ea typeface="Microsoft YaHei" charset="-122"/>
                        <a:cs typeface="Times New Roman" pitchFamily="16" charset="0"/>
                      </a:endParaRP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4-6</a:t>
                      </a: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560849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</a:pPr>
                      <a:r>
                        <a:rPr kumimoji="0" lang="ru-RU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Микрозаем</a:t>
                      </a: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 «Контракт» (с залогом и без залога)</a:t>
                      </a: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</a:tabLst>
                      </a:pPr>
                      <a:r>
                        <a:rPr kumimoji="0" lang="ru-RU" sz="20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(до 5 млн. рублей, до 400 тыс.руб.) </a:t>
                      </a: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5E2716"/>
                        </a:solidFill>
                        <a:effectLst/>
                        <a:latin typeface="+mn-lt"/>
                        <a:ea typeface="Microsoft YaHei" charset="-122"/>
                        <a:cs typeface="Times New Roman" pitchFamily="16" charset="0"/>
                      </a:endParaRP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9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E2716"/>
                          </a:solidFill>
                          <a:effectLst/>
                          <a:latin typeface="+mn-lt"/>
                          <a:ea typeface="Microsoft YaHei" charset="-122"/>
                          <a:cs typeface="Times New Roman" pitchFamily="16" charset="0"/>
                        </a:rPr>
                        <a:t>8-10</a:t>
                      </a:r>
                    </a:p>
                  </a:txBody>
                  <a:tcPr marL="68400" marR="68400" marT="6048" marB="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0E7">
                        <a:alpha val="33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B84BD3C9-B5D8-4173-BAC7-780435B65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1504" y="260648"/>
            <a:ext cx="10081120" cy="720080"/>
          </a:xfrm>
          <a:noFill/>
          <a:ln>
            <a:solidFill>
              <a:srgbClr val="FFFFFF"/>
            </a:solidFill>
          </a:ln>
          <a:effectLst>
            <a:softEdge rad="12700"/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4000" b="1" spc="-25" dirty="0">
                <a:solidFill>
                  <a:srgbClr val="FF0000"/>
                </a:solidFill>
              </a:rPr>
              <a:t>Специальные заёмные продукты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6D12FC3-87ED-4C9A-95B5-7AE2621C738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7" t="17236" r="10527" b="21469"/>
          <a:stretch/>
        </p:blipFill>
        <p:spPr>
          <a:xfrm>
            <a:off x="128852" y="59443"/>
            <a:ext cx="1102534" cy="489237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BB55CDDD-DD15-4C0A-93EB-B1CFE2B3E500}"/>
              </a:ext>
            </a:extLst>
          </p:cNvPr>
          <p:cNvSpPr/>
          <p:nvPr/>
        </p:nvSpPr>
        <p:spPr>
          <a:xfrm>
            <a:off x="10272464" y="188640"/>
            <a:ext cx="1656184" cy="648072"/>
          </a:xfrm>
          <a:prstGeom prst="rect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15720162-AC8E-40B5-AD49-DF716E4E7DC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8" t="19602" r="11182" b="10188"/>
          <a:stretch/>
        </p:blipFill>
        <p:spPr>
          <a:xfrm>
            <a:off x="11308016" y="0"/>
            <a:ext cx="864096" cy="749276"/>
          </a:xfrm>
          <a:prstGeom prst="rect">
            <a:avLst/>
          </a:prstGeom>
        </p:spPr>
      </p:pic>
      <p:pic>
        <p:nvPicPr>
          <p:cNvPr id="7" name="Picture 2" descr="Займы онлайн на карту - 72 микрозайма, срочно взять займ на карту онлайн">
            <a:extLst>
              <a:ext uri="{FF2B5EF4-FFF2-40B4-BE49-F238E27FC236}">
                <a16:creationId xmlns:a16="http://schemas.microsoft.com/office/drawing/2014/main" xmlns="" id="{49E61A18-C293-4E5F-9BB0-CC9BC52864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1789" y="4725144"/>
            <a:ext cx="3703269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392" y="470961"/>
            <a:ext cx="10513168" cy="1395158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+mn-lt"/>
              </a:rPr>
              <a:t>Приоритетные проекты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5360" y="1628800"/>
            <a:ext cx="10515600" cy="4351338"/>
          </a:xfrm>
        </p:spPr>
        <p:txBody>
          <a:bodyPr>
            <a:normAutofit/>
          </a:bodyPr>
          <a:lstStyle/>
          <a:p>
            <a:pPr marL="215900" indent="-215900">
              <a:lnSpc>
                <a:spcPct val="100000"/>
              </a:lnSpc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</a:pPr>
            <a:endParaRPr lang="ru-RU" dirty="0">
              <a:solidFill>
                <a:srgbClr val="000000"/>
              </a:solidFill>
              <a:cs typeface="Arial" charset="0"/>
            </a:endParaRPr>
          </a:p>
          <a:p>
            <a:pPr marL="215900" indent="-215900">
              <a:lnSpc>
                <a:spcPct val="100000"/>
              </a:lnSpc>
              <a:buSz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</a:pPr>
            <a:endParaRPr lang="ru-RU" sz="1400" dirty="0">
              <a:solidFill>
                <a:srgbClr val="000000"/>
              </a:solidFill>
              <a:cs typeface="Arial" charset="0"/>
            </a:endParaRPr>
          </a:p>
          <a:p>
            <a:pPr marL="215900" indent="-215900">
              <a:lnSpc>
                <a:spcPct val="100000"/>
              </a:lnSpc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</a:pPr>
            <a:endParaRPr lang="ru-RU" dirty="0">
              <a:solidFill>
                <a:srgbClr val="000000"/>
              </a:solidFill>
              <a:cs typeface="Arial" charset="0"/>
            </a:endParaRPr>
          </a:p>
          <a:p>
            <a:pPr marL="215900" indent="-215900">
              <a:lnSpc>
                <a:spcPct val="100000"/>
              </a:lnSpc>
              <a:buSz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</a:pPr>
            <a:endParaRPr lang="ru-RU" sz="1400" dirty="0">
              <a:solidFill>
                <a:srgbClr val="000000"/>
              </a:solidFill>
              <a:cs typeface="Arial" charset="0"/>
            </a:endParaRPr>
          </a:p>
          <a:p>
            <a:pPr marL="215900" indent="-215900">
              <a:lnSpc>
                <a:spcPct val="100000"/>
              </a:lnSpc>
              <a:buSz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</a:pPr>
            <a:endParaRPr lang="ru-RU" sz="1400" dirty="0">
              <a:solidFill>
                <a:srgbClr val="000000"/>
              </a:solidFill>
              <a:cs typeface="Arial" charset="0"/>
            </a:endParaRPr>
          </a:p>
          <a:p>
            <a:pPr marL="215900" indent="-215900">
              <a:lnSpc>
                <a:spcPct val="100000"/>
              </a:lnSpc>
              <a:buSz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</a:pPr>
            <a:endParaRPr lang="ru-RU" sz="1400" dirty="0">
              <a:solidFill>
                <a:srgbClr val="000000"/>
              </a:solidFill>
              <a:cs typeface="Arial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4" name="Скругленный прямоугольник 15">
            <a:extLst>
              <a:ext uri="{FF2B5EF4-FFF2-40B4-BE49-F238E27FC236}">
                <a16:creationId xmlns:a16="http://schemas.microsoft.com/office/drawing/2014/main" xmlns="" id="{30235111-ADA3-4FBE-9FDF-70AE350F0D28}"/>
              </a:ext>
            </a:extLst>
          </p:cNvPr>
          <p:cNvSpPr/>
          <p:nvPr/>
        </p:nvSpPr>
        <p:spPr>
          <a:xfrm>
            <a:off x="551384" y="2636912"/>
            <a:ext cx="4464496" cy="432048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2000" b="1" dirty="0">
                <a:solidFill>
                  <a:srgbClr val="5E2716"/>
                </a:solidFill>
              </a:rPr>
              <a:t>Экспортная деятельность</a:t>
            </a:r>
          </a:p>
        </p:txBody>
      </p:sp>
      <p:sp>
        <p:nvSpPr>
          <p:cNvPr id="5" name="Скругленный прямоугольник 15">
            <a:extLst>
              <a:ext uri="{FF2B5EF4-FFF2-40B4-BE49-F238E27FC236}">
                <a16:creationId xmlns:a16="http://schemas.microsoft.com/office/drawing/2014/main" xmlns="" id="{30235111-ADA3-4FBE-9FDF-70AE350F0D28}"/>
              </a:ext>
            </a:extLst>
          </p:cNvPr>
          <p:cNvSpPr/>
          <p:nvPr/>
        </p:nvSpPr>
        <p:spPr>
          <a:xfrm>
            <a:off x="551384" y="2060848"/>
            <a:ext cx="4464496" cy="432048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2000" b="1" dirty="0">
                <a:solidFill>
                  <a:srgbClr val="5E2716"/>
                </a:solidFill>
              </a:rPr>
              <a:t>Женское предпринимательство</a:t>
            </a:r>
          </a:p>
        </p:txBody>
      </p:sp>
      <p:sp>
        <p:nvSpPr>
          <p:cNvPr id="6" name="Скругленный прямоугольник 15">
            <a:extLst>
              <a:ext uri="{FF2B5EF4-FFF2-40B4-BE49-F238E27FC236}">
                <a16:creationId xmlns:a16="http://schemas.microsoft.com/office/drawing/2014/main" xmlns="" id="{30235111-ADA3-4FBE-9FDF-70AE350F0D28}"/>
              </a:ext>
            </a:extLst>
          </p:cNvPr>
          <p:cNvSpPr/>
          <p:nvPr/>
        </p:nvSpPr>
        <p:spPr>
          <a:xfrm>
            <a:off x="551384" y="5157192"/>
            <a:ext cx="9289032" cy="720080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2000" b="1" dirty="0">
                <a:solidFill>
                  <a:srgbClr val="5E2716"/>
                </a:solidFill>
              </a:rPr>
              <a:t>Сельскохозяйственный производственный или потребительский кооператив</a:t>
            </a:r>
          </a:p>
        </p:txBody>
      </p:sp>
      <p:sp>
        <p:nvSpPr>
          <p:cNvPr id="7" name="Скругленный прямоугольник 15">
            <a:extLst>
              <a:ext uri="{FF2B5EF4-FFF2-40B4-BE49-F238E27FC236}">
                <a16:creationId xmlns:a16="http://schemas.microsoft.com/office/drawing/2014/main" xmlns="" id="{30235111-ADA3-4FBE-9FDF-70AE350F0D28}"/>
              </a:ext>
            </a:extLst>
          </p:cNvPr>
          <p:cNvSpPr/>
          <p:nvPr/>
        </p:nvSpPr>
        <p:spPr>
          <a:xfrm>
            <a:off x="551384" y="3933056"/>
            <a:ext cx="4752528" cy="432048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2000" b="1" dirty="0">
                <a:solidFill>
                  <a:srgbClr val="5E2716"/>
                </a:solidFill>
              </a:rPr>
              <a:t>Социальное предпринимательство</a:t>
            </a:r>
          </a:p>
        </p:txBody>
      </p:sp>
      <p:sp>
        <p:nvSpPr>
          <p:cNvPr id="8" name="Скругленный прямоугольник 15">
            <a:extLst>
              <a:ext uri="{FF2B5EF4-FFF2-40B4-BE49-F238E27FC236}">
                <a16:creationId xmlns:a16="http://schemas.microsoft.com/office/drawing/2014/main" xmlns="" id="{30235111-ADA3-4FBE-9FDF-70AE350F0D28}"/>
              </a:ext>
            </a:extLst>
          </p:cNvPr>
          <p:cNvSpPr/>
          <p:nvPr/>
        </p:nvSpPr>
        <p:spPr>
          <a:xfrm>
            <a:off x="551384" y="3306278"/>
            <a:ext cx="4464496" cy="482761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2000" b="1" dirty="0">
                <a:solidFill>
                  <a:srgbClr val="5E2716"/>
                </a:solidFill>
              </a:rPr>
              <a:t>Резиденты ТОСЭР и </a:t>
            </a:r>
            <a:r>
              <a:rPr lang="ru-RU" sz="2000" b="1" dirty="0" err="1">
                <a:solidFill>
                  <a:srgbClr val="5E2716"/>
                </a:solidFill>
              </a:rPr>
              <a:t>промпарки</a:t>
            </a:r>
            <a:endParaRPr lang="ru-RU" sz="2000" b="1" dirty="0">
              <a:solidFill>
                <a:srgbClr val="5E2716"/>
              </a:solidFill>
            </a:endParaRPr>
          </a:p>
        </p:txBody>
      </p:sp>
      <p:sp>
        <p:nvSpPr>
          <p:cNvPr id="9" name="Скругленный прямоугольник 15">
            <a:extLst>
              <a:ext uri="{FF2B5EF4-FFF2-40B4-BE49-F238E27FC236}">
                <a16:creationId xmlns:a16="http://schemas.microsoft.com/office/drawing/2014/main" xmlns="" id="{30235111-ADA3-4FBE-9FDF-70AE350F0D28}"/>
              </a:ext>
            </a:extLst>
          </p:cNvPr>
          <p:cNvSpPr/>
          <p:nvPr/>
        </p:nvSpPr>
        <p:spPr>
          <a:xfrm flipH="1">
            <a:off x="551384" y="1412776"/>
            <a:ext cx="3312368" cy="576064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b="1" dirty="0">
                <a:solidFill>
                  <a:srgbClr val="5E2716"/>
                </a:solidFill>
              </a:rPr>
              <a:t>ФЛ </a:t>
            </a:r>
            <a:r>
              <a:rPr lang="ru-RU" sz="2000" b="1" dirty="0">
                <a:solidFill>
                  <a:srgbClr val="5E2716"/>
                </a:solidFill>
              </a:rPr>
              <a:t>старше</a:t>
            </a:r>
            <a:r>
              <a:rPr lang="ru-RU" b="1" dirty="0">
                <a:solidFill>
                  <a:srgbClr val="5E2716"/>
                </a:solidFill>
              </a:rPr>
              <a:t> 45 лет</a:t>
            </a:r>
          </a:p>
        </p:txBody>
      </p:sp>
      <p:sp>
        <p:nvSpPr>
          <p:cNvPr id="10" name="Скругленный прямоугольник 15">
            <a:extLst>
              <a:ext uri="{FF2B5EF4-FFF2-40B4-BE49-F238E27FC236}">
                <a16:creationId xmlns:a16="http://schemas.microsoft.com/office/drawing/2014/main" xmlns="" id="{30235111-ADA3-4FBE-9FDF-70AE350F0D28}"/>
              </a:ext>
            </a:extLst>
          </p:cNvPr>
          <p:cNvSpPr/>
          <p:nvPr/>
        </p:nvSpPr>
        <p:spPr>
          <a:xfrm>
            <a:off x="546552" y="4559832"/>
            <a:ext cx="6840760" cy="494493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2000" b="1" dirty="0">
                <a:solidFill>
                  <a:srgbClr val="5E2716"/>
                </a:solidFill>
              </a:rPr>
              <a:t>Деятельность в сфере туризма, экологии и спорта</a:t>
            </a:r>
          </a:p>
        </p:txBody>
      </p:sp>
      <p:pic>
        <p:nvPicPr>
          <p:cNvPr id="11" name="Рисунок 10" descr="kredit-predprinimatelyu3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40739" y="2060848"/>
            <a:ext cx="3195621" cy="1800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Арка 11"/>
          <p:cNvSpPr/>
          <p:nvPr/>
        </p:nvSpPr>
        <p:spPr>
          <a:xfrm rot="1132272">
            <a:off x="9005299" y="-3162141"/>
            <a:ext cx="6512240" cy="6324284"/>
          </a:xfrm>
          <a:prstGeom prst="blockArc">
            <a:avLst>
              <a:gd name="adj1" fmla="val 956724"/>
              <a:gd name="adj2" fmla="val 11921681"/>
              <a:gd name="adj3" fmla="val 18078"/>
            </a:avLst>
          </a:prstGeom>
          <a:solidFill>
            <a:srgbClr val="ED5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9">
              <a:solidFill>
                <a:schemeClr val="tx1"/>
              </a:solidFill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393009AB-E562-49BE-9193-50AFC58FB52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7" t="17236" r="10527" b="21469"/>
          <a:stretch/>
        </p:blipFill>
        <p:spPr>
          <a:xfrm>
            <a:off x="96531" y="64378"/>
            <a:ext cx="1427085" cy="63325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7B3D1479-7D15-4588-9389-31DDD84156F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8" t="19602" r="11182" b="10188"/>
          <a:stretch/>
        </p:blipFill>
        <p:spPr>
          <a:xfrm>
            <a:off x="11308016" y="0"/>
            <a:ext cx="864096" cy="749276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62214EA3-D11D-4AA6-9971-F1253F79574B}"/>
              </a:ext>
            </a:extLst>
          </p:cNvPr>
          <p:cNvSpPr/>
          <p:nvPr/>
        </p:nvSpPr>
        <p:spPr>
          <a:xfrm rot="20681147">
            <a:off x="10344472" y="188640"/>
            <a:ext cx="963544" cy="689222"/>
          </a:xfrm>
          <a:prstGeom prst="rect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7" name="Скругленный прямоугольник 15">
            <a:extLst>
              <a:ext uri="{FF2B5EF4-FFF2-40B4-BE49-F238E27FC236}">
                <a16:creationId xmlns:a16="http://schemas.microsoft.com/office/drawing/2014/main" xmlns="" id="{30235111-ADA3-4FBE-9FDF-70AE350F0D28}"/>
              </a:ext>
            </a:extLst>
          </p:cNvPr>
          <p:cNvSpPr/>
          <p:nvPr/>
        </p:nvSpPr>
        <p:spPr>
          <a:xfrm flipH="1">
            <a:off x="523836" y="6000768"/>
            <a:ext cx="3312368" cy="576064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b="1" dirty="0">
                <a:solidFill>
                  <a:srgbClr val="5E2716"/>
                </a:solidFill>
              </a:rPr>
              <a:t>ФЛ </a:t>
            </a:r>
            <a:r>
              <a:rPr lang="ru-RU" sz="2000" b="1" dirty="0">
                <a:solidFill>
                  <a:srgbClr val="5E2716"/>
                </a:solidFill>
              </a:rPr>
              <a:t>до</a:t>
            </a:r>
            <a:r>
              <a:rPr lang="ru-RU" b="1" dirty="0">
                <a:solidFill>
                  <a:srgbClr val="5E2716"/>
                </a:solidFill>
              </a:rPr>
              <a:t> 35 лет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424" y="573476"/>
            <a:ext cx="9649072" cy="894764"/>
          </a:xfrm>
          <a:noFill/>
          <a:ln>
            <a:solidFill>
              <a:srgbClr val="FFFFFF"/>
            </a:solidFill>
          </a:ln>
          <a:effectLst>
            <a:softEdge rad="12700"/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4400" b="1" spc="-25" dirty="0">
                <a:solidFill>
                  <a:srgbClr val="FF0000"/>
                </a:solidFill>
              </a:rPr>
              <a:t>Условия предоставления займа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393009AB-E562-49BE-9193-50AFC58FB52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7" t="17236" r="10527" b="21469"/>
          <a:stretch/>
        </p:blipFill>
        <p:spPr>
          <a:xfrm>
            <a:off x="128852" y="59443"/>
            <a:ext cx="1102534" cy="48923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0856E9C0-4578-4F7C-BBD9-5DB99D83FCE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8" t="19602" r="11182" b="10188"/>
          <a:stretch/>
        </p:blipFill>
        <p:spPr>
          <a:xfrm>
            <a:off x="11308016" y="0"/>
            <a:ext cx="864096" cy="749276"/>
          </a:xfrm>
          <a:prstGeom prst="rect">
            <a:avLst/>
          </a:prstGeom>
        </p:spPr>
      </p:pic>
      <p:sp>
        <p:nvSpPr>
          <p:cNvPr id="9" name="Скругленный прямоугольник 15">
            <a:extLst>
              <a:ext uri="{FF2B5EF4-FFF2-40B4-BE49-F238E27FC236}">
                <a16:creationId xmlns:a16="http://schemas.microsoft.com/office/drawing/2014/main" xmlns="" id="{30235111-ADA3-4FBE-9FDF-70AE350F0D28}"/>
              </a:ext>
            </a:extLst>
          </p:cNvPr>
          <p:cNvSpPr/>
          <p:nvPr/>
        </p:nvSpPr>
        <p:spPr>
          <a:xfrm>
            <a:off x="407368" y="3732530"/>
            <a:ext cx="9649073" cy="716345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en-US" sz="2000" b="1" dirty="0">
                <a:solidFill>
                  <a:srgbClr val="5E2716"/>
                </a:solidFill>
                <a:cs typeface="Arial" charset="0"/>
              </a:rPr>
              <a:t>Min</a:t>
            </a:r>
            <a:r>
              <a:rPr lang="ru-RU" sz="2000" b="1" dirty="0">
                <a:solidFill>
                  <a:srgbClr val="5E2716"/>
                </a:solidFill>
                <a:cs typeface="Arial" charset="0"/>
              </a:rPr>
              <a:t> срок осуществления предпринимательской деятельности – 3 месяца (исключение микрозаём «Успешный старт»)</a:t>
            </a:r>
            <a:endParaRPr lang="ru-RU" sz="2000" dirty="0">
              <a:solidFill>
                <a:srgbClr val="5E2716"/>
              </a:solidFill>
            </a:endParaRPr>
          </a:p>
        </p:txBody>
      </p:sp>
      <p:sp>
        <p:nvSpPr>
          <p:cNvPr id="10" name="Скругленный прямоугольник 15">
            <a:extLst>
              <a:ext uri="{FF2B5EF4-FFF2-40B4-BE49-F238E27FC236}">
                <a16:creationId xmlns:a16="http://schemas.microsoft.com/office/drawing/2014/main" xmlns="" id="{30235111-ADA3-4FBE-9FDF-70AE350F0D28}"/>
              </a:ext>
            </a:extLst>
          </p:cNvPr>
          <p:cNvSpPr/>
          <p:nvPr/>
        </p:nvSpPr>
        <p:spPr>
          <a:xfrm>
            <a:off x="407368" y="1556792"/>
            <a:ext cx="4968552" cy="576064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marL="11113" indent="-11113">
              <a:lnSpc>
                <a:spcPct val="125000"/>
              </a:lnSpc>
              <a:spcBef>
                <a:spcPts val="100"/>
              </a:spcBef>
              <a:buClr>
                <a:srgbClr val="131414"/>
              </a:buCl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ru-RU" sz="2000" b="1" dirty="0">
                <a:solidFill>
                  <a:srgbClr val="5E2716"/>
                </a:solidFill>
                <a:cs typeface="Arial" charset="0"/>
              </a:rPr>
              <a:t>Положительная кредитная история</a:t>
            </a:r>
            <a:endParaRPr lang="ru-RU" sz="2000" b="1" dirty="0">
              <a:solidFill>
                <a:srgbClr val="5E2716"/>
              </a:solidFill>
            </a:endParaRPr>
          </a:p>
        </p:txBody>
      </p:sp>
      <p:sp>
        <p:nvSpPr>
          <p:cNvPr id="11" name="Скругленный прямоугольник 15">
            <a:extLst>
              <a:ext uri="{FF2B5EF4-FFF2-40B4-BE49-F238E27FC236}">
                <a16:creationId xmlns:a16="http://schemas.microsoft.com/office/drawing/2014/main" xmlns="" id="{30235111-ADA3-4FBE-9FDF-70AE350F0D28}"/>
              </a:ext>
            </a:extLst>
          </p:cNvPr>
          <p:cNvSpPr/>
          <p:nvPr/>
        </p:nvSpPr>
        <p:spPr>
          <a:xfrm>
            <a:off x="407368" y="3002834"/>
            <a:ext cx="6336704" cy="576064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2000" b="1" dirty="0">
                <a:solidFill>
                  <a:srgbClr val="5E2716"/>
                </a:solidFill>
                <a:cs typeface="Arial" charset="0"/>
              </a:rPr>
              <a:t>Регистрация на территории Кировской области</a:t>
            </a:r>
            <a:endParaRPr lang="ru-RU" sz="2000" dirty="0">
              <a:solidFill>
                <a:srgbClr val="5E2716"/>
              </a:solidFill>
            </a:endParaRPr>
          </a:p>
        </p:txBody>
      </p:sp>
      <p:sp>
        <p:nvSpPr>
          <p:cNvPr id="14" name="Скругленный прямоугольник 15">
            <a:extLst>
              <a:ext uri="{FF2B5EF4-FFF2-40B4-BE49-F238E27FC236}">
                <a16:creationId xmlns:a16="http://schemas.microsoft.com/office/drawing/2014/main" xmlns="" id="{30235111-ADA3-4FBE-9FDF-70AE350F0D28}"/>
              </a:ext>
            </a:extLst>
          </p:cNvPr>
          <p:cNvSpPr/>
          <p:nvPr/>
        </p:nvSpPr>
        <p:spPr>
          <a:xfrm>
            <a:off x="407368" y="4592311"/>
            <a:ext cx="9649073" cy="792087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marL="11113" indent="-11113">
              <a:lnSpc>
                <a:spcPct val="125000"/>
              </a:lnSpc>
              <a:spcBef>
                <a:spcPts val="100"/>
              </a:spcBef>
              <a:buClr>
                <a:srgbClr val="131414"/>
              </a:buCl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ru-RU" sz="2000" b="1" dirty="0">
                <a:solidFill>
                  <a:srgbClr val="5E2716"/>
                </a:solidFill>
                <a:cs typeface="Arial" charset="0"/>
              </a:rPr>
              <a:t>Отсутствие неисполненной обязанности по уплате налогов, сборов, пеней, неустоек, штрафов (свыше 50 000 рублей)</a:t>
            </a:r>
            <a:endParaRPr lang="ru-RU" sz="2000" b="1" dirty="0">
              <a:solidFill>
                <a:srgbClr val="5E2716"/>
              </a:solidFill>
            </a:endParaRPr>
          </a:p>
          <a:p>
            <a:pPr marL="11113" indent="-11113">
              <a:lnSpc>
                <a:spcPct val="125000"/>
              </a:lnSpc>
              <a:spcBef>
                <a:spcPts val="100"/>
              </a:spcBef>
              <a:buClr>
                <a:srgbClr val="131414"/>
              </a:buClr>
              <a:buFont typeface="Wingdings" pitchFamily="2" charset="2"/>
              <a:buChar char="v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endParaRPr lang="ru-RU" b="1" dirty="0">
              <a:solidFill>
                <a:srgbClr val="5E2716"/>
              </a:solidFill>
            </a:endParaRPr>
          </a:p>
        </p:txBody>
      </p:sp>
      <p:sp>
        <p:nvSpPr>
          <p:cNvPr id="12" name="Скругленный прямоугольник 15">
            <a:extLst>
              <a:ext uri="{FF2B5EF4-FFF2-40B4-BE49-F238E27FC236}">
                <a16:creationId xmlns:a16="http://schemas.microsoft.com/office/drawing/2014/main" xmlns="" id="{30235111-ADA3-4FBE-9FDF-70AE350F0D28}"/>
              </a:ext>
            </a:extLst>
          </p:cNvPr>
          <p:cNvSpPr/>
          <p:nvPr/>
        </p:nvSpPr>
        <p:spPr>
          <a:xfrm>
            <a:off x="407368" y="5496755"/>
            <a:ext cx="9649073" cy="792087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marL="11113" indent="-11113">
              <a:lnSpc>
                <a:spcPct val="125000"/>
              </a:lnSpc>
              <a:spcBef>
                <a:spcPts val="100"/>
              </a:spcBef>
              <a:buClr>
                <a:srgbClr val="131414"/>
              </a:buCl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ru-RU" sz="2000" b="1" dirty="0">
                <a:solidFill>
                  <a:srgbClr val="6D2D19"/>
                </a:solidFill>
                <a:cs typeface="Arial" charset="0"/>
              </a:rPr>
              <a:t>Уровень заработной платы работников не менее однократной величины прожиточного минимума</a:t>
            </a:r>
            <a:endParaRPr lang="ru-RU" sz="2000" b="1" dirty="0">
              <a:solidFill>
                <a:srgbClr val="6D2D19"/>
              </a:solidFill>
            </a:endParaRPr>
          </a:p>
          <a:p>
            <a:pPr marL="11113" indent="-11113">
              <a:lnSpc>
                <a:spcPct val="125000"/>
              </a:lnSpc>
              <a:spcBef>
                <a:spcPts val="100"/>
              </a:spcBef>
              <a:buClr>
                <a:srgbClr val="131414"/>
              </a:buClr>
              <a:buFont typeface="Wingdings" pitchFamily="2" charset="2"/>
              <a:buChar char="v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endParaRPr lang="ru-RU" b="1" dirty="0">
              <a:solidFill>
                <a:srgbClr val="5E2716"/>
              </a:solidFill>
            </a:endParaRPr>
          </a:p>
        </p:txBody>
      </p:sp>
      <p:sp>
        <p:nvSpPr>
          <p:cNvPr id="13" name="Скругленный прямоугольник 15">
            <a:extLst>
              <a:ext uri="{FF2B5EF4-FFF2-40B4-BE49-F238E27FC236}">
                <a16:creationId xmlns:a16="http://schemas.microsoft.com/office/drawing/2014/main" xmlns="" id="{30235111-ADA3-4FBE-9FDF-70AE350F0D28}"/>
              </a:ext>
            </a:extLst>
          </p:cNvPr>
          <p:cNvSpPr/>
          <p:nvPr/>
        </p:nvSpPr>
        <p:spPr>
          <a:xfrm>
            <a:off x="407368" y="2276872"/>
            <a:ext cx="4968552" cy="576064"/>
          </a:xfrm>
          <a:prstGeom prst="roundRect">
            <a:avLst/>
          </a:prstGeom>
          <a:solidFill>
            <a:srgbClr val="F2E4D6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marL="11113" indent="-11113">
              <a:lnSpc>
                <a:spcPct val="125000"/>
              </a:lnSpc>
              <a:spcBef>
                <a:spcPts val="100"/>
              </a:spcBef>
              <a:buClr>
                <a:srgbClr val="131414"/>
              </a:buCl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ru-RU" sz="2000" b="1" dirty="0">
                <a:solidFill>
                  <a:srgbClr val="5E2716"/>
                </a:solidFill>
              </a:rPr>
              <a:t>Залог не менее 80 % от суммы займа</a:t>
            </a:r>
          </a:p>
        </p:txBody>
      </p:sp>
      <p:grpSp>
        <p:nvGrpSpPr>
          <p:cNvPr id="16" name="Группа 15"/>
          <p:cNvGrpSpPr/>
          <p:nvPr/>
        </p:nvGrpSpPr>
        <p:grpSpPr>
          <a:xfrm>
            <a:off x="9840416" y="1988840"/>
            <a:ext cx="2119256" cy="1472882"/>
            <a:chOff x="2418080" y="4704080"/>
            <a:chExt cx="2032000" cy="1412239"/>
          </a:xfrm>
          <a:solidFill>
            <a:srgbClr val="6D2D19"/>
          </a:solidFill>
        </p:grpSpPr>
        <p:sp>
          <p:nvSpPr>
            <p:cNvPr id="17" name="Прямоугольник 16"/>
            <p:cNvSpPr/>
            <p:nvPr/>
          </p:nvSpPr>
          <p:spPr>
            <a:xfrm rot="2700000">
              <a:off x="3677920" y="4704080"/>
              <a:ext cx="772160" cy="7721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 rot="2700000">
              <a:off x="3048000" y="5344159"/>
              <a:ext cx="772160" cy="7721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 rot="2700000">
              <a:off x="2418080" y="4704080"/>
              <a:ext cx="772160" cy="7721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F30034B2-E152-4378-A9E2-ECE1714554F7}"/>
              </a:ext>
            </a:extLst>
          </p:cNvPr>
          <p:cNvSpPr/>
          <p:nvPr/>
        </p:nvSpPr>
        <p:spPr>
          <a:xfrm>
            <a:off x="9480376" y="304061"/>
            <a:ext cx="1332144" cy="388635"/>
          </a:xfrm>
          <a:prstGeom prst="rect">
            <a:avLst/>
          </a:pr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20" name="image3.png">
            <a:extLst>
              <a:ext uri="{FF2B5EF4-FFF2-40B4-BE49-F238E27FC236}">
                <a16:creationId xmlns:a16="http://schemas.microsoft.com/office/drawing/2014/main" xmlns="" id="{825015EB-87CA-40D2-9114-D33A1A47F456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840416" y="4586351"/>
            <a:ext cx="4248472" cy="424721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Другая 1">
      <a:dk1>
        <a:srgbClr val="000000"/>
      </a:dk1>
      <a:lt1>
        <a:srgbClr val="000000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BE5D5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6442</TotalTime>
  <Words>1805</Words>
  <Application>Microsoft Office PowerPoint</Application>
  <PresentationFormat>Произвольный</PresentationFormat>
  <Paragraphs>426</Paragraphs>
  <Slides>37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Office Theme</vt:lpstr>
      <vt:lpstr>Презентация PowerPoint</vt:lpstr>
      <vt:lpstr>Организации инфраструктуры</vt:lpstr>
      <vt:lpstr>Региональные проекты</vt:lpstr>
      <vt:lpstr> Льготное и гарантийное кредитование  субъектов малого и среднего  предпринимательства</vt:lpstr>
      <vt:lpstr>Стандартные заёмные продукты</vt:lpstr>
      <vt:lpstr>Специальные заёмные продукты</vt:lpstr>
      <vt:lpstr>Специальные заёмные продукты</vt:lpstr>
      <vt:lpstr>Приоритетные проекты</vt:lpstr>
      <vt:lpstr>Условия предоставления займа</vt:lpstr>
      <vt:lpstr>Банки партнёры</vt:lpstr>
      <vt:lpstr> </vt:lpstr>
      <vt:lpstr> </vt:lpstr>
      <vt:lpstr>Презентация PowerPoint</vt:lpstr>
      <vt:lpstr> </vt:lpstr>
      <vt:lpstr>Презентация PowerPoint</vt:lpstr>
      <vt:lpstr> </vt:lpstr>
      <vt:lpstr>Акселерация субъектов МСП</vt:lpstr>
      <vt:lpstr>Презентация PowerPoint</vt:lpstr>
      <vt:lpstr>Презентация PowerPoint</vt:lpstr>
      <vt:lpstr>Примеры комплексных услуг</vt:lpstr>
      <vt:lpstr> </vt:lpstr>
      <vt:lpstr>Презентация PowerPoint</vt:lpstr>
      <vt:lpstr>Кластеры Кировской области</vt:lpstr>
      <vt:lpstr>Оказание маркетинговых услуг</vt:lpstr>
      <vt:lpstr>Проведение информационных кампаний в СМИ</vt:lpstr>
      <vt:lpstr>Организация участия в выставочных мероприятиях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 Деятельность центра поддержки экспорта</vt:lpstr>
      <vt:lpstr>Презентация PowerPoint</vt:lpstr>
      <vt:lpstr>Мероприятия в 2021 году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Егор</dc:creator>
  <cp:lastModifiedBy>EKON-ZAKUPKI</cp:lastModifiedBy>
  <cp:revision>493</cp:revision>
  <cp:lastPrinted>2021-02-26T09:52:55Z</cp:lastPrinted>
  <dcterms:modified xsi:type="dcterms:W3CDTF">2021-06-24T07:29:04Z</dcterms:modified>
</cp:coreProperties>
</file>