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notesMasterIdLst>
    <p:notesMasterId r:id="rId18"/>
  </p:notesMasterIdLst>
  <p:handoutMasterIdLst>
    <p:handoutMasterId r:id="rId19"/>
  </p:handoutMasterIdLst>
  <p:sldIdLst>
    <p:sldId id="325" r:id="rId2"/>
    <p:sldId id="270" r:id="rId3"/>
    <p:sldId id="261" r:id="rId4"/>
    <p:sldId id="301" r:id="rId5"/>
    <p:sldId id="287" r:id="rId6"/>
    <p:sldId id="320" r:id="rId7"/>
    <p:sldId id="317" r:id="rId8"/>
    <p:sldId id="296" r:id="rId9"/>
    <p:sldId id="291" r:id="rId10"/>
    <p:sldId id="331" r:id="rId11"/>
    <p:sldId id="267" r:id="rId12"/>
    <p:sldId id="326" r:id="rId13"/>
    <p:sldId id="327" r:id="rId14"/>
    <p:sldId id="328" r:id="rId15"/>
    <p:sldId id="329" r:id="rId16"/>
    <p:sldId id="330" r:id="rId17"/>
  </p:sldIdLst>
  <p:sldSz cx="12192000" cy="6858000"/>
  <p:notesSz cx="9872663" cy="67421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0">
          <p15:clr>
            <a:srgbClr val="A4A3A4"/>
          </p15:clr>
        </p15:guide>
        <p15:guide id="2" orient="horz" pos="2228">
          <p15:clr>
            <a:srgbClr val="A4A3A4"/>
          </p15:clr>
        </p15:guide>
        <p15:guide id="3" pos="3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126F87"/>
    <a:srgbClr val="04617B"/>
    <a:srgbClr val="5A5D66"/>
    <a:srgbClr val="53B0F5"/>
    <a:srgbClr val="597485"/>
    <a:srgbClr val="49ACD6"/>
    <a:srgbClr val="577E80"/>
    <a:srgbClr val="4CA9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687" autoAdjust="0"/>
    <p:restoredTop sz="94629" autoAdjust="0"/>
  </p:normalViewPr>
  <p:slideViewPr>
    <p:cSldViewPr snapToGrid="0">
      <p:cViewPr varScale="1">
        <p:scale>
          <a:sx n="106" d="100"/>
          <a:sy n="106" d="100"/>
        </p:scale>
        <p:origin x="-972" y="-90"/>
      </p:cViewPr>
      <p:guideLst>
        <p:guide orient="horz" pos="300"/>
        <p:guide orient="horz" pos="2228"/>
        <p:guide pos="3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1332326429800489"/>
          <c:y val="0.23109624284084346"/>
          <c:w val="0.40185256971076888"/>
          <c:h val="0.454346294756841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31750"/>
            </a:sp3d>
          </c:spPr>
          <c:dPt>
            <c:idx val="0"/>
            <c:spPr>
              <a:solidFill>
                <a:schemeClr val="accent1"/>
              </a:solidFill>
              <a:ln w="14071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317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570-4E3D-A250-EECF4A0C598B}"/>
              </c:ext>
            </c:extLst>
          </c:dPt>
          <c:dPt>
            <c:idx val="1"/>
            <c:spPr>
              <a:solidFill>
                <a:schemeClr val="accent2"/>
              </a:solidFill>
              <a:ln w="14071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317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70-4E3D-A250-EECF4A0C598B}"/>
              </c:ext>
            </c:extLst>
          </c:dPt>
          <c:dPt>
            <c:idx val="2"/>
            <c:spPr>
              <a:solidFill>
                <a:schemeClr val="accent3"/>
              </a:solidFill>
              <a:ln w="14071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317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570-4E3D-A250-EECF4A0C598B}"/>
              </c:ext>
            </c:extLst>
          </c:dPt>
          <c:dPt>
            <c:idx val="3"/>
            <c:spPr>
              <a:solidFill>
                <a:schemeClr val="accent4"/>
              </a:solidFill>
              <a:ln w="14071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3175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70-4E3D-A250-EECF4A0C598B}"/>
              </c:ext>
            </c:extLst>
          </c:dPt>
          <c:dLbls>
            <c:dLbl>
              <c:idx val="3"/>
              <c:layout>
                <c:manualLayout>
                  <c:x val="-1.4594100153065684E-2"/>
                  <c:y val="-1.9250603665583458E-2"/>
                </c:manualLayout>
              </c:layout>
              <c:showVal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обработка древесины - 223,7 млн. рублей</c:v>
                </c:pt>
                <c:pt idx="1">
                  <c:v>производство прочих готовых изделий (НХП) - 18,2 млн. рублей</c:v>
                </c:pt>
                <c:pt idx="2">
                  <c:v>производство пищевых продуктов - 164,6 млн. рублей</c:v>
                </c:pt>
                <c:pt idx="3">
                  <c:v>производство одежды - 4,6 млн. рублей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 formatCode="0%">
                  <c:v>0.54400000000000004</c:v>
                </c:pt>
                <c:pt idx="1">
                  <c:v>4.4000000000000011E-2</c:v>
                </c:pt>
                <c:pt idx="2">
                  <c:v>0.4</c:v>
                </c:pt>
                <c:pt idx="3">
                  <c:v>1.2000000000000004E-2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570-4E3D-A250-EECF4A0C598B}"/>
            </c:ext>
          </c:extLst>
        </c:ser>
        <c:firstSliceAng val="5"/>
        <c:holeSize val="53"/>
      </c:doughnutChart>
      <c:spPr>
        <a:noFill/>
        <a:ln w="22863">
          <a:noFill/>
        </a:ln>
      </c:spPr>
    </c:plotArea>
    <c:legend>
      <c:legendPos val="b"/>
      <c:layout>
        <c:manualLayout>
          <c:xMode val="edge"/>
          <c:yMode val="edge"/>
          <c:x val="7.9153649444351715E-2"/>
          <c:y val="0.69456264642314491"/>
          <c:w val="0.83958057858520729"/>
          <c:h val="0.30368249539793662"/>
        </c:manualLayout>
      </c:layout>
      <c:spPr>
        <a:noFill/>
        <a:ln w="18762">
          <a:noFill/>
        </a:ln>
      </c:spPr>
      <c:txPr>
        <a:bodyPr/>
        <a:lstStyle/>
        <a:p>
          <a:pPr>
            <a:lnSpc>
              <a:spcPts val="1200"/>
            </a:lnSpc>
            <a:defRPr sz="1000" baseline="0"/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889" b="1" i="0" u="none" strike="noStrike" baseline="0">
          <a:solidFill>
            <a:srgbClr val="126F87"/>
          </a:solidFill>
          <a:latin typeface="Ubuntu" panose="020B0504030602030204" pitchFamily="34" charset="0"/>
          <a:ea typeface="Calibri"/>
          <a:cs typeface="Calibri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6846106351778964"/>
          <c:y val="4.9667151151619427E-4"/>
          <c:w val="0.76959696000612954"/>
          <c:h val="0.6345080788153816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города</c:v>
                </c:pt>
              </c:strCache>
            </c:strRef>
          </c:tx>
          <c:dLbls>
            <c:dLbl>
              <c:idx val="0"/>
              <c:layout>
                <c:manualLayout>
                  <c:x val="5.5065458521834478E-3"/>
                  <c:y val="0"/>
                </c:manualLayout>
              </c:layout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Ubuntu" panose="020B0504030602030204" pitchFamily="34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обрабатывающие производства - 411,1млн. рублей</c:v>
                </c:pt>
                <c:pt idx="1">
                  <c:v>сельское хозяйство-  744,7 млн. рублей</c:v>
                </c:pt>
                <c:pt idx="2">
                  <c:v>торговля оптовая и розничная - 1849,6 млн. рублей</c:v>
                </c:pt>
                <c:pt idx="3">
                  <c:v>обеспечение электроэнергией, газом и паром - 1190 млн. рублей</c:v>
                </c:pt>
                <c:pt idx="4">
                  <c:v>деятельность гостиниц - 178 млн. рублей</c:v>
                </c:pt>
                <c:pt idx="5">
                  <c:v>транспортировка и хранение -141,5 млн.рублей</c:v>
                </c:pt>
                <c:pt idx="6">
                  <c:v>прочие - 236,9 млн. рублей</c:v>
                </c:pt>
                <c:pt idx="7">
                  <c:v>здравоохранение -175,5 млн.рублей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8.3000000000000032E-2</c:v>
                </c:pt>
                <c:pt idx="1">
                  <c:v>0.15100000000000005</c:v>
                </c:pt>
                <c:pt idx="2">
                  <c:v>0.37500000000000011</c:v>
                </c:pt>
                <c:pt idx="3">
                  <c:v>0.24000000000000005</c:v>
                </c:pt>
                <c:pt idx="4">
                  <c:v>3.5999999999999997E-2</c:v>
                </c:pt>
                <c:pt idx="5">
                  <c:v>2.9000000000000001E-2</c:v>
                </c:pt>
                <c:pt idx="6">
                  <c:v>0.05</c:v>
                </c:pt>
                <c:pt idx="7" formatCode="0.00%">
                  <c:v>3.5999999999999997E-2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AD7-447A-B65D-6F33541A8C21}"/>
            </c:ext>
          </c:extLst>
        </c:ser>
        <c:dLbls>
          <c:showVal val="1"/>
        </c:dLbls>
        <c:firstSliceAng val="329"/>
      </c:pieChart>
      <c:spPr>
        <a:noFill/>
        <a:ln w="22863">
          <a:noFill/>
        </a:ln>
      </c:spPr>
    </c:plotArea>
    <c:legend>
      <c:legendPos val="b"/>
      <c:layout>
        <c:manualLayout>
          <c:xMode val="edge"/>
          <c:yMode val="edge"/>
          <c:x val="0"/>
          <c:y val="0.69369164727169774"/>
          <c:w val="1"/>
          <c:h val="0.30463837873936034"/>
        </c:manualLayout>
      </c:layout>
      <c:txPr>
        <a:bodyPr/>
        <a:lstStyle/>
        <a:p>
          <a:pPr>
            <a:lnSpc>
              <a:spcPts val="1200"/>
            </a:lnSpc>
            <a:defRPr lang="ru-RU" sz="1000" b="1" i="0" u="none" strike="noStrike" kern="1200" baseline="0">
              <a:solidFill>
                <a:srgbClr val="126F87"/>
              </a:solidFill>
              <a:latin typeface="Ubuntu" panose="020B0504030602030204" pitchFamily="34" charset="0"/>
              <a:ea typeface="Calibri"/>
              <a:cs typeface="Calibri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180" b="0" i="0" u="none" strike="noStrike" baseline="0">
          <a:solidFill>
            <a:srgbClr val="000000"/>
          </a:solidFill>
          <a:latin typeface="Ubuntu" panose="020B0504030602030204" pitchFamily="34" charset="0"/>
          <a:ea typeface="Calibri"/>
          <a:cs typeface="Calibri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Субъектов малого и среднего предпринимательства, единиц</a:t>
            </a:r>
          </a:p>
        </c:rich>
      </c:tx>
      <c:layout>
        <c:manualLayout>
          <c:xMode val="edge"/>
          <c:yMode val="edge"/>
          <c:x val="0.14117809431124478"/>
          <c:y val="6.3779527559055138E-4"/>
        </c:manualLayout>
      </c:layout>
      <c:spPr>
        <a:noFill/>
        <a:ln w="21250">
          <a:noFill/>
        </a:ln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Субъектов малого и среднего предпринимательства, единиц</c:v>
                </c:pt>
              </c:strCache>
            </c:strRef>
          </c:tx>
          <c:dPt>
            <c:idx val="1"/>
            <c:spPr>
              <a:solidFill>
                <a:schemeClr val="accent2"/>
              </a:solidFill>
              <a:ln w="15904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10-41B5-B048-681FB6A0268C}"/>
              </c:ext>
            </c:extLst>
          </c:dPt>
          <c:dLbls>
            <c:dLbl>
              <c:idx val="0"/>
              <c:layout>
                <c:manualLayout>
                  <c:x val="8.5648456132372375E-2"/>
                  <c:y val="-6.0316158198856322E-2"/>
                </c:manualLayout>
              </c:layout>
              <c:spPr>
                <a:noFill/>
                <a:ln w="21499">
                  <a:noFill/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126F87"/>
                      </a:solidFill>
                      <a:latin typeface="Ubuntu" panose="020B0504030602030204" pitchFamily="34" charset="0"/>
                    </a:defRPr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10-41B5-B048-681FB6A0268C}"/>
                </c:ext>
              </c:extLst>
            </c:dLbl>
            <c:dLbl>
              <c:idx val="1"/>
              <c:layout>
                <c:manualLayout>
                  <c:x val="-4.2271460526802855E-2"/>
                  <c:y val="1.5902218496452243E-2"/>
                </c:manualLayout>
              </c:layout>
              <c:spPr>
                <a:noFill/>
                <a:ln w="21499">
                  <a:noFill/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126F87"/>
                      </a:solidFill>
                      <a:latin typeface="Ubuntu" panose="020B0504030602030204" pitchFamily="34" charset="0"/>
                    </a:defRPr>
                  </a:pPr>
                  <a:endParaRPr lang="ru-RU"/>
                </a:p>
              </c:txPr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010-41B5-B048-681FB6A0268C}"/>
                </c:ext>
              </c:extLst>
            </c:dLbl>
            <c:dLbl>
              <c:idx val="2"/>
              <c:spPr>
                <a:noFill/>
                <a:ln w="21499">
                  <a:noFill/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126F87"/>
                      </a:solidFill>
                      <a:latin typeface="Ubuntu" panose="020B0504030602030204" pitchFamily="34" charset="0"/>
                    </a:defRPr>
                  </a:pPr>
                  <a:endParaRPr lang="ru-RU"/>
                </a:p>
              </c:txPr>
            </c:dLbl>
            <c:delete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ИП</c:v>
                </c:pt>
                <c:pt idx="1">
                  <c:v>Малых, средних и микро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293</c:v>
                </c:pt>
                <c:pt idx="1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010-41B5-B048-681FB6A0268C}"/>
            </c:ext>
          </c:extLst>
        </c:ser>
        <c:firstSliceAng val="0"/>
      </c:pieChart>
      <c:spPr>
        <a:noFill/>
        <a:ln w="25351">
          <a:noFill/>
        </a:ln>
      </c:spPr>
    </c:plotArea>
    <c:legend>
      <c:legendPos val="b"/>
      <c:layout>
        <c:manualLayout>
          <c:xMode val="edge"/>
          <c:yMode val="edge"/>
          <c:x val="0.23002003456648193"/>
          <c:y val="0.83361388159813365"/>
          <c:w val="0.57030653170359069"/>
          <c:h val="0.13087315384278261"/>
        </c:manualLayout>
      </c:layout>
      <c:spPr>
        <a:noFill/>
        <a:ln w="21250">
          <a:noFill/>
        </a:ln>
      </c:spPr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>
          <a:solidFill>
            <a:srgbClr val="126F87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Распределение постоянного населения по возрастным группам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постоянного населения по возрастным группам</c:v>
                </c:pt>
              </c:strCache>
            </c:strRef>
          </c:tx>
          <c:dLbls>
            <c:dLbl>
              <c:idx val="0"/>
              <c:layout/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8.4915588822126326E-2"/>
                  <c:y val="-0.11047289890599445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0.10016634265881758"/>
                  <c:y val="9.8819491406986343E-2"/>
                </c:manualLayout>
              </c:layout>
              <c:spPr/>
              <c:txPr>
                <a:bodyPr/>
                <a:lstStyle/>
                <a:p>
                  <a:pPr>
                    <a:defRPr sz="1400"/>
                  </a:pPr>
                  <a:endParaRPr lang="ru-RU"/>
                </a:p>
              </c:txPr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Трудоспособного возраста </c:v>
                </c:pt>
                <c:pt idx="1">
                  <c:v>Моложе трудоспособного возраста</c:v>
                </c:pt>
                <c:pt idx="2">
                  <c:v>Старше трудоспособного возраста 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0.51100000000000001</c:v>
                </c:pt>
                <c:pt idx="1">
                  <c:v>0.18400000000000005</c:v>
                </c:pt>
                <c:pt idx="2">
                  <c:v>0.30500000000000016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52154042027472325"/>
          <c:y val="0.41737168435254857"/>
          <c:w val="0.3439250579153903"/>
          <c:h val="0.44171209844128873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B9E86B-EB0D-4193-944C-15D31EEF1FF8}" type="doc">
      <dgm:prSet loTypeId="urn:microsoft.com/office/officeart/2005/8/layout/list1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EF299E6E-A373-48FA-846F-1BFEA459DA27}">
      <dgm:prSet phldrT="[Текст]" custT="1"/>
      <dgm:spPr/>
      <dgm:t>
        <a:bodyPr/>
        <a:lstStyle/>
        <a:p>
          <a:r>
            <a:rPr lang="ru-RU" sz="1800" dirty="0">
              <a:latin typeface="Ubuntu" panose="020B0504030602030204" pitchFamily="34" charset="0"/>
            </a:rPr>
            <a:t>Площадь </a:t>
          </a:r>
          <a:r>
            <a:rPr lang="ru-RU" sz="1800" dirty="0" smtClean="0">
              <a:latin typeface="Ubuntu" panose="020B0504030602030204" pitchFamily="34" charset="0"/>
            </a:rPr>
            <a:t>района  </a:t>
          </a:r>
          <a:r>
            <a:rPr lang="ru-RU" sz="1800" dirty="0">
              <a:latin typeface="Ubuntu" panose="020B0504030602030204" pitchFamily="34" charset="0"/>
            </a:rPr>
            <a:t>– </a:t>
          </a:r>
          <a:r>
            <a:rPr lang="ru-RU" sz="1800" dirty="0" smtClean="0">
              <a:latin typeface="Ubuntu" panose="020B0504030602030204" pitchFamily="34" charset="0"/>
            </a:rPr>
            <a:t>2250</a:t>
          </a:r>
          <a:r>
            <a:rPr lang="ru-RU" sz="1800" dirty="0" smtClean="0">
              <a:latin typeface="Ubuntu" panose="020B0504030602030204" pitchFamily="34" charset="0"/>
              <a:cs typeface="Times New Roman" panose="02020603050405020304" pitchFamily="18" charset="0"/>
            </a:rPr>
            <a:t> </a:t>
          </a:r>
          <a:r>
            <a:rPr lang="ru-RU" sz="1800" dirty="0">
              <a:latin typeface="Ubuntu" panose="020B0504030602030204" pitchFamily="34" charset="0"/>
            </a:rPr>
            <a:t>кв. км</a:t>
          </a:r>
        </a:p>
      </dgm:t>
    </dgm:pt>
    <dgm:pt modelId="{91E491AB-5949-45A3-B8DE-A0E480D16E19}" type="parTrans" cxnId="{CA06C5C5-D3FA-477F-A437-A4CD77976496}">
      <dgm:prSet/>
      <dgm:spPr/>
      <dgm:t>
        <a:bodyPr/>
        <a:lstStyle/>
        <a:p>
          <a:endParaRPr lang="ru-RU" sz="1800"/>
        </a:p>
      </dgm:t>
    </dgm:pt>
    <dgm:pt modelId="{A0D683D9-1FD1-4938-88EB-1D20E35414C1}" type="sibTrans" cxnId="{CA06C5C5-D3FA-477F-A437-A4CD77976496}">
      <dgm:prSet/>
      <dgm:spPr/>
      <dgm:t>
        <a:bodyPr/>
        <a:lstStyle/>
        <a:p>
          <a:endParaRPr lang="ru-RU" sz="1800"/>
        </a:p>
      </dgm:t>
    </dgm:pt>
    <dgm:pt modelId="{45142B48-25CD-4185-A65D-C9B21F289EEE}">
      <dgm:prSet phldrT="[Текст]" custT="1"/>
      <dgm:spPr/>
      <dgm:t>
        <a:bodyPr/>
        <a:lstStyle/>
        <a:p>
          <a:r>
            <a:rPr lang="ru-RU" sz="1800" dirty="0">
              <a:latin typeface="Ubuntu" panose="020B0504030602030204" pitchFamily="34" charset="0"/>
            </a:rPr>
            <a:t>Расположен на </a:t>
          </a:r>
          <a:r>
            <a:rPr lang="ru-RU" sz="1800" dirty="0" smtClean="0">
              <a:latin typeface="Ubuntu" panose="020B0504030602030204" pitchFamily="34" charset="0"/>
            </a:rPr>
            <a:t>юго-востоке </a:t>
          </a:r>
          <a:r>
            <a:rPr lang="ru-RU" sz="1800" dirty="0">
              <a:latin typeface="Ubuntu" panose="020B0504030602030204" pitchFamily="34" charset="0"/>
            </a:rPr>
            <a:t>Кировской области</a:t>
          </a:r>
        </a:p>
      </dgm:t>
    </dgm:pt>
    <dgm:pt modelId="{EE268263-D06C-42EC-83BA-335D4BCA94B3}" type="parTrans" cxnId="{414C6B2C-7E7A-4CC6-BDE8-67D7DB1DEF40}">
      <dgm:prSet/>
      <dgm:spPr/>
      <dgm:t>
        <a:bodyPr/>
        <a:lstStyle/>
        <a:p>
          <a:endParaRPr lang="ru-RU" sz="1800"/>
        </a:p>
      </dgm:t>
    </dgm:pt>
    <dgm:pt modelId="{97531699-EA4F-4929-96EF-5276F3C9B8DC}" type="sibTrans" cxnId="{414C6B2C-7E7A-4CC6-BDE8-67D7DB1DEF40}">
      <dgm:prSet/>
      <dgm:spPr/>
      <dgm:t>
        <a:bodyPr/>
        <a:lstStyle/>
        <a:p>
          <a:endParaRPr lang="ru-RU" sz="1800"/>
        </a:p>
      </dgm:t>
    </dgm:pt>
    <dgm:pt modelId="{CEEA02FD-AFFA-43DA-8B3F-4F78FAA60FD1}">
      <dgm:prSet phldrT="[Текст]" custT="1"/>
      <dgm:spPr/>
      <dgm:t>
        <a:bodyPr/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latin typeface="Constantia" panose="02030602050306030303" pitchFamily="18" charset="0"/>
            <a:ea typeface="+mn-ea"/>
            <a:cs typeface="+mn-cs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Ubuntu" panose="020B0504030602030204" pitchFamily="34" charset="0"/>
              <a:ea typeface="+mn-ea"/>
              <a:cs typeface="+mn-cs"/>
            </a:rPr>
            <a:t>В </a:t>
          </a:r>
          <a:r>
            <a:rPr lang="ru-RU" sz="1800" kern="1200" dirty="0" smtClean="0">
              <a:latin typeface="Ubuntu" panose="020B0504030602030204" pitchFamily="34" charset="0"/>
              <a:ea typeface="+mn-ea"/>
              <a:cs typeface="+mn-cs"/>
            </a:rPr>
            <a:t>136 </a:t>
          </a:r>
          <a:r>
            <a:rPr lang="ru-RU" sz="1800" kern="1200" dirty="0">
              <a:latin typeface="Ubuntu" panose="020B0504030602030204" pitchFamily="34" charset="0"/>
              <a:ea typeface="+mn-ea"/>
              <a:cs typeface="+mn-cs"/>
            </a:rPr>
            <a:t>км от областного центра, г. Киров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Constantia" panose="02030602050306030303" pitchFamily="18" charset="0"/>
          </a:endParaRPr>
        </a:p>
      </dgm:t>
    </dgm:pt>
    <dgm:pt modelId="{E560546A-4BC1-4628-8AC2-3E73DE5BCDDA}" type="parTrans" cxnId="{1A7CF410-2BFE-4A66-A9AD-67C1370A40C7}">
      <dgm:prSet/>
      <dgm:spPr/>
      <dgm:t>
        <a:bodyPr/>
        <a:lstStyle/>
        <a:p>
          <a:endParaRPr lang="ru-RU" sz="1800"/>
        </a:p>
      </dgm:t>
    </dgm:pt>
    <dgm:pt modelId="{19334AF7-9674-42D2-A27A-A6B70EC775DF}" type="sibTrans" cxnId="{1A7CF410-2BFE-4A66-A9AD-67C1370A40C7}">
      <dgm:prSet/>
      <dgm:spPr/>
      <dgm:t>
        <a:bodyPr/>
        <a:lstStyle/>
        <a:p>
          <a:endParaRPr lang="ru-RU" sz="1800"/>
        </a:p>
      </dgm:t>
    </dgm:pt>
    <dgm:pt modelId="{9C3D6419-BE15-4EF7-A859-614D7EA7CF34}">
      <dgm:prSet phldrT="[Текст]" custT="1"/>
      <dgm:spPr/>
      <dgm:t>
        <a:bodyPr/>
        <a:lstStyle/>
        <a:p>
          <a:r>
            <a:rPr lang="ru-RU" sz="1800" dirty="0" smtClean="0">
              <a:latin typeface="Ubuntu" panose="020B0504030602030204" pitchFamily="34" charset="0"/>
            </a:rPr>
            <a:t>Граничит </a:t>
          </a:r>
          <a:r>
            <a:rPr lang="ru-RU" sz="1800" dirty="0">
              <a:latin typeface="Ubuntu" panose="020B0504030602030204" pitchFamily="34" charset="0"/>
            </a:rPr>
            <a:t>с шестью районами региона</a:t>
          </a:r>
        </a:p>
      </dgm:t>
    </dgm:pt>
    <dgm:pt modelId="{A44C0625-C35A-4E6F-BF75-9684C57947F9}" type="parTrans" cxnId="{1868D331-254C-4BB1-8F0C-C4E0D4C8E4C7}">
      <dgm:prSet/>
      <dgm:spPr/>
      <dgm:t>
        <a:bodyPr/>
        <a:lstStyle/>
        <a:p>
          <a:endParaRPr lang="ru-RU" sz="1800"/>
        </a:p>
      </dgm:t>
    </dgm:pt>
    <dgm:pt modelId="{2786A2C7-661B-4C60-8B79-C62F87548A5C}" type="sibTrans" cxnId="{1868D331-254C-4BB1-8F0C-C4E0D4C8E4C7}">
      <dgm:prSet/>
      <dgm:spPr/>
      <dgm:t>
        <a:bodyPr/>
        <a:lstStyle/>
        <a:p>
          <a:endParaRPr lang="ru-RU" sz="1800"/>
        </a:p>
      </dgm:t>
    </dgm:pt>
    <dgm:pt modelId="{CAD41E72-FE7F-421B-9078-8B28B733410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latin typeface="Ubuntu" panose="020B0504030602030204" pitchFamily="34" charset="0"/>
            </a:rPr>
            <a:t>Численность населения – </a:t>
          </a:r>
          <a:r>
            <a:rPr lang="ru-RU" sz="1800" dirty="0" smtClean="0">
              <a:latin typeface="Ubuntu" panose="020B0504030602030204" pitchFamily="34" charset="0"/>
            </a:rPr>
            <a:t>17 569 человек</a:t>
          </a:r>
          <a:endParaRPr lang="ru-RU" sz="1800" dirty="0">
            <a:latin typeface="Ubuntu" panose="020B0504030602030204" pitchFamily="34" charset="0"/>
          </a:endParaRPr>
        </a:p>
      </dgm:t>
    </dgm:pt>
    <dgm:pt modelId="{B40B2F74-4E28-4725-A50C-63560055A432}" type="parTrans" cxnId="{76A8CE48-2C32-4693-AC46-BFE59F4E551C}">
      <dgm:prSet/>
      <dgm:spPr/>
      <dgm:t>
        <a:bodyPr/>
        <a:lstStyle/>
        <a:p>
          <a:endParaRPr lang="ru-RU" sz="1800"/>
        </a:p>
      </dgm:t>
    </dgm:pt>
    <dgm:pt modelId="{E6E12B40-FC05-452F-A387-1E76DED874A5}" type="sibTrans" cxnId="{76A8CE48-2C32-4693-AC46-BFE59F4E551C}">
      <dgm:prSet/>
      <dgm:spPr/>
      <dgm:t>
        <a:bodyPr/>
        <a:lstStyle/>
        <a:p>
          <a:endParaRPr lang="ru-RU" sz="1800"/>
        </a:p>
      </dgm:t>
    </dgm:pt>
    <dgm:pt modelId="{FCCF4E3B-5529-4ABD-8BB0-8E1E0ABB1EF8}" type="pres">
      <dgm:prSet presAssocID="{39B9E86B-EB0D-4193-944C-15D31EEF1FF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AABBD5-1F28-4552-84EB-CF27CD85F27B}" type="pres">
      <dgm:prSet presAssocID="{EF299E6E-A373-48FA-846F-1BFEA459DA27}" presName="parentLin" presStyleCnt="0"/>
      <dgm:spPr/>
    </dgm:pt>
    <dgm:pt modelId="{2C022169-22B2-4BBF-89D9-CD50A4ECB27C}" type="pres">
      <dgm:prSet presAssocID="{EF299E6E-A373-48FA-846F-1BFEA459DA27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B9FC0CC2-A407-49E3-9FF7-718A17486171}" type="pres">
      <dgm:prSet presAssocID="{EF299E6E-A373-48FA-846F-1BFEA459DA27}" presName="parentText" presStyleLbl="node1" presStyleIdx="0" presStyleCnt="5" custScaleX="1313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AEFF1-20BF-4B29-B0F6-88110B165630}" type="pres">
      <dgm:prSet presAssocID="{EF299E6E-A373-48FA-846F-1BFEA459DA27}" presName="negativeSpace" presStyleCnt="0"/>
      <dgm:spPr/>
    </dgm:pt>
    <dgm:pt modelId="{B7E27818-9B38-46F2-9980-1D56FB2E240E}" type="pres">
      <dgm:prSet presAssocID="{EF299E6E-A373-48FA-846F-1BFEA459DA27}" presName="childText" presStyleLbl="conFgAcc1" presStyleIdx="0" presStyleCnt="5">
        <dgm:presLayoutVars>
          <dgm:bulletEnabled val="1"/>
        </dgm:presLayoutVars>
      </dgm:prSet>
      <dgm:spPr/>
    </dgm:pt>
    <dgm:pt modelId="{1C2BFCA5-EE16-4057-A2C1-4E612FFBD4BC}" type="pres">
      <dgm:prSet presAssocID="{A0D683D9-1FD1-4938-88EB-1D20E35414C1}" presName="spaceBetweenRectangles" presStyleCnt="0"/>
      <dgm:spPr/>
    </dgm:pt>
    <dgm:pt modelId="{FD70E39C-4287-4F35-91E8-7FA0B685E76A}" type="pres">
      <dgm:prSet presAssocID="{CAD41E72-FE7F-421B-9078-8B28B7334109}" presName="parentLin" presStyleCnt="0"/>
      <dgm:spPr/>
    </dgm:pt>
    <dgm:pt modelId="{D253D36F-C4AD-4729-82EF-C01DCC903C50}" type="pres">
      <dgm:prSet presAssocID="{CAD41E72-FE7F-421B-9078-8B28B7334109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123EE84-B146-4838-A73C-17829EA96951}" type="pres">
      <dgm:prSet presAssocID="{CAD41E72-FE7F-421B-9078-8B28B7334109}" presName="parentText" presStyleLbl="node1" presStyleIdx="1" presStyleCnt="5" custScaleX="1313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AEDB6-2AD4-4D4D-A37E-3172E0D7F54B}" type="pres">
      <dgm:prSet presAssocID="{CAD41E72-FE7F-421B-9078-8B28B7334109}" presName="negativeSpace" presStyleCnt="0"/>
      <dgm:spPr/>
    </dgm:pt>
    <dgm:pt modelId="{9F2797E9-4D08-4F6A-AA95-8410C13F2B99}" type="pres">
      <dgm:prSet presAssocID="{CAD41E72-FE7F-421B-9078-8B28B7334109}" presName="childText" presStyleLbl="conFgAcc1" presStyleIdx="1" presStyleCnt="5">
        <dgm:presLayoutVars>
          <dgm:bulletEnabled val="1"/>
        </dgm:presLayoutVars>
      </dgm:prSet>
      <dgm:spPr/>
    </dgm:pt>
    <dgm:pt modelId="{AA627622-DFBD-410F-93D2-DF0119F3022F}" type="pres">
      <dgm:prSet presAssocID="{E6E12B40-FC05-452F-A387-1E76DED874A5}" presName="spaceBetweenRectangles" presStyleCnt="0"/>
      <dgm:spPr/>
    </dgm:pt>
    <dgm:pt modelId="{63CA375B-4E21-4C6F-8BE2-F7F6B3EC974D}" type="pres">
      <dgm:prSet presAssocID="{45142B48-25CD-4185-A65D-C9B21F289EEE}" presName="parentLin" presStyleCnt="0"/>
      <dgm:spPr/>
    </dgm:pt>
    <dgm:pt modelId="{49A37869-E7E0-4E79-A16B-578F70818466}" type="pres">
      <dgm:prSet presAssocID="{45142B48-25CD-4185-A65D-C9B21F289EEE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B3E0B144-BF3E-4754-9AFC-929250F0F24F}" type="pres">
      <dgm:prSet presAssocID="{45142B48-25CD-4185-A65D-C9B21F289EEE}" presName="parentText" presStyleLbl="node1" presStyleIdx="2" presStyleCnt="5" custScaleX="1313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22AF6D-6039-4225-BEDD-971684C9C729}" type="pres">
      <dgm:prSet presAssocID="{45142B48-25CD-4185-A65D-C9B21F289EEE}" presName="negativeSpace" presStyleCnt="0"/>
      <dgm:spPr/>
    </dgm:pt>
    <dgm:pt modelId="{20D3361F-964A-4EFF-9870-73E251C1747D}" type="pres">
      <dgm:prSet presAssocID="{45142B48-25CD-4185-A65D-C9B21F289EEE}" presName="childText" presStyleLbl="conFgAcc1" presStyleIdx="2" presStyleCnt="5">
        <dgm:presLayoutVars>
          <dgm:bulletEnabled val="1"/>
        </dgm:presLayoutVars>
      </dgm:prSet>
      <dgm:spPr/>
    </dgm:pt>
    <dgm:pt modelId="{34DECE00-5377-4F54-B96B-E336B3FDE7D3}" type="pres">
      <dgm:prSet presAssocID="{97531699-EA4F-4929-96EF-5276F3C9B8DC}" presName="spaceBetweenRectangles" presStyleCnt="0"/>
      <dgm:spPr/>
    </dgm:pt>
    <dgm:pt modelId="{0B1505C8-2A02-4940-9855-483061A797CF}" type="pres">
      <dgm:prSet presAssocID="{CEEA02FD-AFFA-43DA-8B3F-4F78FAA60FD1}" presName="parentLin" presStyleCnt="0"/>
      <dgm:spPr/>
    </dgm:pt>
    <dgm:pt modelId="{1441B676-9E12-47C6-BA0C-56A7AB4AAA02}" type="pres">
      <dgm:prSet presAssocID="{CEEA02FD-AFFA-43DA-8B3F-4F78FAA60FD1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CE7DC79-D332-4CF3-8FD9-668AD078AAF7}" type="pres">
      <dgm:prSet presAssocID="{CEEA02FD-AFFA-43DA-8B3F-4F78FAA60FD1}" presName="parentText" presStyleLbl="node1" presStyleIdx="3" presStyleCnt="5" custScaleX="1313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6EC913-2321-4538-ADE8-B723ECACA96C}" type="pres">
      <dgm:prSet presAssocID="{CEEA02FD-AFFA-43DA-8B3F-4F78FAA60FD1}" presName="negativeSpace" presStyleCnt="0"/>
      <dgm:spPr/>
    </dgm:pt>
    <dgm:pt modelId="{E1E1B7B7-8509-46C9-8803-E506DECB756F}" type="pres">
      <dgm:prSet presAssocID="{CEEA02FD-AFFA-43DA-8B3F-4F78FAA60FD1}" presName="childText" presStyleLbl="conFgAcc1" presStyleIdx="3" presStyleCnt="5">
        <dgm:presLayoutVars>
          <dgm:bulletEnabled val="1"/>
        </dgm:presLayoutVars>
      </dgm:prSet>
      <dgm:spPr/>
    </dgm:pt>
    <dgm:pt modelId="{0C97AF25-FBE2-4A76-ABC9-0E1FEC884A4D}" type="pres">
      <dgm:prSet presAssocID="{19334AF7-9674-42D2-A27A-A6B70EC775DF}" presName="spaceBetweenRectangles" presStyleCnt="0"/>
      <dgm:spPr/>
    </dgm:pt>
    <dgm:pt modelId="{F2744118-6485-48C4-9C59-E95318E15E1D}" type="pres">
      <dgm:prSet presAssocID="{9C3D6419-BE15-4EF7-A859-614D7EA7CF34}" presName="parentLin" presStyleCnt="0"/>
      <dgm:spPr/>
    </dgm:pt>
    <dgm:pt modelId="{E2952B24-94D9-40F9-9023-33B4C0A754C7}" type="pres">
      <dgm:prSet presAssocID="{9C3D6419-BE15-4EF7-A859-614D7EA7CF34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DB1B09F1-0A62-4298-BF86-3A236248471D}" type="pres">
      <dgm:prSet presAssocID="{9C3D6419-BE15-4EF7-A859-614D7EA7CF34}" presName="parentText" presStyleLbl="node1" presStyleIdx="4" presStyleCnt="5" custScaleX="1313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C67AA-E40D-48EF-A152-7AFE8DF78AC2}" type="pres">
      <dgm:prSet presAssocID="{9C3D6419-BE15-4EF7-A859-614D7EA7CF34}" presName="negativeSpace" presStyleCnt="0"/>
      <dgm:spPr/>
    </dgm:pt>
    <dgm:pt modelId="{BF5546EF-50B1-4C71-A55E-4631FB88440B}" type="pres">
      <dgm:prSet presAssocID="{9C3D6419-BE15-4EF7-A859-614D7EA7CF3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76A8CE48-2C32-4693-AC46-BFE59F4E551C}" srcId="{39B9E86B-EB0D-4193-944C-15D31EEF1FF8}" destId="{CAD41E72-FE7F-421B-9078-8B28B7334109}" srcOrd="1" destOrd="0" parTransId="{B40B2F74-4E28-4725-A50C-63560055A432}" sibTransId="{E6E12B40-FC05-452F-A387-1E76DED874A5}"/>
    <dgm:cxn modelId="{1A7CF410-2BFE-4A66-A9AD-67C1370A40C7}" srcId="{39B9E86B-EB0D-4193-944C-15D31EEF1FF8}" destId="{CEEA02FD-AFFA-43DA-8B3F-4F78FAA60FD1}" srcOrd="3" destOrd="0" parTransId="{E560546A-4BC1-4628-8AC2-3E73DE5BCDDA}" sibTransId="{19334AF7-9674-42D2-A27A-A6B70EC775DF}"/>
    <dgm:cxn modelId="{973D1B6A-93CD-474D-88F7-07B35C585641}" type="presOf" srcId="{CEEA02FD-AFFA-43DA-8B3F-4F78FAA60FD1}" destId="{ACE7DC79-D332-4CF3-8FD9-668AD078AAF7}" srcOrd="1" destOrd="0" presId="urn:microsoft.com/office/officeart/2005/8/layout/list1"/>
    <dgm:cxn modelId="{3AC9B056-BFB5-4D0B-8A9D-4C8ED7A36CAB}" type="presOf" srcId="{EF299E6E-A373-48FA-846F-1BFEA459DA27}" destId="{B9FC0CC2-A407-49E3-9FF7-718A17486171}" srcOrd="1" destOrd="0" presId="urn:microsoft.com/office/officeart/2005/8/layout/list1"/>
    <dgm:cxn modelId="{96B306DC-FFB6-45E3-918E-9CE71DADF592}" type="presOf" srcId="{9C3D6419-BE15-4EF7-A859-614D7EA7CF34}" destId="{E2952B24-94D9-40F9-9023-33B4C0A754C7}" srcOrd="0" destOrd="0" presId="urn:microsoft.com/office/officeart/2005/8/layout/list1"/>
    <dgm:cxn modelId="{8A8878A3-A09C-40F5-AAAB-111ABD14D7E3}" type="presOf" srcId="{45142B48-25CD-4185-A65D-C9B21F289EEE}" destId="{B3E0B144-BF3E-4754-9AFC-929250F0F24F}" srcOrd="1" destOrd="0" presId="urn:microsoft.com/office/officeart/2005/8/layout/list1"/>
    <dgm:cxn modelId="{3D0598DE-F005-4CBE-A44D-78BA3BAC190C}" type="presOf" srcId="{EF299E6E-A373-48FA-846F-1BFEA459DA27}" destId="{2C022169-22B2-4BBF-89D9-CD50A4ECB27C}" srcOrd="0" destOrd="0" presId="urn:microsoft.com/office/officeart/2005/8/layout/list1"/>
    <dgm:cxn modelId="{DFFCCAF4-D7DC-439E-B144-9FEC46CBD0AE}" type="presOf" srcId="{39B9E86B-EB0D-4193-944C-15D31EEF1FF8}" destId="{FCCF4E3B-5529-4ABD-8BB0-8E1E0ABB1EF8}" srcOrd="0" destOrd="0" presId="urn:microsoft.com/office/officeart/2005/8/layout/list1"/>
    <dgm:cxn modelId="{F946D2EC-E6FE-4A53-9E24-24EBF5554D51}" type="presOf" srcId="{CAD41E72-FE7F-421B-9078-8B28B7334109}" destId="{D253D36F-C4AD-4729-82EF-C01DCC903C50}" srcOrd="0" destOrd="0" presId="urn:microsoft.com/office/officeart/2005/8/layout/list1"/>
    <dgm:cxn modelId="{CA06C5C5-D3FA-477F-A437-A4CD77976496}" srcId="{39B9E86B-EB0D-4193-944C-15D31EEF1FF8}" destId="{EF299E6E-A373-48FA-846F-1BFEA459DA27}" srcOrd="0" destOrd="0" parTransId="{91E491AB-5949-45A3-B8DE-A0E480D16E19}" sibTransId="{A0D683D9-1FD1-4938-88EB-1D20E35414C1}"/>
    <dgm:cxn modelId="{1868D331-254C-4BB1-8F0C-C4E0D4C8E4C7}" srcId="{39B9E86B-EB0D-4193-944C-15D31EEF1FF8}" destId="{9C3D6419-BE15-4EF7-A859-614D7EA7CF34}" srcOrd="4" destOrd="0" parTransId="{A44C0625-C35A-4E6F-BF75-9684C57947F9}" sibTransId="{2786A2C7-661B-4C60-8B79-C62F87548A5C}"/>
    <dgm:cxn modelId="{93EAA071-3A52-47C2-96D3-63C6781D885A}" type="presOf" srcId="{9C3D6419-BE15-4EF7-A859-614D7EA7CF34}" destId="{DB1B09F1-0A62-4298-BF86-3A236248471D}" srcOrd="1" destOrd="0" presId="urn:microsoft.com/office/officeart/2005/8/layout/list1"/>
    <dgm:cxn modelId="{414C6B2C-7E7A-4CC6-BDE8-67D7DB1DEF40}" srcId="{39B9E86B-EB0D-4193-944C-15D31EEF1FF8}" destId="{45142B48-25CD-4185-A65D-C9B21F289EEE}" srcOrd="2" destOrd="0" parTransId="{EE268263-D06C-42EC-83BA-335D4BCA94B3}" sibTransId="{97531699-EA4F-4929-96EF-5276F3C9B8DC}"/>
    <dgm:cxn modelId="{26D2C91C-D4FC-4461-873C-601615D99637}" type="presOf" srcId="{45142B48-25CD-4185-A65D-C9B21F289EEE}" destId="{49A37869-E7E0-4E79-A16B-578F70818466}" srcOrd="0" destOrd="0" presId="urn:microsoft.com/office/officeart/2005/8/layout/list1"/>
    <dgm:cxn modelId="{973DA445-0001-4B76-B185-0FCF516BA81D}" type="presOf" srcId="{CAD41E72-FE7F-421B-9078-8B28B7334109}" destId="{D123EE84-B146-4838-A73C-17829EA96951}" srcOrd="1" destOrd="0" presId="urn:microsoft.com/office/officeart/2005/8/layout/list1"/>
    <dgm:cxn modelId="{1C73941C-CCB8-4E35-B7C9-D77C12FAD7D1}" type="presOf" srcId="{CEEA02FD-AFFA-43DA-8B3F-4F78FAA60FD1}" destId="{1441B676-9E12-47C6-BA0C-56A7AB4AAA02}" srcOrd="0" destOrd="0" presId="urn:microsoft.com/office/officeart/2005/8/layout/list1"/>
    <dgm:cxn modelId="{E3BAEC4C-D110-48F7-99D6-200078CFD769}" type="presParOf" srcId="{FCCF4E3B-5529-4ABD-8BB0-8E1E0ABB1EF8}" destId="{F4AABBD5-1F28-4552-84EB-CF27CD85F27B}" srcOrd="0" destOrd="0" presId="urn:microsoft.com/office/officeart/2005/8/layout/list1"/>
    <dgm:cxn modelId="{D027D1C6-B784-42DD-81C0-B862D319FF2C}" type="presParOf" srcId="{F4AABBD5-1F28-4552-84EB-CF27CD85F27B}" destId="{2C022169-22B2-4BBF-89D9-CD50A4ECB27C}" srcOrd="0" destOrd="0" presId="urn:microsoft.com/office/officeart/2005/8/layout/list1"/>
    <dgm:cxn modelId="{826EA9FD-1A50-42E6-99C6-575C8A5CBA37}" type="presParOf" srcId="{F4AABBD5-1F28-4552-84EB-CF27CD85F27B}" destId="{B9FC0CC2-A407-49E3-9FF7-718A17486171}" srcOrd="1" destOrd="0" presId="urn:microsoft.com/office/officeart/2005/8/layout/list1"/>
    <dgm:cxn modelId="{11BDA211-5163-4A12-8324-6FD51251E380}" type="presParOf" srcId="{FCCF4E3B-5529-4ABD-8BB0-8E1E0ABB1EF8}" destId="{26CAEFF1-20BF-4B29-B0F6-88110B165630}" srcOrd="1" destOrd="0" presId="urn:microsoft.com/office/officeart/2005/8/layout/list1"/>
    <dgm:cxn modelId="{8DA2CF8B-CF1D-45F1-A714-84C8B3EDF2E3}" type="presParOf" srcId="{FCCF4E3B-5529-4ABD-8BB0-8E1E0ABB1EF8}" destId="{B7E27818-9B38-46F2-9980-1D56FB2E240E}" srcOrd="2" destOrd="0" presId="urn:microsoft.com/office/officeart/2005/8/layout/list1"/>
    <dgm:cxn modelId="{A8254496-9A68-44F3-92EC-FE308C1015A0}" type="presParOf" srcId="{FCCF4E3B-5529-4ABD-8BB0-8E1E0ABB1EF8}" destId="{1C2BFCA5-EE16-4057-A2C1-4E612FFBD4BC}" srcOrd="3" destOrd="0" presId="urn:microsoft.com/office/officeart/2005/8/layout/list1"/>
    <dgm:cxn modelId="{15D5FF5B-5376-45EA-B320-53FF762FBD15}" type="presParOf" srcId="{FCCF4E3B-5529-4ABD-8BB0-8E1E0ABB1EF8}" destId="{FD70E39C-4287-4F35-91E8-7FA0B685E76A}" srcOrd="4" destOrd="0" presId="urn:microsoft.com/office/officeart/2005/8/layout/list1"/>
    <dgm:cxn modelId="{F9461F1A-0D35-4475-963A-8FF196D1EB96}" type="presParOf" srcId="{FD70E39C-4287-4F35-91E8-7FA0B685E76A}" destId="{D253D36F-C4AD-4729-82EF-C01DCC903C50}" srcOrd="0" destOrd="0" presId="urn:microsoft.com/office/officeart/2005/8/layout/list1"/>
    <dgm:cxn modelId="{3782349C-E2D8-4B14-B0CB-C3C8C7A5B5E4}" type="presParOf" srcId="{FD70E39C-4287-4F35-91E8-7FA0B685E76A}" destId="{D123EE84-B146-4838-A73C-17829EA96951}" srcOrd="1" destOrd="0" presId="urn:microsoft.com/office/officeart/2005/8/layout/list1"/>
    <dgm:cxn modelId="{3EA4C8FB-F111-4BEC-BE2E-B807392F6FBD}" type="presParOf" srcId="{FCCF4E3B-5529-4ABD-8BB0-8E1E0ABB1EF8}" destId="{FA8AEDB6-2AD4-4D4D-A37E-3172E0D7F54B}" srcOrd="5" destOrd="0" presId="urn:microsoft.com/office/officeart/2005/8/layout/list1"/>
    <dgm:cxn modelId="{D12FC29B-4368-4FAA-B47F-5C033793CFC5}" type="presParOf" srcId="{FCCF4E3B-5529-4ABD-8BB0-8E1E0ABB1EF8}" destId="{9F2797E9-4D08-4F6A-AA95-8410C13F2B99}" srcOrd="6" destOrd="0" presId="urn:microsoft.com/office/officeart/2005/8/layout/list1"/>
    <dgm:cxn modelId="{46D05114-5C70-41F8-BC77-D54406D3CDB3}" type="presParOf" srcId="{FCCF4E3B-5529-4ABD-8BB0-8E1E0ABB1EF8}" destId="{AA627622-DFBD-410F-93D2-DF0119F3022F}" srcOrd="7" destOrd="0" presId="urn:microsoft.com/office/officeart/2005/8/layout/list1"/>
    <dgm:cxn modelId="{A79F4604-3C3B-43DE-AC1F-96B47A598EE5}" type="presParOf" srcId="{FCCF4E3B-5529-4ABD-8BB0-8E1E0ABB1EF8}" destId="{63CA375B-4E21-4C6F-8BE2-F7F6B3EC974D}" srcOrd="8" destOrd="0" presId="urn:microsoft.com/office/officeart/2005/8/layout/list1"/>
    <dgm:cxn modelId="{92CFAF11-76C4-4940-802D-100F5A273D68}" type="presParOf" srcId="{63CA375B-4E21-4C6F-8BE2-F7F6B3EC974D}" destId="{49A37869-E7E0-4E79-A16B-578F70818466}" srcOrd="0" destOrd="0" presId="urn:microsoft.com/office/officeart/2005/8/layout/list1"/>
    <dgm:cxn modelId="{C45C2E61-DD7C-4B5F-8775-72F36BF2F578}" type="presParOf" srcId="{63CA375B-4E21-4C6F-8BE2-F7F6B3EC974D}" destId="{B3E0B144-BF3E-4754-9AFC-929250F0F24F}" srcOrd="1" destOrd="0" presId="urn:microsoft.com/office/officeart/2005/8/layout/list1"/>
    <dgm:cxn modelId="{06C9A778-F2DC-4E3A-8D87-77365FEE890A}" type="presParOf" srcId="{FCCF4E3B-5529-4ABD-8BB0-8E1E0ABB1EF8}" destId="{0E22AF6D-6039-4225-BEDD-971684C9C729}" srcOrd="9" destOrd="0" presId="urn:microsoft.com/office/officeart/2005/8/layout/list1"/>
    <dgm:cxn modelId="{1A1E62CC-75E4-4BC3-A1B5-A12D72E89C75}" type="presParOf" srcId="{FCCF4E3B-5529-4ABD-8BB0-8E1E0ABB1EF8}" destId="{20D3361F-964A-4EFF-9870-73E251C1747D}" srcOrd="10" destOrd="0" presId="urn:microsoft.com/office/officeart/2005/8/layout/list1"/>
    <dgm:cxn modelId="{94ACD699-6606-42E7-93EB-AB84630445A5}" type="presParOf" srcId="{FCCF4E3B-5529-4ABD-8BB0-8E1E0ABB1EF8}" destId="{34DECE00-5377-4F54-B96B-E336B3FDE7D3}" srcOrd="11" destOrd="0" presId="urn:microsoft.com/office/officeart/2005/8/layout/list1"/>
    <dgm:cxn modelId="{92123744-30F3-494F-8D03-3556D1EEDAD2}" type="presParOf" srcId="{FCCF4E3B-5529-4ABD-8BB0-8E1E0ABB1EF8}" destId="{0B1505C8-2A02-4940-9855-483061A797CF}" srcOrd="12" destOrd="0" presId="urn:microsoft.com/office/officeart/2005/8/layout/list1"/>
    <dgm:cxn modelId="{F3829C79-2C24-4357-8EAC-D964D8ECADE4}" type="presParOf" srcId="{0B1505C8-2A02-4940-9855-483061A797CF}" destId="{1441B676-9E12-47C6-BA0C-56A7AB4AAA02}" srcOrd="0" destOrd="0" presId="urn:microsoft.com/office/officeart/2005/8/layout/list1"/>
    <dgm:cxn modelId="{8B1914BD-99EC-4E6C-ABE7-112602787FAA}" type="presParOf" srcId="{0B1505C8-2A02-4940-9855-483061A797CF}" destId="{ACE7DC79-D332-4CF3-8FD9-668AD078AAF7}" srcOrd="1" destOrd="0" presId="urn:microsoft.com/office/officeart/2005/8/layout/list1"/>
    <dgm:cxn modelId="{8E8B962D-CE9A-407A-8EBB-D5A01275D642}" type="presParOf" srcId="{FCCF4E3B-5529-4ABD-8BB0-8E1E0ABB1EF8}" destId="{4C6EC913-2321-4538-ADE8-B723ECACA96C}" srcOrd="13" destOrd="0" presId="urn:microsoft.com/office/officeart/2005/8/layout/list1"/>
    <dgm:cxn modelId="{5C7CD082-6957-4115-B1B0-B8A9EF4C0E0A}" type="presParOf" srcId="{FCCF4E3B-5529-4ABD-8BB0-8E1E0ABB1EF8}" destId="{E1E1B7B7-8509-46C9-8803-E506DECB756F}" srcOrd="14" destOrd="0" presId="urn:microsoft.com/office/officeart/2005/8/layout/list1"/>
    <dgm:cxn modelId="{0C6AB521-2C0F-4DF8-9F7C-6E3187513EF8}" type="presParOf" srcId="{FCCF4E3B-5529-4ABD-8BB0-8E1E0ABB1EF8}" destId="{0C97AF25-FBE2-4A76-ABC9-0E1FEC884A4D}" srcOrd="15" destOrd="0" presId="urn:microsoft.com/office/officeart/2005/8/layout/list1"/>
    <dgm:cxn modelId="{A0413282-BF1B-479E-A3CA-6984882A48EA}" type="presParOf" srcId="{FCCF4E3B-5529-4ABD-8BB0-8E1E0ABB1EF8}" destId="{F2744118-6485-48C4-9C59-E95318E15E1D}" srcOrd="16" destOrd="0" presId="urn:microsoft.com/office/officeart/2005/8/layout/list1"/>
    <dgm:cxn modelId="{A3FEF4DC-32C7-48DC-9FD8-AE307D686AD3}" type="presParOf" srcId="{F2744118-6485-48C4-9C59-E95318E15E1D}" destId="{E2952B24-94D9-40F9-9023-33B4C0A754C7}" srcOrd="0" destOrd="0" presId="urn:microsoft.com/office/officeart/2005/8/layout/list1"/>
    <dgm:cxn modelId="{5BE70731-1485-4F33-BACE-2ADBC9BC770E}" type="presParOf" srcId="{F2744118-6485-48C4-9C59-E95318E15E1D}" destId="{DB1B09F1-0A62-4298-BF86-3A236248471D}" srcOrd="1" destOrd="0" presId="urn:microsoft.com/office/officeart/2005/8/layout/list1"/>
    <dgm:cxn modelId="{F9876900-6FD2-4A53-B3C7-9FC993B78517}" type="presParOf" srcId="{FCCF4E3B-5529-4ABD-8BB0-8E1E0ABB1EF8}" destId="{807C67AA-E40D-48EF-A152-7AFE8DF78AC2}" srcOrd="17" destOrd="0" presId="urn:microsoft.com/office/officeart/2005/8/layout/list1"/>
    <dgm:cxn modelId="{4CDECD05-F3C8-4407-A4DE-C9E2C7DA535C}" type="presParOf" srcId="{FCCF4E3B-5529-4ABD-8BB0-8E1E0ABB1EF8}" destId="{BF5546EF-50B1-4C71-A55E-4631FB88440B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AACA47-9AF4-416C-92D6-111241374499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D0F789F-9687-4DF3-B3CC-690B39AF966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26F87"/>
              </a:solidFill>
              <a:latin typeface="Ubuntu" panose="020B0504030602030204" pitchFamily="34" charset="0"/>
            </a:rPr>
            <a:t>22 336 </a:t>
          </a:r>
          <a:r>
            <a:rPr lang="ru-RU" sz="2000" b="1" dirty="0">
              <a:solidFill>
                <a:srgbClr val="126F87"/>
              </a:solidFill>
              <a:latin typeface="Ubuntu" panose="020B0504030602030204" pitchFamily="34" charset="0"/>
            </a:rPr>
            <a:t>рублей</a:t>
          </a:r>
        </a:p>
      </dgm:t>
    </dgm:pt>
    <dgm:pt modelId="{DD0DB5AA-FF09-421C-8978-485A2E9241F8}" type="parTrans" cxnId="{EFF3A27D-4058-435E-81B4-13B2841064D2}">
      <dgm:prSet/>
      <dgm:spPr/>
      <dgm:t>
        <a:bodyPr/>
        <a:lstStyle/>
        <a:p>
          <a:endParaRPr lang="ru-RU"/>
        </a:p>
      </dgm:t>
    </dgm:pt>
    <dgm:pt modelId="{4EB28065-7677-4E95-A82F-8CACBAE84480}" type="sibTrans" cxnId="{EFF3A27D-4058-435E-81B4-13B2841064D2}">
      <dgm:prSet/>
      <dgm:spPr/>
      <dgm:t>
        <a:bodyPr/>
        <a:lstStyle/>
        <a:p>
          <a:endParaRPr lang="ru-RU"/>
        </a:p>
      </dgm:t>
    </dgm:pt>
    <dgm:pt modelId="{2A47A32C-E23E-4ED0-8732-601718450A87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 по территории </a:t>
          </a:r>
          <a:r>
            <a:rPr lang="ru-RU" sz="1600" b="1" dirty="0" smtClean="0">
              <a:solidFill>
                <a:srgbClr val="126F87"/>
              </a:solidFill>
              <a:latin typeface="Ubuntu" panose="020B0504030602030204" pitchFamily="34" charset="0"/>
            </a:rPr>
            <a:t>района, </a:t>
          </a:r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начисленная работникам за </a:t>
          </a:r>
          <a:r>
            <a:rPr lang="ru-RU" sz="1600" b="1" dirty="0" smtClean="0">
              <a:solidFill>
                <a:srgbClr val="126F87"/>
              </a:solidFill>
              <a:latin typeface="Ubuntu" panose="020B0504030602030204" pitchFamily="34" charset="0"/>
            </a:rPr>
            <a:t>2022 год по оценке</a:t>
          </a:r>
          <a:endParaRPr lang="ru-RU" sz="16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5890C899-2961-4021-8456-D5F7E1E63110}" type="parTrans" cxnId="{B33214D2-9C0B-43CA-8111-4B90E59A1149}">
      <dgm:prSet/>
      <dgm:spPr/>
      <dgm:t>
        <a:bodyPr/>
        <a:lstStyle/>
        <a:p>
          <a:endParaRPr lang="ru-RU"/>
        </a:p>
      </dgm:t>
    </dgm:pt>
    <dgm:pt modelId="{86CC210C-07C0-4EB1-9AE8-ACC8BEF1275E}" type="sibTrans" cxnId="{B33214D2-9C0B-43CA-8111-4B90E59A1149}">
      <dgm:prSet/>
      <dgm:spPr/>
      <dgm:t>
        <a:bodyPr/>
        <a:lstStyle/>
        <a:p>
          <a:endParaRPr lang="ru-RU"/>
        </a:p>
      </dgm:t>
    </dgm:pt>
    <dgm:pt modelId="{F94674A0-4AA3-4B9A-B2B5-CA61F12CA49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126F87"/>
              </a:solidFill>
              <a:latin typeface="Ubuntu" panose="020B0504030602030204" pitchFamily="34" charset="0"/>
            </a:rPr>
            <a:t>3,1 </a:t>
          </a:r>
          <a:r>
            <a:rPr lang="ru-RU" sz="2000" b="1" dirty="0">
              <a:solidFill>
                <a:srgbClr val="126F87"/>
              </a:solidFill>
              <a:latin typeface="Ubuntu" panose="020B0504030602030204" pitchFamily="34" charset="0"/>
            </a:rPr>
            <a:t>%</a:t>
          </a:r>
        </a:p>
      </dgm:t>
    </dgm:pt>
    <dgm:pt modelId="{80D57080-4009-4ECE-AFB9-AC20E1787621}" type="parTrans" cxnId="{29BDAD30-B715-429E-B390-7E31EDD8C63E}">
      <dgm:prSet/>
      <dgm:spPr/>
      <dgm:t>
        <a:bodyPr/>
        <a:lstStyle/>
        <a:p>
          <a:endParaRPr lang="ru-RU"/>
        </a:p>
      </dgm:t>
    </dgm:pt>
    <dgm:pt modelId="{29D14AF4-94E5-4169-8DAD-E2113CD3C825}" type="sibTrans" cxnId="{29BDAD30-B715-429E-B390-7E31EDD8C63E}">
      <dgm:prSet/>
      <dgm:spPr/>
      <dgm:t>
        <a:bodyPr/>
        <a:lstStyle/>
        <a:p>
          <a:endParaRPr lang="ru-RU"/>
        </a:p>
      </dgm:t>
    </dgm:pt>
    <dgm:pt modelId="{58E42DA9-3E8C-4E76-A94A-5DAEBB56464F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по </a:t>
          </a:r>
          <a:r>
            <a:rPr lang="ru-RU" sz="1600" b="1" dirty="0" smtClean="0">
              <a:solidFill>
                <a:srgbClr val="126F87"/>
              </a:solidFill>
              <a:latin typeface="Ubuntu" panose="020B0504030602030204" pitchFamily="34" charset="0"/>
            </a:rPr>
            <a:t>району </a:t>
          </a:r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на </a:t>
          </a:r>
          <a:r>
            <a:rPr lang="ru-RU" sz="1600" b="1" dirty="0" smtClean="0">
              <a:solidFill>
                <a:srgbClr val="126F87"/>
              </a:solidFill>
              <a:latin typeface="Ubuntu" panose="020B0504030602030204" pitchFamily="34" charset="0"/>
            </a:rPr>
            <a:t>01.01.2023 </a:t>
          </a:r>
          <a:endParaRPr lang="ru-RU" sz="16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52482FA-F3F1-4F0D-9ECE-9C8F5EEE6725}" type="parTrans" cxnId="{7AEE2C43-0EDE-4679-B7E4-7E3EAF68708F}">
      <dgm:prSet/>
      <dgm:spPr/>
      <dgm:t>
        <a:bodyPr/>
        <a:lstStyle/>
        <a:p>
          <a:endParaRPr lang="ru-RU"/>
        </a:p>
      </dgm:t>
    </dgm:pt>
    <dgm:pt modelId="{8ED3445D-C662-4AC4-B2FB-F8F141402741}" type="sibTrans" cxnId="{7AEE2C43-0EDE-4679-B7E4-7E3EAF68708F}">
      <dgm:prSet/>
      <dgm:spPr/>
      <dgm:t>
        <a:bodyPr/>
        <a:lstStyle/>
        <a:p>
          <a:endParaRPr lang="ru-RU"/>
        </a:p>
      </dgm:t>
    </dgm:pt>
    <dgm:pt modelId="{89FC0106-2412-4531-9002-86193A1A117A}">
      <dgm:prSet custT="1"/>
      <dgm:spPr/>
      <dgm:t>
        <a:bodyPr/>
        <a:lstStyle/>
        <a:p>
          <a:r>
            <a:rPr lang="ru-RU" sz="2000" b="1" dirty="0" smtClean="0">
              <a:solidFill>
                <a:srgbClr val="126F87"/>
              </a:solidFill>
              <a:latin typeface="Ubuntu" panose="020B0504030602030204" pitchFamily="34" charset="0"/>
            </a:rPr>
            <a:t>158 </a:t>
          </a:r>
          <a:r>
            <a:rPr lang="ru-RU" sz="2000" b="1" dirty="0">
              <a:solidFill>
                <a:srgbClr val="126F87"/>
              </a:solidFill>
              <a:latin typeface="Ubuntu" panose="020B0504030602030204" pitchFamily="34" charset="0"/>
            </a:rPr>
            <a:t>человек</a:t>
          </a:r>
        </a:p>
      </dgm:t>
    </dgm:pt>
    <dgm:pt modelId="{B861FE18-9F8C-42C8-9AC7-B4E69DBA07CA}" type="parTrans" cxnId="{CF61F81A-F1A7-417E-A01D-C46A006F32DA}">
      <dgm:prSet/>
      <dgm:spPr/>
      <dgm:t>
        <a:bodyPr/>
        <a:lstStyle/>
        <a:p>
          <a:endParaRPr lang="ru-RU"/>
        </a:p>
      </dgm:t>
    </dgm:pt>
    <dgm:pt modelId="{ABBADB31-3EDE-469A-80BC-98EE204BF1A7}" type="sibTrans" cxnId="{CF61F81A-F1A7-417E-A01D-C46A006F32DA}">
      <dgm:prSet/>
      <dgm:spPr/>
      <dgm:t>
        <a:bodyPr/>
        <a:lstStyle/>
        <a:p>
          <a:endParaRPr lang="ru-RU"/>
        </a:p>
      </dgm:t>
    </dgm:pt>
    <dgm:pt modelId="{FC19572B-CC24-4336-BE10-A8A2BFB1D616}">
      <dgm:prSet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</a:t>
          </a:r>
          <a:r>
            <a:rPr lang="ru-RU" sz="1600" b="1" dirty="0" smtClean="0">
              <a:solidFill>
                <a:srgbClr val="126F87"/>
              </a:solidFill>
              <a:latin typeface="Ubuntu" panose="020B0504030602030204" pitchFamily="34" charset="0"/>
            </a:rPr>
            <a:t>01.01.2023 </a:t>
          </a:r>
          <a:endParaRPr lang="ru-RU" sz="16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473E8CD7-3562-46F9-A66B-4E122BC6AF3A}" type="parTrans" cxnId="{C4C0D845-B8D1-455A-824A-8F01433B31BB}">
      <dgm:prSet/>
      <dgm:spPr/>
      <dgm:t>
        <a:bodyPr/>
        <a:lstStyle/>
        <a:p>
          <a:endParaRPr lang="ru-RU"/>
        </a:p>
      </dgm:t>
    </dgm:pt>
    <dgm:pt modelId="{241AAAA5-C158-4E32-B9E2-63E566D85463}" type="sibTrans" cxnId="{C4C0D845-B8D1-455A-824A-8F01433B31BB}">
      <dgm:prSet/>
      <dgm:spPr/>
      <dgm:t>
        <a:bodyPr/>
        <a:lstStyle/>
        <a:p>
          <a:endParaRPr lang="ru-RU"/>
        </a:p>
      </dgm:t>
    </dgm:pt>
    <dgm:pt modelId="{F917DBB6-0AED-41F1-9E66-8431B2F21EE9}" type="pres">
      <dgm:prSet presAssocID="{B9AACA47-9AF4-416C-92D6-1112413744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71462A-A19E-46C8-9AAC-D27804174A5E}" type="pres">
      <dgm:prSet presAssocID="{9D0F789F-9687-4DF3-B3CC-690B39AF966F}" presName="parentText" presStyleLbl="node1" presStyleIdx="0" presStyleCnt="3" custLinFactNeighborX="-111" custLinFactNeighborY="-44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54273-A467-4DE5-9A6A-08651D68FF3B}" type="pres">
      <dgm:prSet presAssocID="{9D0F789F-9687-4DF3-B3CC-690B39AF966F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E514A1-4C2E-41B2-A54B-0D0FAE036EA8}" type="pres">
      <dgm:prSet presAssocID="{F94674A0-4AA3-4B9A-B2B5-CA61F12CA49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62AFDC-61E3-4C00-B8AE-32931733349D}" type="pres">
      <dgm:prSet presAssocID="{F94674A0-4AA3-4B9A-B2B5-CA61F12CA492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D4386D-3D8E-4869-9B9C-0A9B6FCCEAB7}" type="pres">
      <dgm:prSet presAssocID="{89FC0106-2412-4531-9002-86193A1A117A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90745-B1F2-4136-8554-FC51BBE6AEDA}" type="pres">
      <dgm:prSet presAssocID="{89FC0106-2412-4531-9002-86193A1A117A}" presName="childText" presStyleLbl="revTx" presStyleIdx="2" presStyleCnt="3" custLinFactNeighborY="23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EE2C43-0EDE-4679-B7E4-7E3EAF68708F}" srcId="{F94674A0-4AA3-4B9A-B2B5-CA61F12CA492}" destId="{58E42DA9-3E8C-4E76-A94A-5DAEBB56464F}" srcOrd="0" destOrd="0" parTransId="{752482FA-F3F1-4F0D-9ECE-9C8F5EEE6725}" sibTransId="{8ED3445D-C662-4AC4-B2FB-F8F141402741}"/>
    <dgm:cxn modelId="{EA6EB230-039B-4635-82BC-B3722DE9C422}" type="presOf" srcId="{58E42DA9-3E8C-4E76-A94A-5DAEBB56464F}" destId="{4162AFDC-61E3-4C00-B8AE-32931733349D}" srcOrd="0" destOrd="0" presId="urn:microsoft.com/office/officeart/2005/8/layout/vList2"/>
    <dgm:cxn modelId="{EFF3A27D-4058-435E-81B4-13B2841064D2}" srcId="{B9AACA47-9AF4-416C-92D6-111241374499}" destId="{9D0F789F-9687-4DF3-B3CC-690B39AF966F}" srcOrd="0" destOrd="0" parTransId="{DD0DB5AA-FF09-421C-8978-485A2E9241F8}" sibTransId="{4EB28065-7677-4E95-A82F-8CACBAE84480}"/>
    <dgm:cxn modelId="{8D36DC9F-E077-45AB-99D7-0E8A8D81B73C}" type="presOf" srcId="{89FC0106-2412-4531-9002-86193A1A117A}" destId="{CCD4386D-3D8E-4869-9B9C-0A9B6FCCEAB7}" srcOrd="0" destOrd="0" presId="urn:microsoft.com/office/officeart/2005/8/layout/vList2"/>
    <dgm:cxn modelId="{C4C0D845-B8D1-455A-824A-8F01433B31BB}" srcId="{89FC0106-2412-4531-9002-86193A1A117A}" destId="{FC19572B-CC24-4336-BE10-A8A2BFB1D616}" srcOrd="0" destOrd="0" parTransId="{473E8CD7-3562-46F9-A66B-4E122BC6AF3A}" sibTransId="{241AAAA5-C158-4E32-B9E2-63E566D85463}"/>
    <dgm:cxn modelId="{B33214D2-9C0B-43CA-8111-4B90E59A1149}" srcId="{9D0F789F-9687-4DF3-B3CC-690B39AF966F}" destId="{2A47A32C-E23E-4ED0-8732-601718450A87}" srcOrd="0" destOrd="0" parTransId="{5890C899-2961-4021-8456-D5F7E1E63110}" sibTransId="{86CC210C-07C0-4EB1-9AE8-ACC8BEF1275E}"/>
    <dgm:cxn modelId="{CF61F81A-F1A7-417E-A01D-C46A006F32DA}" srcId="{B9AACA47-9AF4-416C-92D6-111241374499}" destId="{89FC0106-2412-4531-9002-86193A1A117A}" srcOrd="2" destOrd="0" parTransId="{B861FE18-9F8C-42C8-9AC7-B4E69DBA07CA}" sibTransId="{ABBADB31-3EDE-469A-80BC-98EE204BF1A7}"/>
    <dgm:cxn modelId="{5119E684-1E91-4E60-AE7D-FB7CBF1A2898}" type="presOf" srcId="{2A47A32C-E23E-4ED0-8732-601718450A87}" destId="{F4D54273-A467-4DE5-9A6A-08651D68FF3B}" srcOrd="0" destOrd="0" presId="urn:microsoft.com/office/officeart/2005/8/layout/vList2"/>
    <dgm:cxn modelId="{34A5D8E2-E64F-4CA5-9914-D2BC11A55399}" type="presOf" srcId="{F94674A0-4AA3-4B9A-B2B5-CA61F12CA492}" destId="{37E514A1-4C2E-41B2-A54B-0D0FAE036EA8}" srcOrd="0" destOrd="0" presId="urn:microsoft.com/office/officeart/2005/8/layout/vList2"/>
    <dgm:cxn modelId="{29BDAD30-B715-429E-B390-7E31EDD8C63E}" srcId="{B9AACA47-9AF4-416C-92D6-111241374499}" destId="{F94674A0-4AA3-4B9A-B2B5-CA61F12CA492}" srcOrd="1" destOrd="0" parTransId="{80D57080-4009-4ECE-AFB9-AC20E1787621}" sibTransId="{29D14AF4-94E5-4169-8DAD-E2113CD3C825}"/>
    <dgm:cxn modelId="{19E8A4D6-DDA8-4F98-8B68-7A892956BB61}" type="presOf" srcId="{9D0F789F-9687-4DF3-B3CC-690B39AF966F}" destId="{9B71462A-A19E-46C8-9AAC-D27804174A5E}" srcOrd="0" destOrd="0" presId="urn:microsoft.com/office/officeart/2005/8/layout/vList2"/>
    <dgm:cxn modelId="{979E9817-DA31-4376-9565-9506CF802C71}" type="presOf" srcId="{B9AACA47-9AF4-416C-92D6-111241374499}" destId="{F917DBB6-0AED-41F1-9E66-8431B2F21EE9}" srcOrd="0" destOrd="0" presId="urn:microsoft.com/office/officeart/2005/8/layout/vList2"/>
    <dgm:cxn modelId="{992EC457-4810-4806-9FC7-9629C89A0E3E}" type="presOf" srcId="{FC19572B-CC24-4336-BE10-A8A2BFB1D616}" destId="{97290745-B1F2-4136-8554-FC51BBE6AEDA}" srcOrd="0" destOrd="0" presId="urn:microsoft.com/office/officeart/2005/8/layout/vList2"/>
    <dgm:cxn modelId="{F57B3BEF-CB7A-4597-822C-97BDA653311B}" type="presParOf" srcId="{F917DBB6-0AED-41F1-9E66-8431B2F21EE9}" destId="{9B71462A-A19E-46C8-9AAC-D27804174A5E}" srcOrd="0" destOrd="0" presId="urn:microsoft.com/office/officeart/2005/8/layout/vList2"/>
    <dgm:cxn modelId="{AA0147D6-CCCB-4337-80DF-0BD8741E3EC7}" type="presParOf" srcId="{F917DBB6-0AED-41F1-9E66-8431B2F21EE9}" destId="{F4D54273-A467-4DE5-9A6A-08651D68FF3B}" srcOrd="1" destOrd="0" presId="urn:microsoft.com/office/officeart/2005/8/layout/vList2"/>
    <dgm:cxn modelId="{8D78305A-5B98-4E2D-8BCD-796730EFE680}" type="presParOf" srcId="{F917DBB6-0AED-41F1-9E66-8431B2F21EE9}" destId="{37E514A1-4C2E-41B2-A54B-0D0FAE036EA8}" srcOrd="2" destOrd="0" presId="urn:microsoft.com/office/officeart/2005/8/layout/vList2"/>
    <dgm:cxn modelId="{E274352C-6D96-4761-9759-BA0190C3EF5B}" type="presParOf" srcId="{F917DBB6-0AED-41F1-9E66-8431B2F21EE9}" destId="{4162AFDC-61E3-4C00-B8AE-32931733349D}" srcOrd="3" destOrd="0" presId="urn:microsoft.com/office/officeart/2005/8/layout/vList2"/>
    <dgm:cxn modelId="{112D169B-5A61-4347-A3B9-62C1F2AE8AB4}" type="presParOf" srcId="{F917DBB6-0AED-41F1-9E66-8431B2F21EE9}" destId="{CCD4386D-3D8E-4869-9B9C-0A9B6FCCEAB7}" srcOrd="4" destOrd="0" presId="urn:microsoft.com/office/officeart/2005/8/layout/vList2"/>
    <dgm:cxn modelId="{9D672A90-09D7-4D4E-9219-A0A473F25791}" type="presParOf" srcId="{F917DBB6-0AED-41F1-9E66-8431B2F21EE9}" destId="{97290745-B1F2-4136-8554-FC51BBE6AEDA}" srcOrd="5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586F70-7529-4145-A11B-E96969A17F07}" type="doc">
      <dgm:prSet loTypeId="urn:microsoft.com/office/officeart/2005/8/layout/hProcess11" loCatId="process" qsTypeId="urn:microsoft.com/office/officeart/2005/8/quickstyle/simple2" qsCatId="simple" csTypeId="urn:microsoft.com/office/officeart/2005/8/colors/accent1_2" csCatId="accent1" phldr="1"/>
      <dgm:spPr/>
    </dgm:pt>
    <dgm:pt modelId="{C1440BA6-08F4-4484-B1A6-7E0A6B78F2CF}">
      <dgm:prSet phldrT="[Текст]" custT="1"/>
      <dgm:spPr/>
      <dgm:t>
        <a:bodyPr/>
        <a:lstStyle/>
        <a:p>
          <a:r>
            <a:rPr lang="ru-RU" sz="1800" b="1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</a:t>
          </a:r>
          <a:r>
            <a:rPr lang="ru-RU" sz="1800" b="1" dirty="0" err="1" smtClean="0">
              <a:solidFill>
                <a:srgbClr val="126F87"/>
              </a:solidFill>
              <a:latin typeface="Ubuntu" panose="020B0504030602030204" pitchFamily="34" charset="0"/>
            </a:rPr>
            <a:t>Нолинского</a:t>
          </a:r>
          <a:r>
            <a:rPr lang="ru-RU" sz="1800" b="1" dirty="0" smtClean="0">
              <a:solidFill>
                <a:srgbClr val="126F87"/>
              </a:solidFill>
              <a:latin typeface="Ubuntu" panose="020B0504030602030204" pitchFamily="34" charset="0"/>
            </a:rPr>
            <a:t> района </a:t>
          </a:r>
        </a:p>
      </dgm:t>
    </dgm:pt>
    <dgm:pt modelId="{5F3D564E-A0AB-4195-B6BE-917B8BDFE293}" type="parTrans" cxnId="{9D9D2C23-7B42-4FCA-9372-A187931D09BB}">
      <dgm:prSet/>
      <dgm:spPr/>
      <dgm:t>
        <a:bodyPr/>
        <a:lstStyle/>
        <a:p>
          <a:endParaRPr lang="ru-RU"/>
        </a:p>
      </dgm:t>
    </dgm:pt>
    <dgm:pt modelId="{1C2D5421-AA4C-4B64-842B-196D73CF5D41}" type="sibTrans" cxnId="{9D9D2C23-7B42-4FCA-9372-A187931D09BB}">
      <dgm:prSet/>
      <dgm:spPr/>
      <dgm:t>
        <a:bodyPr/>
        <a:lstStyle/>
        <a:p>
          <a:endParaRPr lang="ru-RU"/>
        </a:p>
      </dgm:t>
    </dgm:pt>
    <dgm:pt modelId="{3461CE6D-C267-4DB7-B8FC-846B2FA9959A}">
      <dgm:prSet phldrT="[Текст]" custT="1"/>
      <dgm:spPr/>
      <dgm:t>
        <a:bodyPr/>
        <a:lstStyle/>
        <a:p>
          <a:r>
            <a:rPr lang="ru-RU" sz="1800" b="1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 </a:t>
          </a:r>
          <a:endParaRPr lang="ru-RU" sz="1800" b="1" dirty="0" smtClean="0">
            <a:solidFill>
              <a:srgbClr val="126F87"/>
            </a:solidFill>
            <a:latin typeface="Ubuntu" panose="020B0504030602030204" pitchFamily="34" charset="0"/>
          </a:endParaRPr>
        </a:p>
        <a:p>
          <a:r>
            <a:rPr lang="ru-RU" sz="1800" b="1" dirty="0" smtClean="0">
              <a:solidFill>
                <a:srgbClr val="126F87"/>
              </a:solidFill>
              <a:latin typeface="Ubuntu" panose="020B0504030602030204" pitchFamily="34" charset="0"/>
            </a:rPr>
            <a:t>анализ </a:t>
          </a:r>
          <a:r>
            <a:rPr lang="ru-RU" sz="1800" b="1" dirty="0">
              <a:solidFill>
                <a:srgbClr val="126F87"/>
              </a:solidFill>
              <a:latin typeface="Ubuntu" panose="020B0504030602030204" pitchFamily="34" charset="0"/>
            </a:rPr>
            <a:t>проекта</a:t>
          </a:r>
        </a:p>
      </dgm:t>
    </dgm:pt>
    <dgm:pt modelId="{BA57445C-F5DE-40B8-9FD7-721B60927FD4}" type="parTrans" cxnId="{339323C9-D41C-4B3D-B871-6007412CBCB0}">
      <dgm:prSet/>
      <dgm:spPr/>
      <dgm:t>
        <a:bodyPr/>
        <a:lstStyle/>
        <a:p>
          <a:endParaRPr lang="ru-RU"/>
        </a:p>
      </dgm:t>
    </dgm:pt>
    <dgm:pt modelId="{F64F640C-EB4D-4356-A2AC-B875ED77F821}" type="sibTrans" cxnId="{339323C9-D41C-4B3D-B871-6007412CBCB0}">
      <dgm:prSet/>
      <dgm:spPr/>
      <dgm:t>
        <a:bodyPr/>
        <a:lstStyle/>
        <a:p>
          <a:endParaRPr lang="ru-RU"/>
        </a:p>
      </dgm:t>
    </dgm:pt>
    <dgm:pt modelId="{7AC5005A-2F4D-4D2B-B388-0B6AAA0FB57B}">
      <dgm:prSet phldrT="[Текст]" custT="1"/>
      <dgm:spPr/>
      <dgm:t>
        <a:bodyPr/>
        <a:lstStyle/>
        <a:p>
          <a:r>
            <a:rPr lang="ru-RU" sz="1800" b="1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gm:t>
    </dgm:pt>
    <dgm:pt modelId="{6BF505C2-1791-40D9-9D41-5ED3DE44302F}" type="parTrans" cxnId="{BC857D4A-149E-433C-96C6-5EBC2476A11B}">
      <dgm:prSet/>
      <dgm:spPr/>
      <dgm:t>
        <a:bodyPr/>
        <a:lstStyle/>
        <a:p>
          <a:endParaRPr lang="ru-RU"/>
        </a:p>
      </dgm:t>
    </dgm:pt>
    <dgm:pt modelId="{CA71536F-4F2E-4C94-8D0C-3B081E3536C1}" type="sibTrans" cxnId="{BC857D4A-149E-433C-96C6-5EBC2476A11B}">
      <dgm:prSet/>
      <dgm:spPr/>
      <dgm:t>
        <a:bodyPr/>
        <a:lstStyle/>
        <a:p>
          <a:endParaRPr lang="ru-RU"/>
        </a:p>
      </dgm:t>
    </dgm:pt>
    <dgm:pt modelId="{5BAC0F90-FC4B-4915-9F7E-5F8253855707}" type="pres">
      <dgm:prSet presAssocID="{0C586F70-7529-4145-A11B-E96969A17F07}" presName="Name0" presStyleCnt="0">
        <dgm:presLayoutVars>
          <dgm:dir/>
          <dgm:resizeHandles val="exact"/>
        </dgm:presLayoutVars>
      </dgm:prSet>
      <dgm:spPr/>
    </dgm:pt>
    <dgm:pt modelId="{A0E4B68D-A3CD-4D67-9F81-61B5611D92DA}" type="pres">
      <dgm:prSet presAssocID="{0C586F70-7529-4145-A11B-E96969A17F07}" presName="arrow" presStyleLbl="bgShp" presStyleIdx="0" presStyleCnt="1" custLinFactY="157612" custLinFactNeighborX="-8" custLinFactNeighborY="200000"/>
      <dgm:spPr/>
    </dgm:pt>
    <dgm:pt modelId="{2DBEBC84-373E-4052-AC26-1096CE171BF4}" type="pres">
      <dgm:prSet presAssocID="{0C586F70-7529-4145-A11B-E96969A17F07}" presName="points" presStyleCnt="0"/>
      <dgm:spPr/>
    </dgm:pt>
    <dgm:pt modelId="{D2339144-34B2-4811-B8F6-7F2890DAF14D}" type="pres">
      <dgm:prSet presAssocID="{C1440BA6-08F4-4484-B1A6-7E0A6B78F2CF}" presName="compositeA" presStyleCnt="0"/>
      <dgm:spPr/>
    </dgm:pt>
    <dgm:pt modelId="{F413A422-5C03-4508-8B3E-D33E882D6143}" type="pres">
      <dgm:prSet presAssocID="{C1440BA6-08F4-4484-B1A6-7E0A6B78F2CF}" presName="textA" presStyleLbl="revTx" presStyleIdx="0" presStyleCnt="3" custScaleX="20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BEF8E-47BE-4428-8991-5E3343D84535}" type="pres">
      <dgm:prSet presAssocID="{C1440BA6-08F4-4484-B1A6-7E0A6B78F2CF}" presName="circleA" presStyleLbl="node1" presStyleIdx="0" presStyleCnt="3"/>
      <dgm:spPr/>
    </dgm:pt>
    <dgm:pt modelId="{EB337C59-6ADE-43CA-A127-79D610EF390A}" type="pres">
      <dgm:prSet presAssocID="{C1440BA6-08F4-4484-B1A6-7E0A6B78F2CF}" presName="spaceA" presStyleCnt="0"/>
      <dgm:spPr/>
    </dgm:pt>
    <dgm:pt modelId="{F2F2445C-8902-4E34-A354-92C29E28B8EE}" type="pres">
      <dgm:prSet presAssocID="{1C2D5421-AA4C-4B64-842B-196D73CF5D41}" presName="space" presStyleCnt="0"/>
      <dgm:spPr/>
    </dgm:pt>
    <dgm:pt modelId="{A05A0B16-C628-4731-97FF-B9C44687593B}" type="pres">
      <dgm:prSet presAssocID="{3461CE6D-C267-4DB7-B8FC-846B2FA9959A}" presName="compositeB" presStyleCnt="0"/>
      <dgm:spPr/>
    </dgm:pt>
    <dgm:pt modelId="{F9DBBB01-6258-41FF-9CC4-76E6B1B7254B}" type="pres">
      <dgm:prSet presAssocID="{3461CE6D-C267-4DB7-B8FC-846B2FA9959A}" presName="textB" presStyleLbl="revTx" presStyleIdx="1" presStyleCnt="3" custScaleX="2000000" custLinFactY="-74632" custLinFactNeighborX="-1246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5563C-77A9-4E8F-854E-00A37EA40C7A}" type="pres">
      <dgm:prSet presAssocID="{3461CE6D-C267-4DB7-B8FC-846B2FA9959A}" presName="circleB" presStyleLbl="node1" presStyleIdx="1" presStyleCnt="3"/>
      <dgm:spPr/>
    </dgm:pt>
    <dgm:pt modelId="{1C660489-E35F-463C-BEC9-18A2A0CFA581}" type="pres">
      <dgm:prSet presAssocID="{3461CE6D-C267-4DB7-B8FC-846B2FA9959A}" presName="spaceB" presStyleCnt="0"/>
      <dgm:spPr/>
    </dgm:pt>
    <dgm:pt modelId="{3C075429-CDA6-4C7B-AB2F-0536DDF35354}" type="pres">
      <dgm:prSet presAssocID="{F64F640C-EB4D-4356-A2AC-B875ED77F821}" presName="space" presStyleCnt="0"/>
      <dgm:spPr/>
    </dgm:pt>
    <dgm:pt modelId="{0435AC4B-2077-49BF-AB6F-96486D4BA457}" type="pres">
      <dgm:prSet presAssocID="{7AC5005A-2F4D-4D2B-B388-0B6AAA0FB57B}" presName="compositeA" presStyleCnt="0"/>
      <dgm:spPr/>
    </dgm:pt>
    <dgm:pt modelId="{1947DA86-DFD4-4CBD-BCBB-24945323EC93}" type="pres">
      <dgm:prSet presAssocID="{7AC5005A-2F4D-4D2B-B388-0B6AAA0FB57B}" presName="textA" presStyleLbl="revTx" presStyleIdx="2" presStyleCnt="3" custScaleX="1774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B6E41-C2E1-4FC4-A320-FEAB91B1B476}" type="pres">
      <dgm:prSet presAssocID="{7AC5005A-2F4D-4D2B-B388-0B6AAA0FB57B}" presName="circleA" presStyleLbl="node1" presStyleIdx="2" presStyleCnt="3"/>
      <dgm:spPr/>
    </dgm:pt>
    <dgm:pt modelId="{D8151128-456E-44BF-9F8B-4C6BA2C8C44B}" type="pres">
      <dgm:prSet presAssocID="{7AC5005A-2F4D-4D2B-B388-0B6AAA0FB57B}" presName="spaceA" presStyleCnt="0"/>
      <dgm:spPr/>
    </dgm:pt>
  </dgm:ptLst>
  <dgm:cxnLst>
    <dgm:cxn modelId="{F41413E1-47CD-4670-AA14-E524170C875B}" type="presOf" srcId="{3461CE6D-C267-4DB7-B8FC-846B2FA9959A}" destId="{F9DBBB01-6258-41FF-9CC4-76E6B1B7254B}" srcOrd="0" destOrd="0" presId="urn:microsoft.com/office/officeart/2005/8/layout/hProcess11"/>
    <dgm:cxn modelId="{9D9D2C23-7B42-4FCA-9372-A187931D09BB}" srcId="{0C586F70-7529-4145-A11B-E96969A17F07}" destId="{C1440BA6-08F4-4484-B1A6-7E0A6B78F2CF}" srcOrd="0" destOrd="0" parTransId="{5F3D564E-A0AB-4195-B6BE-917B8BDFE293}" sibTransId="{1C2D5421-AA4C-4B64-842B-196D73CF5D41}"/>
    <dgm:cxn modelId="{BC857D4A-149E-433C-96C6-5EBC2476A11B}" srcId="{0C586F70-7529-4145-A11B-E96969A17F07}" destId="{7AC5005A-2F4D-4D2B-B388-0B6AAA0FB57B}" srcOrd="2" destOrd="0" parTransId="{6BF505C2-1791-40D9-9D41-5ED3DE44302F}" sibTransId="{CA71536F-4F2E-4C94-8D0C-3B081E3536C1}"/>
    <dgm:cxn modelId="{1F182D0B-4A02-4175-9B4B-0FAA624A8EB7}" type="presOf" srcId="{0C586F70-7529-4145-A11B-E96969A17F07}" destId="{5BAC0F90-FC4B-4915-9F7E-5F8253855707}" srcOrd="0" destOrd="0" presId="urn:microsoft.com/office/officeart/2005/8/layout/hProcess11"/>
    <dgm:cxn modelId="{3694985B-F3A8-49F5-8560-8ADED1CE552C}" type="presOf" srcId="{C1440BA6-08F4-4484-B1A6-7E0A6B78F2CF}" destId="{F413A422-5C03-4508-8B3E-D33E882D6143}" srcOrd="0" destOrd="0" presId="urn:microsoft.com/office/officeart/2005/8/layout/hProcess11"/>
    <dgm:cxn modelId="{339323C9-D41C-4B3D-B871-6007412CBCB0}" srcId="{0C586F70-7529-4145-A11B-E96969A17F07}" destId="{3461CE6D-C267-4DB7-B8FC-846B2FA9959A}" srcOrd="1" destOrd="0" parTransId="{BA57445C-F5DE-40B8-9FD7-721B60927FD4}" sibTransId="{F64F640C-EB4D-4356-A2AC-B875ED77F821}"/>
    <dgm:cxn modelId="{900093E8-13AD-4FC5-9E09-F243E4C8824C}" type="presOf" srcId="{7AC5005A-2F4D-4D2B-B388-0B6AAA0FB57B}" destId="{1947DA86-DFD4-4CBD-BCBB-24945323EC93}" srcOrd="0" destOrd="0" presId="urn:microsoft.com/office/officeart/2005/8/layout/hProcess11"/>
    <dgm:cxn modelId="{2CFAC1AA-EAB0-4327-B770-66B6B2518246}" type="presParOf" srcId="{5BAC0F90-FC4B-4915-9F7E-5F8253855707}" destId="{A0E4B68D-A3CD-4D67-9F81-61B5611D92DA}" srcOrd="0" destOrd="0" presId="urn:microsoft.com/office/officeart/2005/8/layout/hProcess11"/>
    <dgm:cxn modelId="{7C9685BB-125E-43C9-867E-39F087A55E91}" type="presParOf" srcId="{5BAC0F90-FC4B-4915-9F7E-5F8253855707}" destId="{2DBEBC84-373E-4052-AC26-1096CE171BF4}" srcOrd="1" destOrd="0" presId="urn:microsoft.com/office/officeart/2005/8/layout/hProcess11"/>
    <dgm:cxn modelId="{4F7D4E17-9311-4FC4-B7DE-D04BB7942808}" type="presParOf" srcId="{2DBEBC84-373E-4052-AC26-1096CE171BF4}" destId="{D2339144-34B2-4811-B8F6-7F2890DAF14D}" srcOrd="0" destOrd="0" presId="urn:microsoft.com/office/officeart/2005/8/layout/hProcess11"/>
    <dgm:cxn modelId="{D0227B16-F974-4B15-8BF4-B87AC01D8D15}" type="presParOf" srcId="{D2339144-34B2-4811-B8F6-7F2890DAF14D}" destId="{F413A422-5C03-4508-8B3E-D33E882D6143}" srcOrd="0" destOrd="0" presId="urn:microsoft.com/office/officeart/2005/8/layout/hProcess11"/>
    <dgm:cxn modelId="{C4A498D2-DF33-4A67-BB6F-6365F085A7B4}" type="presParOf" srcId="{D2339144-34B2-4811-B8F6-7F2890DAF14D}" destId="{032BEF8E-47BE-4428-8991-5E3343D84535}" srcOrd="1" destOrd="0" presId="urn:microsoft.com/office/officeart/2005/8/layout/hProcess11"/>
    <dgm:cxn modelId="{AD40ED06-5F55-47F0-87F1-F899B3C4B14E}" type="presParOf" srcId="{D2339144-34B2-4811-B8F6-7F2890DAF14D}" destId="{EB337C59-6ADE-43CA-A127-79D610EF390A}" srcOrd="2" destOrd="0" presId="urn:microsoft.com/office/officeart/2005/8/layout/hProcess11"/>
    <dgm:cxn modelId="{E323AA85-1863-499F-9D6D-5BD6853C3988}" type="presParOf" srcId="{2DBEBC84-373E-4052-AC26-1096CE171BF4}" destId="{F2F2445C-8902-4E34-A354-92C29E28B8EE}" srcOrd="1" destOrd="0" presId="urn:microsoft.com/office/officeart/2005/8/layout/hProcess11"/>
    <dgm:cxn modelId="{1758A6EE-D2F0-49E0-98EF-91EA63059A7A}" type="presParOf" srcId="{2DBEBC84-373E-4052-AC26-1096CE171BF4}" destId="{A05A0B16-C628-4731-97FF-B9C44687593B}" srcOrd="2" destOrd="0" presId="urn:microsoft.com/office/officeart/2005/8/layout/hProcess11"/>
    <dgm:cxn modelId="{9EA8B88A-5D57-4337-8E0A-71444C96724F}" type="presParOf" srcId="{A05A0B16-C628-4731-97FF-B9C44687593B}" destId="{F9DBBB01-6258-41FF-9CC4-76E6B1B7254B}" srcOrd="0" destOrd="0" presId="urn:microsoft.com/office/officeart/2005/8/layout/hProcess11"/>
    <dgm:cxn modelId="{75CD89AA-57C2-423B-81AC-36413A9C5A78}" type="presParOf" srcId="{A05A0B16-C628-4731-97FF-B9C44687593B}" destId="{DCA5563C-77A9-4E8F-854E-00A37EA40C7A}" srcOrd="1" destOrd="0" presId="urn:microsoft.com/office/officeart/2005/8/layout/hProcess11"/>
    <dgm:cxn modelId="{5CC44A81-2B7D-467C-A211-7CA61D4A806B}" type="presParOf" srcId="{A05A0B16-C628-4731-97FF-B9C44687593B}" destId="{1C660489-E35F-463C-BEC9-18A2A0CFA581}" srcOrd="2" destOrd="0" presId="urn:microsoft.com/office/officeart/2005/8/layout/hProcess11"/>
    <dgm:cxn modelId="{49E4B8D1-F37F-4366-A3BF-1B9C28C8BDAA}" type="presParOf" srcId="{2DBEBC84-373E-4052-AC26-1096CE171BF4}" destId="{3C075429-CDA6-4C7B-AB2F-0536DDF35354}" srcOrd="3" destOrd="0" presId="urn:microsoft.com/office/officeart/2005/8/layout/hProcess11"/>
    <dgm:cxn modelId="{0C78F00C-B602-445D-A555-6C30C770B93B}" type="presParOf" srcId="{2DBEBC84-373E-4052-AC26-1096CE171BF4}" destId="{0435AC4B-2077-49BF-AB6F-96486D4BA457}" srcOrd="4" destOrd="0" presId="urn:microsoft.com/office/officeart/2005/8/layout/hProcess11"/>
    <dgm:cxn modelId="{4AC51674-9970-4A77-B691-D9F76674DEAC}" type="presParOf" srcId="{0435AC4B-2077-49BF-AB6F-96486D4BA457}" destId="{1947DA86-DFD4-4CBD-BCBB-24945323EC93}" srcOrd="0" destOrd="0" presId="urn:microsoft.com/office/officeart/2005/8/layout/hProcess11"/>
    <dgm:cxn modelId="{85AD8715-F2FC-4AF8-B8E5-5993A7F5EB9C}" type="presParOf" srcId="{0435AC4B-2077-49BF-AB6F-96486D4BA457}" destId="{853B6E41-C2E1-4FC4-A320-FEAB91B1B476}" srcOrd="1" destOrd="0" presId="urn:microsoft.com/office/officeart/2005/8/layout/hProcess11"/>
    <dgm:cxn modelId="{635AC7A7-9CAD-465A-9343-92209312B7A7}" type="presParOf" srcId="{0435AC4B-2077-49BF-AB6F-96486D4BA457}" destId="{D8151128-456E-44BF-9F8B-4C6BA2C8C44B}" srcOrd="2" destOrd="0" presId="urn:microsoft.com/office/officeart/2005/8/layout/hProcess11"/>
  </dgm:cxnLst>
  <dgm:bg>
    <a:noFill/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27818-9B38-46F2-9980-1D56FB2E240E}">
      <dsp:nvSpPr>
        <dsp:cNvPr id="0" name=""/>
        <dsp:cNvSpPr/>
      </dsp:nvSpPr>
      <dsp:spPr>
        <a:xfrm>
          <a:off x="0" y="39097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FC0CC2-A407-49E3-9FF7-718A17486171}">
      <dsp:nvSpPr>
        <dsp:cNvPr id="0" name=""/>
        <dsp:cNvSpPr/>
      </dsp:nvSpPr>
      <dsp:spPr>
        <a:xfrm>
          <a:off x="306242" y="6625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Ubuntu" panose="020B0504030602030204" pitchFamily="34" charset="0"/>
            </a:rPr>
            <a:t>Площадь </a:t>
          </a:r>
          <a:r>
            <a:rPr lang="ru-RU" sz="1800" kern="1200" dirty="0" smtClean="0">
              <a:latin typeface="Ubuntu" panose="020B0504030602030204" pitchFamily="34" charset="0"/>
            </a:rPr>
            <a:t>района  </a:t>
          </a:r>
          <a:r>
            <a:rPr lang="ru-RU" sz="1800" kern="1200" dirty="0">
              <a:latin typeface="Ubuntu" panose="020B0504030602030204" pitchFamily="34" charset="0"/>
            </a:rPr>
            <a:t>– </a:t>
          </a:r>
          <a:r>
            <a:rPr lang="ru-RU" sz="1800" kern="1200" dirty="0" smtClean="0">
              <a:latin typeface="Ubuntu" panose="020B0504030602030204" pitchFamily="34" charset="0"/>
            </a:rPr>
            <a:t>2250</a:t>
          </a:r>
          <a:r>
            <a:rPr lang="ru-RU" sz="1800" kern="1200" dirty="0" smtClean="0">
              <a:latin typeface="Ubuntu" panose="020B0504030602030204" pitchFamily="34" charset="0"/>
              <a:cs typeface="Times New Roman" panose="02020603050405020304" pitchFamily="18" charset="0"/>
            </a:rPr>
            <a:t> </a:t>
          </a:r>
          <a:r>
            <a:rPr lang="ru-RU" sz="1800" kern="1200" dirty="0">
              <a:latin typeface="Ubuntu" panose="020B0504030602030204" pitchFamily="34" charset="0"/>
            </a:rPr>
            <a:t>кв. км</a:t>
          </a:r>
        </a:p>
      </dsp:txBody>
      <dsp:txXfrm>
        <a:off x="337945" y="97961"/>
        <a:ext cx="5569888" cy="586034"/>
      </dsp:txXfrm>
    </dsp:sp>
    <dsp:sp modelId="{9F2797E9-4D08-4F6A-AA95-8410C13F2B99}">
      <dsp:nvSpPr>
        <dsp:cNvPr id="0" name=""/>
        <dsp:cNvSpPr/>
      </dsp:nvSpPr>
      <dsp:spPr>
        <a:xfrm>
          <a:off x="0" y="138889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3EE84-B146-4838-A73C-17829EA96951}">
      <dsp:nvSpPr>
        <dsp:cNvPr id="0" name=""/>
        <dsp:cNvSpPr/>
      </dsp:nvSpPr>
      <dsp:spPr>
        <a:xfrm>
          <a:off x="306242" y="106417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Ubuntu" panose="020B0504030602030204" pitchFamily="34" charset="0"/>
            </a:rPr>
            <a:t>Численность населения – </a:t>
          </a:r>
          <a:r>
            <a:rPr lang="ru-RU" sz="1800" kern="1200" dirty="0" smtClean="0">
              <a:latin typeface="Ubuntu" panose="020B0504030602030204" pitchFamily="34" charset="0"/>
            </a:rPr>
            <a:t>17 569 человек</a:t>
          </a:r>
          <a:endParaRPr lang="ru-RU" sz="1800" kern="1200" dirty="0">
            <a:latin typeface="Ubuntu" panose="020B0504030602030204" pitchFamily="34" charset="0"/>
          </a:endParaRPr>
        </a:p>
      </dsp:txBody>
      <dsp:txXfrm>
        <a:off x="337945" y="1095881"/>
        <a:ext cx="5569888" cy="586034"/>
      </dsp:txXfrm>
    </dsp:sp>
    <dsp:sp modelId="{20D3361F-964A-4EFF-9870-73E251C1747D}">
      <dsp:nvSpPr>
        <dsp:cNvPr id="0" name=""/>
        <dsp:cNvSpPr/>
      </dsp:nvSpPr>
      <dsp:spPr>
        <a:xfrm>
          <a:off x="0" y="238681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0B144-BF3E-4754-9AFC-929250F0F24F}">
      <dsp:nvSpPr>
        <dsp:cNvPr id="0" name=""/>
        <dsp:cNvSpPr/>
      </dsp:nvSpPr>
      <dsp:spPr>
        <a:xfrm>
          <a:off x="306242" y="206209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Ubuntu" panose="020B0504030602030204" pitchFamily="34" charset="0"/>
            </a:rPr>
            <a:t>Расположен на </a:t>
          </a:r>
          <a:r>
            <a:rPr lang="ru-RU" sz="1800" kern="1200" dirty="0" smtClean="0">
              <a:latin typeface="Ubuntu" panose="020B0504030602030204" pitchFamily="34" charset="0"/>
            </a:rPr>
            <a:t>юго-востоке </a:t>
          </a:r>
          <a:r>
            <a:rPr lang="ru-RU" sz="1800" kern="1200" dirty="0">
              <a:latin typeface="Ubuntu" panose="020B0504030602030204" pitchFamily="34" charset="0"/>
            </a:rPr>
            <a:t>Кировской области</a:t>
          </a:r>
        </a:p>
      </dsp:txBody>
      <dsp:txXfrm>
        <a:off x="337945" y="2093801"/>
        <a:ext cx="5569888" cy="586034"/>
      </dsp:txXfrm>
    </dsp:sp>
    <dsp:sp modelId="{E1E1B7B7-8509-46C9-8803-E506DECB756F}">
      <dsp:nvSpPr>
        <dsp:cNvPr id="0" name=""/>
        <dsp:cNvSpPr/>
      </dsp:nvSpPr>
      <dsp:spPr>
        <a:xfrm>
          <a:off x="0" y="338473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7DC79-D332-4CF3-8FD9-668AD078AAF7}">
      <dsp:nvSpPr>
        <dsp:cNvPr id="0" name=""/>
        <dsp:cNvSpPr/>
      </dsp:nvSpPr>
      <dsp:spPr>
        <a:xfrm>
          <a:off x="306242" y="306001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latin typeface="Constantia" panose="02030602050306030303" pitchFamily="18" charset="0"/>
            <a:ea typeface="+mn-ea"/>
            <a:cs typeface="+mn-cs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Ubuntu" panose="020B0504030602030204" pitchFamily="34" charset="0"/>
              <a:ea typeface="+mn-ea"/>
              <a:cs typeface="+mn-cs"/>
            </a:rPr>
            <a:t>В </a:t>
          </a:r>
          <a:r>
            <a:rPr lang="ru-RU" sz="1800" kern="1200" dirty="0" smtClean="0">
              <a:latin typeface="Ubuntu" panose="020B0504030602030204" pitchFamily="34" charset="0"/>
              <a:ea typeface="+mn-ea"/>
              <a:cs typeface="+mn-cs"/>
            </a:rPr>
            <a:t>136 </a:t>
          </a:r>
          <a:r>
            <a:rPr lang="ru-RU" sz="1800" kern="1200" dirty="0">
              <a:latin typeface="Ubuntu" panose="020B0504030602030204" pitchFamily="34" charset="0"/>
              <a:ea typeface="+mn-ea"/>
              <a:cs typeface="+mn-cs"/>
            </a:rPr>
            <a:t>км от областного центра, г. Киров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Constantia" panose="02030602050306030303" pitchFamily="18" charset="0"/>
          </a:endParaRPr>
        </a:p>
      </dsp:txBody>
      <dsp:txXfrm>
        <a:off x="337945" y="3091721"/>
        <a:ext cx="5569888" cy="586034"/>
      </dsp:txXfrm>
    </dsp:sp>
    <dsp:sp modelId="{BF5546EF-50B1-4C71-A55E-4631FB88440B}">
      <dsp:nvSpPr>
        <dsp:cNvPr id="0" name=""/>
        <dsp:cNvSpPr/>
      </dsp:nvSpPr>
      <dsp:spPr>
        <a:xfrm>
          <a:off x="0" y="438265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B09F1-0A62-4298-BF86-3A236248471D}">
      <dsp:nvSpPr>
        <dsp:cNvPr id="0" name=""/>
        <dsp:cNvSpPr/>
      </dsp:nvSpPr>
      <dsp:spPr>
        <a:xfrm>
          <a:off x="306242" y="405793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Ubuntu" panose="020B0504030602030204" pitchFamily="34" charset="0"/>
            </a:rPr>
            <a:t>Граничит </a:t>
          </a:r>
          <a:r>
            <a:rPr lang="ru-RU" sz="1800" kern="1200" dirty="0">
              <a:latin typeface="Ubuntu" panose="020B0504030602030204" pitchFamily="34" charset="0"/>
            </a:rPr>
            <a:t>с шестью районами региона</a:t>
          </a:r>
        </a:p>
      </dsp:txBody>
      <dsp:txXfrm>
        <a:off x="337945" y="4089641"/>
        <a:ext cx="5569888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1462A-A19E-46C8-9AAC-D27804174A5E}">
      <dsp:nvSpPr>
        <dsp:cNvPr id="0" name=""/>
        <dsp:cNvSpPr/>
      </dsp:nvSpPr>
      <dsp:spPr>
        <a:xfrm>
          <a:off x="0" y="0"/>
          <a:ext cx="571903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22 336 </a:t>
          </a:r>
          <a:r>
            <a:rPr lang="ru-RU" sz="2000" b="1" kern="1200" dirty="0">
              <a:solidFill>
                <a:srgbClr val="126F87"/>
              </a:solidFill>
              <a:latin typeface="Ubuntu" panose="020B0504030602030204" pitchFamily="34" charset="0"/>
            </a:rPr>
            <a:t>рублей</a:t>
          </a:r>
        </a:p>
      </dsp:txBody>
      <dsp:txXfrm>
        <a:off x="22846" y="22846"/>
        <a:ext cx="5673345" cy="422308"/>
      </dsp:txXfrm>
    </dsp:sp>
    <dsp:sp modelId="{F4D54273-A467-4DE5-9A6A-08651D68FF3B}">
      <dsp:nvSpPr>
        <dsp:cNvPr id="0" name=""/>
        <dsp:cNvSpPr/>
      </dsp:nvSpPr>
      <dsp:spPr>
        <a:xfrm>
          <a:off x="0" y="479916"/>
          <a:ext cx="5719037" cy="6727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57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 по территории </a:t>
          </a:r>
          <a:r>
            <a:rPr lang="ru-RU" sz="16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района, </a:t>
          </a: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начисленная работникам за </a:t>
          </a:r>
          <a:r>
            <a:rPr lang="ru-RU" sz="16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2022 год по оценке</a:t>
          </a:r>
          <a:endParaRPr lang="ru-RU" sz="16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0" y="479916"/>
        <a:ext cx="5719037" cy="672750"/>
      </dsp:txXfrm>
    </dsp:sp>
    <dsp:sp modelId="{37E514A1-4C2E-41B2-A54B-0D0FAE036EA8}">
      <dsp:nvSpPr>
        <dsp:cNvPr id="0" name=""/>
        <dsp:cNvSpPr/>
      </dsp:nvSpPr>
      <dsp:spPr>
        <a:xfrm>
          <a:off x="0" y="1152666"/>
          <a:ext cx="571903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3,1 </a:t>
          </a:r>
          <a:r>
            <a:rPr lang="ru-RU" sz="2000" b="1" kern="1200" dirty="0">
              <a:solidFill>
                <a:srgbClr val="126F87"/>
              </a:solidFill>
              <a:latin typeface="Ubuntu" panose="020B0504030602030204" pitchFamily="34" charset="0"/>
            </a:rPr>
            <a:t>%</a:t>
          </a:r>
        </a:p>
      </dsp:txBody>
      <dsp:txXfrm>
        <a:off x="22846" y="1175512"/>
        <a:ext cx="5673345" cy="422308"/>
      </dsp:txXfrm>
    </dsp:sp>
    <dsp:sp modelId="{4162AFDC-61E3-4C00-B8AE-32931733349D}">
      <dsp:nvSpPr>
        <dsp:cNvPr id="0" name=""/>
        <dsp:cNvSpPr/>
      </dsp:nvSpPr>
      <dsp:spPr>
        <a:xfrm>
          <a:off x="0" y="1620666"/>
          <a:ext cx="5719037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57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по </a:t>
          </a:r>
          <a:r>
            <a:rPr lang="ru-RU" sz="16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району </a:t>
          </a: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на </a:t>
          </a:r>
          <a:r>
            <a:rPr lang="ru-RU" sz="16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01.01.2023 </a:t>
          </a:r>
          <a:endParaRPr lang="ru-RU" sz="16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0" y="1620666"/>
        <a:ext cx="5719037" cy="414000"/>
      </dsp:txXfrm>
    </dsp:sp>
    <dsp:sp modelId="{CCD4386D-3D8E-4869-9B9C-0A9B6FCCEAB7}">
      <dsp:nvSpPr>
        <dsp:cNvPr id="0" name=""/>
        <dsp:cNvSpPr/>
      </dsp:nvSpPr>
      <dsp:spPr>
        <a:xfrm>
          <a:off x="0" y="2034666"/>
          <a:ext cx="571903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158 </a:t>
          </a:r>
          <a:r>
            <a:rPr lang="ru-RU" sz="2000" b="1" kern="1200" dirty="0">
              <a:solidFill>
                <a:srgbClr val="126F87"/>
              </a:solidFill>
              <a:latin typeface="Ubuntu" panose="020B0504030602030204" pitchFamily="34" charset="0"/>
            </a:rPr>
            <a:t>человек</a:t>
          </a:r>
        </a:p>
      </dsp:txBody>
      <dsp:txXfrm>
        <a:off x="22846" y="2057512"/>
        <a:ext cx="5673345" cy="422308"/>
      </dsp:txXfrm>
    </dsp:sp>
    <dsp:sp modelId="{97290745-B1F2-4136-8554-FC51BBE6AEDA}">
      <dsp:nvSpPr>
        <dsp:cNvPr id="0" name=""/>
        <dsp:cNvSpPr/>
      </dsp:nvSpPr>
      <dsp:spPr>
        <a:xfrm>
          <a:off x="0" y="2513810"/>
          <a:ext cx="5719037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579" tIns="20320" rIns="113792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</a:t>
          </a:r>
          <a:r>
            <a:rPr lang="ru-RU" sz="1600" b="1" kern="1200" dirty="0" smtClean="0">
              <a:solidFill>
                <a:srgbClr val="126F87"/>
              </a:solidFill>
              <a:latin typeface="Ubuntu" panose="020B0504030602030204" pitchFamily="34" charset="0"/>
            </a:rPr>
            <a:t>01.01.2023 </a:t>
          </a:r>
          <a:endParaRPr lang="ru-RU" sz="16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0" y="2513810"/>
        <a:ext cx="5719037" cy="41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4B68D-A3CD-4D67-9F81-61B5611D92DA}">
      <dsp:nvSpPr>
        <dsp:cNvPr id="0" name=""/>
        <dsp:cNvSpPr/>
      </dsp:nvSpPr>
      <dsp:spPr>
        <a:xfrm>
          <a:off x="0" y="996021"/>
          <a:ext cx="10515598" cy="66401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13A422-5C03-4508-8B3E-D33E882D6143}">
      <dsp:nvSpPr>
        <dsp:cNvPr id="0" name=""/>
        <dsp:cNvSpPr/>
      </dsp:nvSpPr>
      <dsp:spPr>
        <a:xfrm>
          <a:off x="75991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города</a:t>
          </a:r>
        </a:p>
      </dsp:txBody>
      <dsp:txXfrm>
        <a:off x="75991" y="0"/>
        <a:ext cx="3219574" cy="664014"/>
      </dsp:txXfrm>
    </dsp:sp>
    <dsp:sp modelId="{032BEF8E-47BE-4428-8991-5E3343D84535}">
      <dsp:nvSpPr>
        <dsp:cNvPr id="0" name=""/>
        <dsp:cNvSpPr/>
      </dsp:nvSpPr>
      <dsp:spPr>
        <a:xfrm>
          <a:off x="1604043" y="748282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DBBB01-6258-41FF-9CC4-76E6B1B7254B}">
      <dsp:nvSpPr>
        <dsp:cNvPr id="0" name=""/>
        <dsp:cNvSpPr/>
      </dsp:nvSpPr>
      <dsp:spPr>
        <a:xfrm>
          <a:off x="3283677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 анализ проекта</a:t>
          </a:r>
        </a:p>
      </dsp:txBody>
      <dsp:txXfrm>
        <a:off x="3283677" y="0"/>
        <a:ext cx="3219574" cy="664014"/>
      </dsp:txXfrm>
    </dsp:sp>
    <dsp:sp modelId="{DCA5563C-77A9-4E8F-854E-00A37EA40C7A}">
      <dsp:nvSpPr>
        <dsp:cNvPr id="0" name=""/>
        <dsp:cNvSpPr/>
      </dsp:nvSpPr>
      <dsp:spPr>
        <a:xfrm>
          <a:off x="4831791" y="748282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47DA86-DFD4-4CBD-BCBB-24945323EC93}">
      <dsp:nvSpPr>
        <dsp:cNvPr id="0" name=""/>
        <dsp:cNvSpPr/>
      </dsp:nvSpPr>
      <dsp:spPr>
        <a:xfrm>
          <a:off x="6531488" y="0"/>
          <a:ext cx="2856558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b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sp:txBody>
      <dsp:txXfrm>
        <a:off x="6531488" y="0"/>
        <a:ext cx="2856558" cy="664014"/>
      </dsp:txXfrm>
    </dsp:sp>
    <dsp:sp modelId="{853B6E41-C2E1-4FC4-A320-FEAB91B1B476}">
      <dsp:nvSpPr>
        <dsp:cNvPr id="0" name=""/>
        <dsp:cNvSpPr/>
      </dsp:nvSpPr>
      <dsp:spPr>
        <a:xfrm>
          <a:off x="7878032" y="748282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0.06108</cdr:x>
      <cdr:y>0.13938</cdr:y>
    </cdr:from>
    <cdr:to>
      <cdr:x>0.82809</cdr:x>
      <cdr:y>0.22451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8895" y="643678"/>
          <a:ext cx="4004818" cy="3931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 dirty="0" smtClean="0">
              <a:solidFill>
                <a:schemeClr val="accent5">
                  <a:lumMod val="50000"/>
                </a:schemeClr>
              </a:solidFill>
            </a:rPr>
            <a:t>Структура обрабатывающей промышленности</a:t>
          </a:r>
          <a:endParaRPr lang="ru-RU" sz="1200" b="1" dirty="0">
            <a:solidFill>
              <a:schemeClr val="accent5">
                <a:lumMod val="50000"/>
              </a:schemeClr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F3F8C-3B39-47EA-89FF-4C6D41BC0C92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421C7-4EAF-4BEC-AD0D-103E047BF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7392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5" y="0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4C075-138D-4998-BF91-8CAAA9D6A067}" type="datetimeFigureOut">
              <a:rPr lang="ru-RU" smtClean="0"/>
              <a:pPr/>
              <a:t>24.03.2023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87638" y="504825"/>
            <a:ext cx="4497387" cy="25288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7" y="3202504"/>
            <a:ext cx="7898130" cy="30339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5" y="6403837"/>
            <a:ext cx="4278154" cy="3371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C7E40-B40D-4B27-8F93-3ADC504B7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580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C7E40-B40D-4B27-8F93-3ADC504B7AE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3413121-B006-4AD9-BF93-91BAE8181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FE33-201B-4B45-92DE-33D61239805D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4065BBE-B026-485B-96A5-CF070B13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421CD87-980C-42C4-9AFF-FC48BA76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3994-98C8-4A86-995E-F28EBD892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3560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04D4AB2-23CA-4A75-9D9E-0E1096F7D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4F5F-58AF-4EC4-B9A3-4ED432DC4B65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A933BA-E98C-414F-9639-075FF2B80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473D1D-75AE-495C-9DA6-4B91B56DA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C36C1-4006-4BD6-BE4E-98ECC7D3C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19287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0C1B1CC-518C-4193-AA85-9739046F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D71C-175B-42AF-B724-EEB7E9144F4A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C1767BF-9F01-451C-88CC-E9B7A47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05D2D77-9F88-4BFA-A3E9-0C57036E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271F7-6CA9-4AE6-968D-BAFE7BE25B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13722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80D4078-E33F-454B-A25B-EFB2E6166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63F9E-B235-46CA-9888-10622F643C4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6667D58-5B8A-4417-BE84-4986D9000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68E165B-645B-4B07-8646-D0747D9F0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721B-1413-4BCD-A8DA-84FE32D658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3165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F6963B-AA65-4669-A181-3B96EB73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A605-073A-45FA-B635-61A5C85F264B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3804C98-7AE1-4B45-84E4-B14663039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84A0C5F-209A-45E4-9D63-A7A54DDE3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9E93-F027-4AF5-9C4B-6751300C8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49255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A3B24157-517A-4522-968A-2A7CF841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80B7-AA7B-45AA-8941-AC329D16BCB2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E5BDBB70-FE36-4DFA-B1FF-6A9B3533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FCBD9F37-95FB-4BB4-BA85-9EC54D6C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509EB-AB26-4752-B966-FA4A15D65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27778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xmlns="" id="{9DB057E4-A595-41A7-9416-C281C6E9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DA552-85BB-4133-8B52-7F3155B33CF4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xmlns="" id="{D8556972-DFC6-4ABD-9E24-8654575E3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xmlns="" id="{D87EF9C5-EDFD-417C-B9C7-33EEA3E80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8F22-07A7-475B-9D32-A4FE55D9F3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56508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xmlns="" id="{1EB9CE23-467A-4975-A315-BEE1D387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9E8BC-7D62-4E19-998F-6C55A8C970EC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xmlns="" id="{CA71B24B-C92C-4F89-8C8D-79CBDE78A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67EC27A7-5BBD-438C-8E9D-C4971E77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FF415-0C32-4506-9E96-DDC0801BB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199273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xmlns="" id="{FF8B1851-9BB8-42F5-B212-B67938EE4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8678B-885D-40E8-9A85-4643A965590C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xmlns="" id="{5E562BB4-AB7F-40AA-A522-452139825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xmlns="" id="{752BCEDD-5B2C-415D-B618-A4EF03E8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84E6E-31A4-4119-B33B-0778E030A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62838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43813D03-DE50-4FA9-A52D-16941225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2581-2F6B-4BF8-9FCF-9905BA913410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8C9487FE-DB4A-4BB3-98A2-A8C5D549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67F947A5-8CA4-4BD5-A63F-63D759877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D3DBE-B88D-4319-947F-41382F8F45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202370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xmlns="" id="{A5625D39-AF29-4B1D-8A61-FE132743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3252-3D12-4469-A52D-6AE21670143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xmlns="" id="{B56CAE4A-3824-4BB1-B60F-D745EFDD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xmlns="" id="{08674811-C832-4BA0-B4EC-C03BDDA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9725-1225-4434-B7E9-31F7B8A06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301706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xmlns="" id="{034D9DB4-FD7B-4655-AB00-1E65CF3D42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xmlns="" id="{E2AB2240-4C6F-45EA-9ED6-9AFB07DE0E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6DA1C6C-5B20-4A2F-B5E3-C7DFAA52C0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D17B-0036-46B3-81D8-9CF28BAF2B71}" type="datetimeFigureOut">
              <a:rPr lang="ru-RU"/>
              <a:pPr>
                <a:defRPr/>
              </a:pPr>
              <a:t>24.03.2023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92D2AB4-8719-4E28-AE67-1529B352E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DC0E185-26F2-4EB8-9457-CEEB82864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8CE8C9-B0E5-4107-ACF5-D6500A838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Relationship Id="rId14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microsoft.com/office/2007/relationships/diagramDrawing" Target="../diagrams/drawing2.xml"/><Relationship Id="rId3" Type="http://schemas.openxmlformats.org/officeDocument/2006/relationships/image" Target="../media/image30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33.jpeg"/><Relationship Id="rId5" Type="http://schemas.openxmlformats.org/officeDocument/2006/relationships/diagramData" Target="../diagrams/data2.xml"/><Relationship Id="rId10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4495298" y="1167064"/>
            <a:ext cx="7175333" cy="489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 smtClean="0">
              <a:solidFill>
                <a:srgbClr val="126F87"/>
              </a:solidFill>
              <a:cs typeface="Calibri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 smtClean="0">
              <a:solidFill>
                <a:srgbClr val="126F87"/>
              </a:solidFill>
              <a:cs typeface="Calibri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Инвестиционные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площадки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00" b="1" dirty="0" smtClean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 smtClean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>
              <a:solidFill>
                <a:srgbClr val="126F87"/>
              </a:solidFill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22696" y="5702968"/>
            <a:ext cx="2189747" cy="67376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15542902911102952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831" y="1130968"/>
            <a:ext cx="2137439" cy="1638703"/>
          </a:xfrm>
          <a:prstGeom prst="parallelogram">
            <a:avLst/>
          </a:prstGeom>
        </p:spPr>
      </p:pic>
      <p:pic>
        <p:nvPicPr>
          <p:cNvPr id="19" name="Рисунок 18" descr="15542902911102952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98558" y="1963055"/>
            <a:ext cx="2147900" cy="1586261"/>
          </a:xfrm>
          <a:prstGeom prst="parallelogram">
            <a:avLst/>
          </a:prstGeom>
        </p:spPr>
      </p:pic>
      <p:pic>
        <p:nvPicPr>
          <p:cNvPr id="20" name="Рисунок 19" descr="15542902911102952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7905" y="3043988"/>
            <a:ext cx="2094190" cy="1636297"/>
          </a:xfrm>
          <a:prstGeom prst="parallelogram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21" name="Рисунок 20" descr="15542902911102952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97242" y="3814010"/>
            <a:ext cx="2228983" cy="1624263"/>
          </a:xfrm>
          <a:prstGeom prst="parallelogram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7752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10" descr="D:\Останина О.Н\ДЕНЬ предпринимателя\День предпринимателя в Нолинске 28.05.2021\2021 Праздничный КОЛЛАЖ\ЛПК Ресурс\Камацу\IMG_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09882"/>
            <a:ext cx="1664566" cy="98618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5" name="Picture 2" descr="D:\ОБМЕН\Вятский сувенир фото\счетный пчел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5041" y="3744231"/>
            <a:ext cx="1451360" cy="193437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D765C750-8681-41A3-A46A-A146862E09DD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56131" y="141008"/>
            <a:ext cx="5813612" cy="450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Инвестиционный потенциал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02FED50E-257C-4038-9C49-555E2726A37D}"/>
              </a:ext>
            </a:extLst>
          </p:cNvPr>
          <p:cNvSpPr txBox="1">
            <a:spLocks/>
          </p:cNvSpPr>
          <p:nvPr/>
        </p:nvSpPr>
        <p:spPr>
          <a:xfrm>
            <a:off x="8595752" y="183964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</a:t>
            </a: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27154" y="5952563"/>
            <a:ext cx="2842187" cy="792084"/>
            <a:chOff x="1727476" y="2113068"/>
            <a:chExt cx="2842187" cy="79208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ая выноска 4"/>
            <p:cNvSpPr/>
            <p:nvPr/>
          </p:nvSpPr>
          <p:spPr>
            <a:xfrm>
              <a:off x="1727476" y="2113068"/>
              <a:ext cx="2815293" cy="73829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latin typeface="Ubuntu" panose="020B0504030602030204" pitchFamily="34" charset="0"/>
                </a:rPr>
                <a:t>углубленная переработка </a:t>
              </a:r>
              <a:r>
                <a:rPr lang="ru-RU" sz="1400" b="1" kern="1200" dirty="0" smtClean="0">
                  <a:solidFill>
                    <a:srgbClr val="126F87"/>
                  </a:solidFill>
                  <a:latin typeface="Ubuntu" panose="020B0504030602030204" pitchFamily="34" charset="0"/>
                </a:rPr>
                <a:t>древесины и домостроение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  <p:sp>
          <p:nvSpPr>
            <p:cNvPr id="7" name="Прямоугольная выноска 6"/>
            <p:cNvSpPr/>
            <p:nvPr/>
          </p:nvSpPr>
          <p:spPr>
            <a:xfrm>
              <a:off x="1727476" y="2154702"/>
              <a:ext cx="2842187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" name="Группа 8"/>
          <p:cNvGrpSpPr/>
          <p:nvPr/>
        </p:nvGrpSpPr>
        <p:grpSpPr>
          <a:xfrm>
            <a:off x="743696" y="2937234"/>
            <a:ext cx="2385361" cy="750450"/>
            <a:chOff x="17005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ая выноска 9"/>
            <p:cNvSpPr/>
            <p:nvPr/>
          </p:nvSpPr>
          <p:spPr>
            <a:xfrm>
              <a:off x="17005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рямоугольная выноска 4"/>
            <p:cNvSpPr/>
            <p:nvPr/>
          </p:nvSpPr>
          <p:spPr>
            <a:xfrm>
              <a:off x="17005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производство пищевых продуктов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000190" y="5985232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рямоугольная выноска 12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</a:rPr>
                <a:t>туризм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230966" y="2901376"/>
            <a:ext cx="2385361" cy="750450"/>
            <a:chOff x="17005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Прямоугольная выноска 15"/>
            <p:cNvSpPr/>
            <p:nvPr/>
          </p:nvSpPr>
          <p:spPr>
            <a:xfrm>
              <a:off x="17005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ая выноска 4"/>
            <p:cNvSpPr/>
            <p:nvPr/>
          </p:nvSpPr>
          <p:spPr>
            <a:xfrm>
              <a:off x="17005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Сельское хозяйство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838825" y="2811726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Прямоугольная выноска 18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 smtClean="0">
                  <a:solidFill>
                    <a:srgbClr val="126F87"/>
                  </a:solidFill>
                  <a:latin typeface="Ubuntu" panose="020B0504030602030204" pitchFamily="34" charset="0"/>
                </a:rPr>
                <a:t>Розничная торговля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706096" y="5985234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2" name="Прямоугольная выноска 21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 smtClean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</a:rPr>
                <a:t>производство народно-художественных промыслов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pic>
        <p:nvPicPr>
          <p:cNvPr id="24" name="Picture 4" descr="https://avatars.mds.yandex.net/i?id=fff8b0bda234fe02674b8a3aea0a85f634b32e47-7552082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8584" y="708212"/>
            <a:ext cx="2820169" cy="175677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5" name="Picture 6" descr="https://avatars.mds.yandex.net/i?id=a9200ce3ab89bc328a2497fc620ebb311ae92180-8497538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7424" y="1174375"/>
            <a:ext cx="2314247" cy="160751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Рисунок 11" descr="https://avatars.mds.yandex.net/i?id=fe61543dcb39564efc5d1ec5ebaaa6df38b7264a-8484564-images-thumbs&amp;n=13&amp;exp=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54425"/>
            <a:ext cx="2396988" cy="1828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7" name="Рисунок 9" descr="C:\Users\Ostanina\AppData\Local\Temp\_tc\16769846815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87550" y="1237129"/>
            <a:ext cx="2205909" cy="153857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8" name="Рисунок 8" descr="C:\Users\Ostanina\AppData\Local\Temp\_tc\м-н КулинарииУслад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18056" y="672352"/>
            <a:ext cx="2868391" cy="195759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9" name="Рисунок 8" descr="D:\Останина О.Н\ДЕНЬ предпринимателя\День предпринимателя в Нолинске 28.05.2021\2021 Праздничный КОЛЛАЖ\ЛПК Ресурс\Производство\1-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54804" y="4285130"/>
            <a:ext cx="2414274" cy="156882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" name="Рисунок 7" descr="https://sun9-20.userapi.com/impf/c840534/v840534649/20ead/LnIO2c6FJIw.jpg?size=604x303&amp;quality=96&amp;sign=3d4e725515ce33216a8aed4b369d960a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848427"/>
            <a:ext cx="2490393" cy="12495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" name="Рисунок 4" descr="ECZef57BO7Y.jpg"/>
          <p:cNvPicPr>
            <a:picLocks noChangeAspect="1"/>
          </p:cNvPicPr>
          <p:nvPr/>
        </p:nvPicPr>
        <p:blipFill>
          <a:blip r:embed="rId11" cstate="print"/>
          <a:srcRect b="5000"/>
          <a:stretch>
            <a:fillRect/>
          </a:stretch>
        </p:blipFill>
        <p:spPr bwMode="auto">
          <a:xfrm>
            <a:off x="9592235" y="4106394"/>
            <a:ext cx="2484812" cy="177090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2" name="Рисунок 8" descr="D:\Обмен\1 ШУМАЙЛОВА С.В\z_e966645d1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18874" y="3845859"/>
            <a:ext cx="2349506" cy="155985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3" name="Рисунок 6" descr="D:\Обмен\1 ШУМАЙЛОВА С.В\7PReZJo19ZQ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13096" y="5235391"/>
            <a:ext cx="1214998" cy="80682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4" name="Рисунок 13" descr="https://avatars.mds.yandex.net/i?id=c9f4802d51320cd8a8dffd388e74b360246eb875-7462545-images-thumbs&amp;n=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67070" y="4206688"/>
            <a:ext cx="2014537" cy="16573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xmlns="" id="{A454BCC3-13EE-4E52-BC23-1CB0C346B73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Контакты</a:t>
            </a:r>
          </a:p>
        </p:txBody>
      </p:sp>
      <p:sp>
        <p:nvSpPr>
          <p:cNvPr id="14339" name="Прямоугольник 6">
            <a:extLst>
              <a:ext uri="{FF2B5EF4-FFF2-40B4-BE49-F238E27FC236}">
                <a16:creationId xmlns:a16="http://schemas.microsoft.com/office/drawing/2014/main" xmlns="" id="{376140F2-C1AD-4F55-BA9A-72EAE67F6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1284595"/>
            <a:ext cx="33147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Грудцын</a:t>
            </a:r>
            <a:r>
              <a:rPr lang="ru-RU" altLang="ru-RU" sz="16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Николай Николаевич </a:t>
            </a:r>
            <a:endParaRPr lang="ru-RU" altLang="ru-RU" sz="16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лава 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Нолинского района 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	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2-11-80 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admnoli@kirovreg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r>
              <a:rPr lang="ru-RU" altLang="ru-RU" sz="1800" b="1" dirty="0" smtClean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</a:t>
            </a:r>
            <a:endParaRPr lang="ru-RU" altLang="ru-RU" sz="18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2060"/>
              </a:solidFill>
              <a:latin typeface="Century Gothic" panose="020B0502020202020204" pitchFamily="34" charset="0"/>
              <a:sym typeface="PFBeauSansPro-Regular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Century Gothic" panose="020B0502020202020204" pitchFamily="34" charset="0"/>
                <a:sym typeface="PFBeauSansPro-Regular"/>
              </a:rPr>
              <a:t>     </a:t>
            </a:r>
            <a:endParaRPr lang="ru-RU" altLang="ru-RU" sz="1800" dirty="0">
              <a:solidFill>
                <a:srgbClr val="002060"/>
              </a:solidFill>
              <a:latin typeface="Century Gothic" panose="020B0502020202020204" pitchFamily="34" charset="0"/>
              <a:sym typeface="PFBeauSansPro-Regular"/>
            </a:endParaRPr>
          </a:p>
        </p:txBody>
      </p:sp>
      <p:sp>
        <p:nvSpPr>
          <p:cNvPr id="14340" name="Прямоугольник 14">
            <a:extLst>
              <a:ext uri="{FF2B5EF4-FFF2-40B4-BE49-F238E27FC236}">
                <a16:creationId xmlns:a16="http://schemas.microsoft.com/office/drawing/2014/main" xmlns="" id="{7164EA7A-C1C1-4497-962E-DBCA5E849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1950" y="1572109"/>
            <a:ext cx="386939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Останина Ольга Николаевна</a:t>
            </a:r>
            <a:endParaRPr lang="ru-RU" altLang="ru-RU" sz="16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Заместитель главы администрации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Нолинского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района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по 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экономике и финансам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2-12-52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ekon-21@yandex</a:t>
            </a:r>
            <a:r>
              <a:rPr lang="ru-RU" altLang="ru-RU" sz="1600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4341" name="Прямоугольник 15">
            <a:extLst>
              <a:ext uri="{FF2B5EF4-FFF2-40B4-BE49-F238E27FC236}">
                <a16:creationId xmlns:a16="http://schemas.microsoft.com/office/drawing/2014/main" xmlns="" id="{7CB71B22-A835-4A87-9981-9EB19520F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65" y="4200525"/>
            <a:ext cx="12192000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КОГКУ «Агентство </a:t>
            </a:r>
            <a:r>
              <a:rPr lang="ru-RU" altLang="ru-RU" sz="1600" b="1" dirty="0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инвестиционного развития Кировской </a:t>
            </a:r>
            <a:r>
              <a:rPr lang="ru-RU" altLang="ru-RU" sz="16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области»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6100</a:t>
            </a:r>
            <a:r>
              <a:rPr lang="en-US" altLang="ru-RU" sz="12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01</a:t>
            </a:r>
            <a:r>
              <a:rPr lang="ru-RU" altLang="ru-RU" sz="12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, Россия, г. Киров, ул. Комсомольская, 10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Ягафарова</a:t>
            </a: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Эльвира </a:t>
            </a:r>
            <a:r>
              <a:rPr lang="ru-RU" altLang="ru-RU" sz="16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Вакифовна</a:t>
            </a:r>
            <a:endParaRPr lang="ru-RU" altLang="ru-RU" sz="16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Директор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8(8332) 22-10-77,   </a:t>
            </a:r>
            <a:r>
              <a:rPr lang="en-US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armko43@mail.ru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xmlns="" id="{15936346-89E7-4118-9E0F-3B95958C51D0}"/>
              </a:ext>
            </a:extLst>
          </p:cNvPr>
          <p:cNvCxnSpPr/>
          <p:nvPr/>
        </p:nvCxnSpPr>
        <p:spPr>
          <a:xfrm>
            <a:off x="2722752" y="4011569"/>
            <a:ext cx="6534150" cy="1588"/>
          </a:xfrm>
          <a:prstGeom prst="line">
            <a:avLst/>
          </a:prstGeom>
          <a:ln w="28575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xmlns="" id="{E6CC8F82-374E-4F08-B9D2-9CD3AF2C5732}"/>
              </a:ext>
            </a:extLst>
          </p:cNvPr>
          <p:cNvSpPr txBox="1">
            <a:spLocks/>
          </p:cNvSpPr>
          <p:nvPr/>
        </p:nvSpPr>
        <p:spPr bwMode="auto">
          <a:xfrm>
            <a:off x="96765" y="5900738"/>
            <a:ext cx="121920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Инвестируйте в </a:t>
            </a:r>
            <a:r>
              <a:rPr lang="ru-RU" altLang="ru-RU" sz="2400" b="1" dirty="0" smtClean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Нолинский район !</a:t>
            </a:r>
            <a:endParaRPr lang="ru-RU" altLang="ru-RU" sz="2400" b="1" dirty="0">
              <a:solidFill>
                <a:srgbClr val="126F87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xmlns="" id="{F8C9E724-B22C-4B6C-ACF4-292E962526A0}"/>
              </a:ext>
            </a:extLst>
          </p:cNvPr>
          <p:cNvSpPr txBox="1">
            <a:spLocks/>
          </p:cNvSpPr>
          <p:nvPr/>
        </p:nvSpPr>
        <p:spPr bwMode="auto">
          <a:xfrm>
            <a:off x="96765" y="6397626"/>
            <a:ext cx="121920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Инвестируйте в Кировскую область!</a:t>
            </a:r>
          </a:p>
        </p:txBody>
      </p:sp>
      <p:sp>
        <p:nvSpPr>
          <p:cNvPr id="17" name="Заголовок 1">
            <a:extLst>
              <a:ext uri="{FF2B5EF4-FFF2-40B4-BE49-F238E27FC236}">
                <a16:creationId xmlns:a16="http://schemas.microsoft.com/office/drawing/2014/main" xmlns="" id="{ECAB86CF-C953-43D2-8B1F-2A3F88964FE4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0" name="Прямоугольник 1">
            <a:extLst>
              <a:ext uri="{FF2B5EF4-FFF2-40B4-BE49-F238E27FC236}">
                <a16:creationId xmlns:a16="http://schemas.microsoft.com/office/drawing/2014/main" xmlns="" id="{CB51413A-055B-446C-8106-4CBF9814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0625" y="719138"/>
            <a:ext cx="7994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Администрация </a:t>
            </a:r>
            <a:r>
              <a:rPr lang="ru-RU" altLang="ru-RU" sz="2000" b="1" dirty="0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Нолинского района </a:t>
            </a:r>
            <a:endParaRPr lang="ru-RU" altLang="ru-RU" sz="2000" b="1" dirty="0">
              <a:solidFill>
                <a:srgbClr val="800000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613440, </a:t>
            </a: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Кировская обл., </a:t>
            </a:r>
            <a:r>
              <a:rPr lang="ru-RU" altLang="ru-RU" sz="2000" b="1" dirty="0" err="1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г.Нолинск</a:t>
            </a:r>
            <a:r>
              <a:rPr lang="ru-RU" altLang="ru-RU" sz="2000" b="1" dirty="0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 , </a:t>
            </a: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ул. </a:t>
            </a:r>
            <a:r>
              <a:rPr lang="ru-RU" altLang="ru-RU" sz="2000" b="1" dirty="0" smtClean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Спартака, 36</a:t>
            </a:r>
            <a:endParaRPr lang="ru-RU" altLang="ru-RU" sz="2000" b="1" dirty="0">
              <a:solidFill>
                <a:srgbClr val="800000"/>
              </a:solidFill>
              <a:latin typeface="Ubuntu" panose="020B0504030602030204" pitchFamily="34" charset="0"/>
              <a:sym typeface="PFBeauSansPro-Regular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3CDDC1D0-8FAC-426E-8027-1B7868C84819}"/>
              </a:ext>
            </a:extLst>
          </p:cNvPr>
          <p:cNvSpPr txBox="1">
            <a:spLocks/>
          </p:cNvSpPr>
          <p:nvPr/>
        </p:nvSpPr>
        <p:spPr bwMode="auto">
          <a:xfrm>
            <a:off x="428624" y="188913"/>
            <a:ext cx="11278101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Инвестиционные </a:t>
            </a:r>
            <a:r>
              <a:rPr lang="ru-RU" altLang="ru-RU" sz="32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площадки                       </a:t>
            </a:r>
            <a:r>
              <a:rPr lang="ru-RU" altLang="ru-RU" sz="24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altLang="ru-RU" sz="24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3631C2A9-CC60-417E-B0BC-737BF1DC3FEB}"/>
              </a:ext>
            </a:extLst>
          </p:cNvPr>
          <p:cNvSpPr/>
          <p:nvPr/>
        </p:nvSpPr>
        <p:spPr>
          <a:xfrm>
            <a:off x="474830" y="1248778"/>
            <a:ext cx="225425" cy="222250"/>
          </a:xfrm>
          <a:prstGeom prst="ellipse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6" name="TextBox 97">
            <a:extLst>
              <a:ext uri="{FF2B5EF4-FFF2-40B4-BE49-F238E27FC236}">
                <a16:creationId xmlns="" xmlns:a16="http://schemas.microsoft.com/office/drawing/2014/main" id="{1517972C-F9C1-4C42-934F-0242450ED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456" y="1163220"/>
            <a:ext cx="3781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Предлагаемые инвестиционные площадки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="" xmlns:a16="http://schemas.microsoft.com/office/drawing/2014/main" id="{49899E38-E6B9-408F-BB70-AEAB172FC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390" y="2207035"/>
            <a:ext cx="3717758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  <a:p>
            <a:pPr algn="just" eaLnBrk="1" fontAlgn="ctr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1 – Нежилое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здание, </a:t>
            </a: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г.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Нолинск,              ул</a:t>
            </a: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.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Первомайская, д</a:t>
            </a: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.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33</a:t>
            </a: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,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43:21:010144:178 на земельном участке с кадастровым номером 43:21:010144:244;</a:t>
            </a: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  <a:p>
            <a:pPr algn="just"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2 –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Нежилое здание, Нолинский район,   с. </a:t>
            </a:r>
            <a:r>
              <a:rPr lang="ru-RU" altLang="ru-RU" sz="1400" dirty="0" err="1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Лудяна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dirty="0" err="1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Ясашинская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, ул. Молодежная, д. 7а, 43:21:310202:298 на земельном участке с кадастровым номером 43:21:310202:176;</a:t>
            </a: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  <a:p>
            <a:pPr algn="just" font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3 –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Нежилое здание, Нолинский район,   с. Кырчаны, ул. Полевая, д. 7, 43:21:100201:1135 на земельном участке с кадастровым номером 43:21:100201:543;</a:t>
            </a: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  <a:p>
            <a:pPr algn="just" eaLnBrk="1" fontAlgn="ctr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4 – Земельный участок </a:t>
            </a:r>
            <a:r>
              <a:rPr lang="ru-RU" altLang="ru-RU" sz="1400" dirty="0" smtClean="0">
                <a:solidFill>
                  <a:srgbClr val="368599"/>
                </a:solidFill>
                <a:latin typeface="Ubuntu" panose="020B0504030602030204" pitchFamily="34" charset="0"/>
                <a:cs typeface="Calibri Light" panose="020F0302020204030204" pitchFamily="34" charset="0"/>
              </a:rPr>
              <a:t>43:21:010134:469.</a:t>
            </a: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  <a:p>
            <a:pPr algn="just" eaLnBrk="1" fontAlgn="ctr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rgbClr val="368599"/>
              </a:solidFill>
              <a:latin typeface="Ubuntu" panose="020B0504030602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3" name="Рисунок 7">
            <a:extLst>
              <a:ext uri="{FF2B5EF4-FFF2-40B4-BE49-F238E27FC236}">
                <a16:creationId xmlns="" xmlns:a16="http://schemas.microsoft.com/office/drawing/2014/main" id="{745C506B-708A-4072-AF95-99C247506B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47936" y="890337"/>
            <a:ext cx="7444541" cy="531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Блок-схема: узел 13">
            <a:extLst>
              <a:ext uri="{FF2B5EF4-FFF2-40B4-BE49-F238E27FC236}">
                <a16:creationId xmlns="" xmlns:a16="http://schemas.microsoft.com/office/drawing/2014/main" id="{98A13294-004C-406C-9D6F-7AF8DA76EE2A}"/>
              </a:ext>
            </a:extLst>
          </p:cNvPr>
          <p:cNvSpPr/>
          <p:nvPr/>
        </p:nvSpPr>
        <p:spPr>
          <a:xfrm>
            <a:off x="7976268" y="5270250"/>
            <a:ext cx="176213" cy="176212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200" dirty="0"/>
              <a:t>1</a:t>
            </a:r>
          </a:p>
        </p:txBody>
      </p:sp>
      <p:sp>
        <p:nvSpPr>
          <p:cNvPr id="15" name="Блок-схема: узел 14">
            <a:extLst>
              <a:ext uri="{FF2B5EF4-FFF2-40B4-BE49-F238E27FC236}">
                <a16:creationId xmlns="" xmlns:a16="http://schemas.microsoft.com/office/drawing/2014/main" id="{59230B5A-7CC5-4721-BE45-F469F2B670AC}"/>
              </a:ext>
            </a:extLst>
          </p:cNvPr>
          <p:cNvSpPr/>
          <p:nvPr/>
        </p:nvSpPr>
        <p:spPr>
          <a:xfrm>
            <a:off x="5141579" y="1035384"/>
            <a:ext cx="176212" cy="176213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2</a:t>
            </a:r>
          </a:p>
        </p:txBody>
      </p:sp>
      <p:sp>
        <p:nvSpPr>
          <p:cNvPr id="16" name="Блок-схема: узел 15">
            <a:extLst>
              <a:ext uri="{FF2B5EF4-FFF2-40B4-BE49-F238E27FC236}">
                <a16:creationId xmlns="" xmlns:a16="http://schemas.microsoft.com/office/drawing/2014/main" id="{7822F030-E636-4349-8C12-2F9594313FF8}"/>
              </a:ext>
            </a:extLst>
          </p:cNvPr>
          <p:cNvSpPr/>
          <p:nvPr/>
        </p:nvSpPr>
        <p:spPr>
          <a:xfrm>
            <a:off x="11652752" y="2819985"/>
            <a:ext cx="176213" cy="176212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3</a:t>
            </a:r>
          </a:p>
        </p:txBody>
      </p:sp>
      <p:sp>
        <p:nvSpPr>
          <p:cNvPr id="17" name="Блок-схема: узел 16">
            <a:extLst>
              <a:ext uri="{FF2B5EF4-FFF2-40B4-BE49-F238E27FC236}">
                <a16:creationId xmlns="" xmlns:a16="http://schemas.microsoft.com/office/drawing/2014/main" id="{C9BA4F05-CB3E-4C50-A39E-3948CBCC91BD}"/>
              </a:ext>
            </a:extLst>
          </p:cNvPr>
          <p:cNvSpPr/>
          <p:nvPr/>
        </p:nvSpPr>
        <p:spPr>
          <a:xfrm>
            <a:off x="8170361" y="5339347"/>
            <a:ext cx="174625" cy="176213"/>
          </a:xfrm>
          <a:prstGeom prst="flowChartConnector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4</a:t>
            </a:r>
          </a:p>
        </p:txBody>
      </p:sp>
    </p:spTree>
    <p:extLst>
      <p:ext uri="{BB962C8B-B14F-4D97-AF65-F5344CB8AC3E}">
        <p14:creationId xmlns="" xmlns:p14="http://schemas.microsoft.com/office/powerpoint/2010/main" val="31175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380498" y="294013"/>
            <a:ext cx="1129013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Приложение (инвестиционные площадки</a:t>
            </a:r>
            <a:r>
              <a:rPr lang="ru-RU" altLang="ru-RU" sz="32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)      </a:t>
            </a:r>
            <a:r>
              <a:rPr lang="ru-RU" altLang="ru-RU" sz="20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altLang="ru-RU" sz="20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="" xmlns:a16="http://schemas.microsoft.com/office/drawing/2014/main" id="{BEFC5E58-571D-414D-AE24-E1373279B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716" y="765501"/>
            <a:ext cx="7578097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Площадка № 1: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Нежилое здание,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г. Нолинск, ул. Первомайская, д. 33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43:21:010144:178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Площадь: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247,1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</a:t>
            </a:r>
            <a:r>
              <a:rPr lang="ru-RU" altLang="ru-RU" sz="1400" baseline="30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права: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муниципальная собственность</a:t>
            </a:r>
            <a:endParaRPr lang="ru-RU" altLang="ru-RU"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продажа,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в том числе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земельный участок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endParaRPr lang="ru-RU" altLang="ru-RU" sz="1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43:21:010144:244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Категория земель – земли населенных пунктов (социальное обслуживание)</a:t>
            </a:r>
            <a:endParaRPr lang="ru-RU" altLang="ru-RU" sz="1400" dirty="0" smtClean="0"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Площадь: 450,0 м</a:t>
            </a:r>
            <a:r>
              <a:rPr lang="ru-RU" altLang="ru-RU" sz="1400" baseline="300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права: муниципальная собственность</a:t>
            </a:r>
            <a:endParaRPr lang="ru-RU" altLang="ru-RU" sz="14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продажа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Транспортная доступность объекта: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Имеется автомобильная дорога (асфальт)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города Кирова –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железнодорожной станции – 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139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автодороги федерального значения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- 132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Характеристика инфраструктуры: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Теплоснабжение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- 0,25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Электроэнергия – возможность подключения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имеется</a:t>
            </a: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Водоснабжение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- 0,05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Водоотведение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- 0,1км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ru-RU" altLang="ru-RU" sz="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Контактное лицо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Одегова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Марина Ивановна, заведующий отделом муниципальной собственности и земельных ресурсов администрации Нолинского района, </a:t>
            </a:r>
            <a:r>
              <a:rPr lang="en-US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+7(83368)2-22-01, admnoli@kirovreg.ru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0470905A-0DC4-4F70-A0FB-A1B16BC70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16652" y="1606176"/>
            <a:ext cx="3814451" cy="3366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2682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380498" y="294013"/>
            <a:ext cx="1129013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Приложение (инвестиционные площадки</a:t>
            </a:r>
            <a:r>
              <a:rPr lang="ru-RU" altLang="ru-RU" sz="32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)      </a:t>
            </a:r>
            <a:r>
              <a:rPr lang="ru-RU" altLang="ru-RU" sz="20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altLang="ru-RU" sz="20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="" xmlns:a16="http://schemas.microsoft.com/office/drawing/2014/main" id="{BEFC5E58-571D-414D-AE24-E1373279B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716" y="765501"/>
            <a:ext cx="7578097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Площадка № </a:t>
            </a:r>
            <a:r>
              <a:rPr lang="ru-RU" altLang="ru-RU" sz="1600" b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2:</a:t>
            </a:r>
            <a:endParaRPr lang="ru-RU" altLang="ru-RU" sz="16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Нежилое здание,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Нолинский район, с. </a:t>
            </a:r>
            <a:r>
              <a:rPr lang="ru-RU" altLang="ru-RU" sz="1400" dirty="0" err="1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Лудяна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dirty="0" err="1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Ясашинская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ул. Молодежная, д. 7а, 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43:21:310202:298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Площадь: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315,6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</a:t>
            </a:r>
            <a:r>
              <a:rPr lang="ru-RU" altLang="ru-RU" sz="1400" baseline="30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права: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муниципальная собственность</a:t>
            </a:r>
            <a:endParaRPr lang="ru-RU" altLang="ru-RU"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продажа,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в том числе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земельный участок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endParaRPr lang="ru-RU" altLang="ru-RU" sz="1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43:21:310202:176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Категория земель – земли населенных пунктов (</a:t>
            </a:r>
            <a:r>
              <a:rPr lang="ru-RU" sz="1400" dirty="0" smtClean="0"/>
              <a:t>детский сад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ru-RU" altLang="ru-RU" sz="1400" dirty="0" smtClean="0"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Площадь: 3300,0 м</a:t>
            </a:r>
            <a:r>
              <a:rPr lang="ru-RU" altLang="ru-RU" sz="1400" baseline="300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права: муниципальная собственность</a:t>
            </a:r>
            <a:endParaRPr lang="ru-RU" altLang="ru-RU" sz="14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продажа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Транспортная доступность объекта: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Имеется автомобильная дорога (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асфальт, грунтовая дорога)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города Кирова –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162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железнодорожной станции – 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162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автодороги федерального значения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- 162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Характеристика инфраструктуры: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Теплоснабжение –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автономное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Электроэнергия – возможность подключения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имеется</a:t>
            </a: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Водоснабжение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- 0,05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Водоотведение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автономное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ru-RU" altLang="ru-RU" sz="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Контактное лицо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Одегова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Марина Ивановна, заведующий отделом муниципальной собственности и земельных ресурсов администрации Нолинского района, </a:t>
            </a:r>
            <a:r>
              <a:rPr lang="en-US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+7(83368)2-22-01, admnoli@kirovreg.ru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0470905A-0DC4-4F70-A0FB-A1B16BC70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2626" y="1678365"/>
            <a:ext cx="3422505" cy="3366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48855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380498" y="294013"/>
            <a:ext cx="1129013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Приложение (инвестиционные площадки</a:t>
            </a:r>
            <a:r>
              <a:rPr lang="ru-RU" altLang="ru-RU" sz="32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)      </a:t>
            </a:r>
            <a:r>
              <a:rPr lang="ru-RU" altLang="ru-RU" sz="20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altLang="ru-RU" sz="20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="" xmlns:a16="http://schemas.microsoft.com/office/drawing/2014/main" id="{BEFC5E58-571D-414D-AE24-E1373279B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1684" y="579358"/>
            <a:ext cx="7578097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Площадка № </a:t>
            </a:r>
            <a:r>
              <a:rPr lang="ru-RU" altLang="ru-RU" sz="1600" b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3:</a:t>
            </a:r>
            <a:endParaRPr lang="ru-RU" altLang="ru-RU" sz="16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Нежилое здание,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Нолинский район, с. Кырчаны,      ул. Полевая, д. 7, 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43:21:100201:1135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Площадь: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2710,3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м</a:t>
            </a:r>
            <a:r>
              <a:rPr lang="ru-RU" altLang="ru-RU" sz="1400" baseline="300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права: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муниципальная собственность</a:t>
            </a:r>
            <a:endParaRPr lang="ru-RU" altLang="ru-RU" sz="1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продажа,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в том числе </a:t>
            </a: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земельный участок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endParaRPr lang="ru-RU" altLang="ru-RU" sz="1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43:21:100201:543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Категория земель – земли населенных пунктов (</a:t>
            </a:r>
            <a:r>
              <a:rPr lang="ru-RU" sz="1400" dirty="0" smtClean="0"/>
              <a:t>для размещения здания школы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ru-RU" altLang="ru-RU" sz="1400" dirty="0" smtClean="0"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Площадь: 24031,0 м</a:t>
            </a:r>
            <a:r>
              <a:rPr lang="ru-RU" altLang="ru-RU" sz="1400" baseline="300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права: муниципальная собственность</a:t>
            </a:r>
            <a:endParaRPr lang="ru-RU" altLang="ru-RU" sz="14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продажа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Транспортная доступность объекта: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Имеется автомобильная дорога (асфальт)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города Кирова –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120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железнодорожной станции – 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120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автодороги федерального значения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- 120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Характеристика инфраструктуры: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Теплоснабжение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- 0,2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Электроэнергия – возможность подключения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имеется</a:t>
            </a: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Водоснабжение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- 0,1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Водоотведение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- 0,05 км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ru-RU" altLang="ru-RU" sz="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Контактное лицо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Одегова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Марина Ивановна, заведующий отделом муниципальной собственности и земельных ресурсов администрации Нолинского района, </a:t>
            </a:r>
            <a:r>
              <a:rPr lang="en-US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+7(83368)2-22-01, admnoli@kirovreg.ru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0470905A-0DC4-4F70-A0FB-A1B16BC70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12626" y="1701364"/>
            <a:ext cx="3422505" cy="3320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69342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=""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380498" y="294013"/>
            <a:ext cx="11290133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Приложение (инвестиционные площадки</a:t>
            </a:r>
            <a:r>
              <a:rPr lang="ru-RU" altLang="ru-RU" sz="32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)      </a:t>
            </a:r>
            <a:r>
              <a:rPr lang="ru-RU" altLang="ru-RU" sz="20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altLang="ru-RU" sz="20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="" xmlns:a16="http://schemas.microsoft.com/office/drawing/2014/main" id="{BEFC5E58-571D-414D-AE24-E1373279B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1685" y="945975"/>
            <a:ext cx="7483642" cy="5293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Площадка № </a:t>
            </a:r>
            <a:r>
              <a:rPr lang="ru-RU" altLang="ru-RU" sz="1600" b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4:</a:t>
            </a:r>
            <a:endParaRPr lang="ru-RU" altLang="ru-RU" sz="1600" b="1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b="1" i="1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Земельный участок,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Российская Федерация, Кировская область, Нолинский муниципальный район, г. п. </a:t>
            </a:r>
            <a:r>
              <a:rPr lang="ru-RU" altLang="ru-RU" sz="1400" dirty="0" err="1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Нолинское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, г. Нолинск, ул. Набережная</a:t>
            </a:r>
            <a:endParaRPr lang="ru-RU" altLang="ru-RU" sz="1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Кадастровый номер: 43:21:010134:469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Категория земель – земли населенных пунктов (общее пользование водными объектами)</a:t>
            </a:r>
            <a:endParaRPr lang="ru-RU" altLang="ru-RU" sz="1400" dirty="0" smtClean="0">
              <a:latin typeface="Constantia" panose="02030602050306030303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Площадь: 19122,0 м</a:t>
            </a:r>
            <a:r>
              <a:rPr lang="ru-RU" altLang="ru-RU" sz="1400" baseline="300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2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Вид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права: государственная собственность (не разграничена)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Ограничения (обременения): нет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  Условия предоставления: аренда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Транспортная доступность объекта: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Имеется автомобильная дорога (асфальт)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города Кирова –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железнодорожной станции – 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139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Расстояние до автодороги федерального значения 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- 132 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latin typeface="Calibri Light" panose="020F0302020204030204" pitchFamily="34" charset="0"/>
                <a:cs typeface="Calibri Light" panose="020F0302020204030204" pitchFamily="34" charset="0"/>
              </a:rPr>
              <a:t>Характеристика инфраструктуры: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Теплоснабжение –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автономное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Электроэнергия – возможность </a:t>
            </a:r>
            <a:r>
              <a:rPr lang="ru-RU" altLang="ru-RU" sz="1400">
                <a:latin typeface="Calibri Light" panose="020F0302020204030204" pitchFamily="34" charset="0"/>
                <a:cs typeface="Calibri Light" panose="020F0302020204030204" pitchFamily="34" charset="0"/>
              </a:rPr>
              <a:t>подключения </a:t>
            </a:r>
            <a:r>
              <a:rPr lang="ru-RU" altLang="ru-RU" sz="1400" smtClean="0">
                <a:latin typeface="Calibri Light" panose="020F0302020204030204" pitchFamily="34" charset="0"/>
                <a:cs typeface="Calibri Light" panose="020F0302020204030204" pitchFamily="34" charset="0"/>
              </a:rPr>
              <a:t>имеется</a:t>
            </a: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Водоснабжение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расстояние до ближайшей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- 0,1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  Водоотведение</a:t>
            </a:r>
            <a:r>
              <a:rPr lang="ru-RU" altLang="ru-RU" sz="1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расстояние до ближайшей точки подключения </a:t>
            </a:r>
            <a:r>
              <a:rPr lang="ru-RU" altLang="ru-RU" sz="1400" dirty="0" smtClean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- 0,3 км</a:t>
            </a:r>
            <a:endParaRPr lang="ru-RU" altLang="ru-RU" sz="14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ru-RU" altLang="ru-RU" sz="800" dirty="0">
              <a:solidFill>
                <a:srgbClr val="00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u="sng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Контактное лицо</a:t>
            </a:r>
            <a:r>
              <a:rPr lang="ru-RU" altLang="ru-RU" sz="1400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Одегова</a:t>
            </a:r>
            <a:r>
              <a:rPr lang="ru-RU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Марина Ивановна, заведующий отделом муниципальной собственности и земельных ресурсов администрации Нолинского района, </a:t>
            </a:r>
            <a:r>
              <a:rPr lang="en-US" altLang="ru-RU" sz="1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+7(83368)2-22-01, admnoli@kirovreg.ru</a:t>
            </a:r>
            <a:endParaRPr lang="ru-RU" altLang="ru-RU" sz="1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dirty="0">
              <a:solidFill>
                <a:srgbClr val="FF000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0470905A-0DC4-4F70-A0FB-A1B16BC70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8978" y="1701364"/>
            <a:ext cx="3329801" cy="3320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939694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6602"/>
            <a:ext cx="64008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2AD565-13B7-446D-B027-3A9C9704F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188913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Географическое </a:t>
            </a: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описание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xmlns="" id="{E829370E-B4AF-46F6-AEB1-14B91CBCE861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2950788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4F4863E3-1608-4E2B-9C57-B73BF903B352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2191907205"/>
              </p:ext>
            </p:extLst>
          </p:nvPr>
        </p:nvGraphicFramePr>
        <p:xfrm>
          <a:off x="5897289" y="1091095"/>
          <a:ext cx="6124850" cy="5003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30929" y="4555671"/>
            <a:ext cx="97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86187703-7C87-4710-BC25-A1DEB40B35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7135" y="4471605"/>
            <a:ext cx="2738063" cy="2026764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AD8FD2FE-B67B-4355-8E9B-27493DE8B7D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1603" y="915570"/>
            <a:ext cx="2700338" cy="1995683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BF578B-5226-404F-86D8-C55DDE89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188913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Транспортная доступность</a:t>
            </a:r>
          </a:p>
        </p:txBody>
      </p:sp>
      <p:sp>
        <p:nvSpPr>
          <p:cNvPr id="4101" name="Прямоугольник 6">
            <a:extLst>
              <a:ext uri="{FF2B5EF4-FFF2-40B4-BE49-F238E27FC236}">
                <a16:creationId xmlns:a16="http://schemas.microsoft.com/office/drawing/2014/main" xmlns="" id="{78FBDC4C-0A58-490C-BC74-C1E08E258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9663" y="5175250"/>
            <a:ext cx="2479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До аэропорта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в г. Киров –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155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в г. Казань –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301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Пермь –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556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sp>
        <p:nvSpPr>
          <p:cNvPr id="4102" name="Прямоугольник 8">
            <a:extLst>
              <a:ext uri="{FF2B5EF4-FFF2-40B4-BE49-F238E27FC236}">
                <a16:creationId xmlns:a16="http://schemas.microsoft.com/office/drawing/2014/main" xmlns="" id="{A78B1AFC-DEF0-4DAF-9E41-6C26FC3D6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425" y="1333500"/>
            <a:ext cx="43021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Железнодорожное сообщение в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 139 км –</a:t>
            </a:r>
            <a:endParaRPr lang="ru-RU" altLang="ru-RU" sz="1600" b="1" dirty="0">
              <a:solidFill>
                <a:srgbClr val="04617B"/>
              </a:solidFill>
              <a:latin typeface="Ubuntu" panose="020B05040306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Горьковская железная дорога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Кировской области</a:t>
            </a:r>
          </a:p>
        </p:txBody>
      </p:sp>
      <p:sp>
        <p:nvSpPr>
          <p:cNvPr id="4103" name="Прямоугольник 13">
            <a:extLst>
              <a:ext uri="{FF2B5EF4-FFF2-40B4-BE49-F238E27FC236}">
                <a16:creationId xmlns:a16="http://schemas.microsoft.com/office/drawing/2014/main" xmlns="" id="{848EB01E-E357-498C-9DBD-BB228C645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650" y="2994025"/>
            <a:ext cx="4537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Расстояние до крупных городов РФ: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Москва -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1048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Пермь -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526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Киров -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139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Сыктывкар -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552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г. Казань - </a:t>
            </a:r>
            <a:r>
              <a:rPr lang="ru-RU" altLang="ru-RU" sz="1600" b="1" dirty="0" smtClean="0">
                <a:solidFill>
                  <a:srgbClr val="04617B"/>
                </a:solidFill>
                <a:latin typeface="Ubuntu" panose="020B0504030602030204" pitchFamily="34" charset="0"/>
              </a:rPr>
              <a:t>280 </a:t>
            </a: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</a:rPr>
              <a:t>км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xmlns="" id="{D050AF05-FA72-4A87-9EB0-68C2ED328C1E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3B93082-5C1F-48EB-8F0B-C8C575940E1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1100" y="2697342"/>
            <a:ext cx="2676854" cy="1993005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3">
            <a:extLst>
              <a:ext uri="{FF2B5EF4-FFF2-40B4-BE49-F238E27FC236}">
                <a16:creationId xmlns:a16="http://schemas.microsoft.com/office/drawing/2014/main" xmlns="" id="{0A00B377-4BF6-4BF9-8673-D57D36335E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91535191"/>
              </p:ext>
            </p:extLst>
          </p:nvPr>
        </p:nvGraphicFramePr>
        <p:xfrm>
          <a:off x="4415475" y="2082429"/>
          <a:ext cx="5221288" cy="4618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xmlns="" id="{A707D402-51F9-455F-9F0F-795D5ACCECE4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Структура экономики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3D4F67ED-D557-40F1-A65D-249BAFA19399}"/>
              </a:ext>
            </a:extLst>
          </p:cNvPr>
          <p:cNvSpPr txBox="1"/>
          <p:nvPr/>
        </p:nvSpPr>
        <p:spPr>
          <a:xfrm>
            <a:off x="134224" y="1417429"/>
            <a:ext cx="936148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Оборот организаций </a:t>
            </a:r>
            <a:r>
              <a:rPr lang="ru-RU" sz="1600" b="1" dirty="0" smtClean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района    за 2022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год – </a:t>
            </a:r>
            <a:r>
              <a:rPr lang="ru-RU" sz="1600" b="1" dirty="0" smtClean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4 927,3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7AEC0017-D13B-4A0C-90C7-8679C50EA9A0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15">
            <a:extLst>
              <a:ext uri="{FF2B5EF4-FFF2-40B4-BE49-F238E27FC236}">
                <a16:creationId xmlns:a16="http://schemas.microsoft.com/office/drawing/2014/main" xmlns="" id="{FC7D6710-6CFA-4227-9F00-C45BCA0C30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48297898"/>
              </p:ext>
            </p:extLst>
          </p:nvPr>
        </p:nvGraphicFramePr>
        <p:xfrm>
          <a:off x="461496" y="2043953"/>
          <a:ext cx="4612692" cy="48140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4">
            <a:extLst>
              <a:ext uri="{FF2B5EF4-FFF2-40B4-BE49-F238E27FC236}">
                <a16:creationId xmlns:a16="http://schemas.microsoft.com/office/drawing/2014/main" xmlns="" id="{30270359-25F8-40E2-B546-8EB6A8124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07810274"/>
              </p:ext>
            </p:extLst>
          </p:nvPr>
        </p:nvGraphicFramePr>
        <p:xfrm>
          <a:off x="7924800" y="1284288"/>
          <a:ext cx="4230688" cy="3422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482C5B5-CEC1-40D0-95C4-0FFEA5C8FEC7}"/>
              </a:ext>
            </a:extLst>
          </p:cNvPr>
          <p:cNvSpPr txBox="1"/>
          <p:nvPr/>
        </p:nvSpPr>
        <p:spPr>
          <a:xfrm>
            <a:off x="134224" y="577686"/>
            <a:ext cx="81260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Объем отгруженных товаров собственного производства, выполненных работ и услуг собственными силами в </a:t>
            </a:r>
            <a:r>
              <a:rPr lang="en-US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муниципальном образовании за </a:t>
            </a:r>
            <a:r>
              <a:rPr lang="ru-RU" sz="1600" b="1" dirty="0" smtClean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2022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год –  </a:t>
            </a:r>
            <a:r>
              <a:rPr lang="ru-RU" sz="1600" b="1" dirty="0" smtClean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1 366,3 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млн.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 descr="https://avatars.mds.yandex.net/i?id=2a0000017a157e2afce558eb68a0e7ada352-4522563-images-thumbs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7671" y="995082"/>
            <a:ext cx="1532964" cy="114748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</p:pic>
      <p:pic>
        <p:nvPicPr>
          <p:cNvPr id="7170" name="Рисунок 7175">
            <a:extLst>
              <a:ext uri="{FF2B5EF4-FFF2-40B4-BE49-F238E27FC236}">
                <a16:creationId xmlns:a16="http://schemas.microsoft.com/office/drawing/2014/main" xmlns="" id="{D34C31AB-A1B0-4AB4-99F8-C7170F989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6776" y="979488"/>
            <a:ext cx="16764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Рисунок 7188">
            <a:extLst>
              <a:ext uri="{FF2B5EF4-FFF2-40B4-BE49-F238E27FC236}">
                <a16:creationId xmlns:a16="http://schemas.microsoft.com/office/drawing/2014/main" xmlns="" id="{DB3BD042-A2A8-4322-8690-B04E663A9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176" y="985092"/>
            <a:ext cx="1592636" cy="115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Рисунок 24">
            <a:extLst>
              <a:ext uri="{FF2B5EF4-FFF2-40B4-BE49-F238E27FC236}">
                <a16:creationId xmlns:a16="http://schemas.microsoft.com/office/drawing/2014/main" xmlns="" id="{14B1AEA5-3A2A-4AB9-9632-F16E1AEC3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59" r="22165"/>
          <a:stretch>
            <a:fillRect/>
          </a:stretch>
        </p:blipFill>
        <p:spPr bwMode="auto">
          <a:xfrm>
            <a:off x="10560423" y="931304"/>
            <a:ext cx="1631577" cy="120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Рисунок 25">
            <a:extLst>
              <a:ext uri="{FF2B5EF4-FFF2-40B4-BE49-F238E27FC236}">
                <a16:creationId xmlns:a16="http://schemas.microsoft.com/office/drawing/2014/main" xmlns="" id="{85728478-AD70-4D96-B615-471AB7EBD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848" y="996390"/>
            <a:ext cx="1515596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Рисунок 7176">
            <a:extLst>
              <a:ext uri="{FF2B5EF4-FFF2-40B4-BE49-F238E27FC236}">
                <a16:creationId xmlns:a16="http://schemas.microsoft.com/office/drawing/2014/main" xmlns="" id="{841FC260-1205-47A7-A244-A2294B65F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882" y="983223"/>
            <a:ext cx="1550894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Скругленный прямоугольник 79">
            <a:extLst>
              <a:ext uri="{FF2B5EF4-FFF2-40B4-BE49-F238E27FC236}">
                <a16:creationId xmlns:a16="http://schemas.microsoft.com/office/drawing/2014/main" xmlns="" id="{61A9C82E-41C0-4841-8418-A403AA41D4A6}"/>
              </a:ext>
            </a:extLst>
          </p:cNvPr>
          <p:cNvSpPr/>
          <p:nvPr/>
        </p:nvSpPr>
        <p:spPr>
          <a:xfrm>
            <a:off x="9347200" y="3540125"/>
            <a:ext cx="2208213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9" name="Скругленный прямоугольник 78">
            <a:extLst>
              <a:ext uri="{FF2B5EF4-FFF2-40B4-BE49-F238E27FC236}">
                <a16:creationId xmlns:a16="http://schemas.microsoft.com/office/drawing/2014/main" xmlns="" id="{3FA4FE8A-8DE3-4EC1-9113-E645F3A4F1D1}"/>
              </a:ext>
            </a:extLst>
          </p:cNvPr>
          <p:cNvSpPr/>
          <p:nvPr/>
        </p:nvSpPr>
        <p:spPr>
          <a:xfrm>
            <a:off x="6451600" y="3544888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8" name="Скругленный прямоугольник 77">
            <a:extLst>
              <a:ext uri="{FF2B5EF4-FFF2-40B4-BE49-F238E27FC236}">
                <a16:creationId xmlns:a16="http://schemas.microsoft.com/office/drawing/2014/main" xmlns="" id="{441A2C75-8259-4847-8F84-AB05AF96B1BC}"/>
              </a:ext>
            </a:extLst>
          </p:cNvPr>
          <p:cNvSpPr/>
          <p:nvPr/>
        </p:nvSpPr>
        <p:spPr>
          <a:xfrm>
            <a:off x="3684493" y="3548063"/>
            <a:ext cx="1971769" cy="692243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xmlns="" id="{47915FCC-8AFB-4465-9076-A3511CF0D2A2}"/>
              </a:ext>
            </a:extLst>
          </p:cNvPr>
          <p:cNvSpPr/>
          <p:nvPr/>
        </p:nvSpPr>
        <p:spPr>
          <a:xfrm>
            <a:off x="776288" y="2354263"/>
            <a:ext cx="1985962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xmlns="" id="{970C7CA2-DB04-46A3-84BB-FDD414A18122}"/>
              </a:ext>
            </a:extLst>
          </p:cNvPr>
          <p:cNvSpPr/>
          <p:nvPr/>
        </p:nvSpPr>
        <p:spPr>
          <a:xfrm>
            <a:off x="3665538" y="2354263"/>
            <a:ext cx="1987550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xmlns="" id="{4AC9C6B9-41E3-4C82-8898-F2065B85759B}"/>
              </a:ext>
            </a:extLst>
          </p:cNvPr>
          <p:cNvSpPr/>
          <p:nvPr/>
        </p:nvSpPr>
        <p:spPr>
          <a:xfrm>
            <a:off x="6488113" y="2359025"/>
            <a:ext cx="1987550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xmlns="" id="{2C6551CD-A3CC-47C3-874A-12F16EEC2DD8}"/>
              </a:ext>
            </a:extLst>
          </p:cNvPr>
          <p:cNvSpPr txBox="1">
            <a:spLocks/>
          </p:cNvSpPr>
          <p:nvPr/>
        </p:nvSpPr>
        <p:spPr bwMode="auto">
          <a:xfrm>
            <a:off x="738935" y="187325"/>
            <a:ext cx="105156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Инфраструктура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3CE3C69-9800-465F-9AD8-398259C6298E}"/>
              </a:ext>
            </a:extLst>
          </p:cNvPr>
          <p:cNvSpPr txBox="1"/>
          <p:nvPr/>
        </p:nvSpPr>
        <p:spPr>
          <a:xfrm>
            <a:off x="812800" y="2595563"/>
            <a:ext cx="1949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социальная</a:t>
            </a: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xmlns="" id="{0923CBD0-B1B1-4466-AC55-A255C72A2EC4}"/>
              </a:ext>
            </a:extLst>
          </p:cNvPr>
          <p:cNvSpPr/>
          <p:nvPr/>
        </p:nvSpPr>
        <p:spPr>
          <a:xfrm>
            <a:off x="701675" y="3541713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193" name="TextBox 11">
            <a:extLst>
              <a:ext uri="{FF2B5EF4-FFF2-40B4-BE49-F238E27FC236}">
                <a16:creationId xmlns:a16="http://schemas.microsoft.com/office/drawing/2014/main" xmlns="" id="{860D0B8A-F943-4C61-B073-CA72B27E4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941" y="3619407"/>
            <a:ext cx="2117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детские сады</a:t>
            </a:r>
          </a:p>
        </p:txBody>
      </p:sp>
      <p:sp>
        <p:nvSpPr>
          <p:cNvPr id="7194" name="TextBox 10">
            <a:extLst>
              <a:ext uri="{FF2B5EF4-FFF2-40B4-BE49-F238E27FC236}">
                <a16:creationId xmlns:a16="http://schemas.microsoft.com/office/drawing/2014/main" xmlns="" id="{276AE288-51CA-4FD1-B3C7-1894E1082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30638"/>
            <a:ext cx="2117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школы, техникумы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7195" name="TextBox 9">
            <a:extLst>
              <a:ext uri="{FF2B5EF4-FFF2-40B4-BE49-F238E27FC236}">
                <a16:creationId xmlns:a16="http://schemas.microsoft.com/office/drawing/2014/main" xmlns="" id="{0EA4D3C3-EB95-4AA8-AB1B-F9A46595D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4078288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больницы</a:t>
            </a:r>
          </a:p>
        </p:txBody>
      </p:sp>
      <p:sp>
        <p:nvSpPr>
          <p:cNvPr id="7196" name="TextBox 12">
            <a:extLst>
              <a:ext uri="{FF2B5EF4-FFF2-40B4-BE49-F238E27FC236}">
                <a16:creationId xmlns:a16="http://schemas.microsoft.com/office/drawing/2014/main" xmlns="" id="{9C3D87BD-0EC7-4E87-947A-04311672F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4319588"/>
            <a:ext cx="21018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библиотеки</a:t>
            </a:r>
          </a:p>
        </p:txBody>
      </p:sp>
      <p:sp>
        <p:nvSpPr>
          <p:cNvPr id="7197" name="TextBox 15">
            <a:extLst>
              <a:ext uri="{FF2B5EF4-FFF2-40B4-BE49-F238E27FC236}">
                <a16:creationId xmlns:a16="http://schemas.microsoft.com/office/drawing/2014/main" xmlns="" id="{DE037279-2A15-4566-B4C2-7C0D4D074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4556125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объекты спорта</a:t>
            </a:r>
          </a:p>
        </p:txBody>
      </p:sp>
      <p:sp>
        <p:nvSpPr>
          <p:cNvPr id="7198" name="TextBox 13">
            <a:extLst>
              <a:ext uri="{FF2B5EF4-FFF2-40B4-BE49-F238E27FC236}">
                <a16:creationId xmlns:a16="http://schemas.microsoft.com/office/drawing/2014/main" xmlns="" id="{684C6A33-3794-46D9-8B5A-4B6ECA491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8" y="4791075"/>
            <a:ext cx="21018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учреждения культуры</a:t>
            </a:r>
          </a:p>
        </p:txBody>
      </p:sp>
      <p:sp>
        <p:nvSpPr>
          <p:cNvPr id="7199" name="TextBox 14">
            <a:extLst>
              <a:ext uri="{FF2B5EF4-FFF2-40B4-BE49-F238E27FC236}">
                <a16:creationId xmlns:a16="http://schemas.microsoft.com/office/drawing/2014/main" xmlns="" id="{48869CFB-B6C9-47B5-A8BF-7BFD7236E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043488"/>
            <a:ext cx="2106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доп.</a:t>
            </a: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образование </a:t>
            </a:r>
          </a:p>
        </p:txBody>
      </p:sp>
      <p:sp>
        <p:nvSpPr>
          <p:cNvPr id="7200" name="TextBox 16">
            <a:extLst>
              <a:ext uri="{FF2B5EF4-FFF2-40B4-BE49-F238E27FC236}">
                <a16:creationId xmlns:a16="http://schemas.microsoft.com/office/drawing/2014/main" xmlns="" id="{063C14CD-94A5-444C-BB7D-11A615A25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5265738"/>
            <a:ext cx="2081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социальная поддержка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BB7E28D0-307F-4CE1-A899-EF0B235E6D47}"/>
              </a:ext>
            </a:extLst>
          </p:cNvPr>
          <p:cNvCxnSpPr>
            <a:cxnSpLocks/>
            <a:stCxn id="27" idx="0"/>
            <a:endCxn id="27" idx="0"/>
          </p:cNvCxnSpPr>
          <p:nvPr/>
        </p:nvCxnSpPr>
        <p:spPr>
          <a:xfrm>
            <a:off x="1752600" y="35417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7831EC9E-1FE2-47C4-B481-C253DDF2C33F}"/>
              </a:ext>
            </a:extLst>
          </p:cNvPr>
          <p:cNvCxnSpPr/>
          <p:nvPr/>
        </p:nvCxnSpPr>
        <p:spPr>
          <a:xfrm rot="5400000" flipH="1" flipV="1">
            <a:off x="1631156" y="3388519"/>
            <a:ext cx="246063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EE912F8C-A50D-4EC6-A759-1DD2569FCB12}"/>
              </a:ext>
            </a:extLst>
          </p:cNvPr>
          <p:cNvSpPr txBox="1"/>
          <p:nvPr/>
        </p:nvSpPr>
        <p:spPr>
          <a:xfrm>
            <a:off x="3665538" y="2590800"/>
            <a:ext cx="19700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транспортная</a:t>
            </a:r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xmlns="" id="{39F1F964-3FE3-4113-9509-15CC29CEDFF0}"/>
              </a:ext>
            </a:extLst>
          </p:cNvPr>
          <p:cNvCxnSpPr/>
          <p:nvPr/>
        </p:nvCxnSpPr>
        <p:spPr>
          <a:xfrm rot="5400000" flipH="1" flipV="1">
            <a:off x="4515644" y="3393281"/>
            <a:ext cx="247650" cy="1588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04F34FB-00B8-466C-AB53-625C71C498B7}"/>
              </a:ext>
            </a:extLst>
          </p:cNvPr>
          <p:cNvSpPr txBox="1"/>
          <p:nvPr/>
        </p:nvSpPr>
        <p:spPr>
          <a:xfrm>
            <a:off x="6503988" y="2595563"/>
            <a:ext cx="19716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инженерная</a:t>
            </a:r>
          </a:p>
        </p:txBody>
      </p:sp>
      <p:sp>
        <p:nvSpPr>
          <p:cNvPr id="7206" name="TextBox 51">
            <a:extLst>
              <a:ext uri="{FF2B5EF4-FFF2-40B4-BE49-F238E27FC236}">
                <a16:creationId xmlns:a16="http://schemas.microsoft.com/office/drawing/2014/main" xmlns="" id="{02E5B9AC-DC9E-4B7B-9C88-849683197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3695700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энергосети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xmlns="" id="{E91FB134-EC84-47B8-BFE1-DCEDD98B3442}"/>
              </a:ext>
            </a:extLst>
          </p:cNvPr>
          <p:cNvCxnSpPr/>
          <p:nvPr/>
        </p:nvCxnSpPr>
        <p:spPr>
          <a:xfrm rot="5400000" flipH="1" flipV="1">
            <a:off x="7359651" y="3406775"/>
            <a:ext cx="247650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8" name="TextBox 53">
            <a:extLst>
              <a:ext uri="{FF2B5EF4-FFF2-40B4-BE49-F238E27FC236}">
                <a16:creationId xmlns:a16="http://schemas.microsoft.com/office/drawing/2014/main" xmlns="" id="{7BE51D3C-0724-422D-9840-C660F44E8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4056063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водоснабжение</a:t>
            </a:r>
          </a:p>
        </p:txBody>
      </p:sp>
      <p:sp>
        <p:nvSpPr>
          <p:cNvPr id="7209" name="TextBox 54">
            <a:extLst>
              <a:ext uri="{FF2B5EF4-FFF2-40B4-BE49-F238E27FC236}">
                <a16:creationId xmlns:a16="http://schemas.microsoft.com/office/drawing/2014/main" xmlns="" id="{8300200C-4C1C-4BBA-87DB-23ACFED87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8" y="4432300"/>
            <a:ext cx="21002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теплоснабжение</a:t>
            </a:r>
          </a:p>
        </p:txBody>
      </p:sp>
      <p:sp>
        <p:nvSpPr>
          <p:cNvPr id="7210" name="TextBox 55">
            <a:extLst>
              <a:ext uri="{FF2B5EF4-FFF2-40B4-BE49-F238E27FC236}">
                <a16:creationId xmlns:a16="http://schemas.microsoft.com/office/drawing/2014/main" xmlns="" id="{F964C352-5FFF-47C3-8B18-010BD7603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5168900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газоснабжение</a:t>
            </a: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xmlns="" id="{DB255161-D8C1-42D8-B8D3-2BD0F2AF38A7}"/>
              </a:ext>
            </a:extLst>
          </p:cNvPr>
          <p:cNvSpPr/>
          <p:nvPr/>
        </p:nvSpPr>
        <p:spPr>
          <a:xfrm>
            <a:off x="9278471" y="2365375"/>
            <a:ext cx="2375647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05F5DBE1-5832-478D-9F41-2B39DA61B941}"/>
              </a:ext>
            </a:extLst>
          </p:cNvPr>
          <p:cNvSpPr txBox="1"/>
          <p:nvPr/>
        </p:nvSpPr>
        <p:spPr>
          <a:xfrm>
            <a:off x="9266238" y="2589213"/>
            <a:ext cx="2419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информационная</a:t>
            </a:r>
          </a:p>
        </p:txBody>
      </p:sp>
      <p:sp>
        <p:nvSpPr>
          <p:cNvPr id="7213" name="TextBox 60">
            <a:extLst>
              <a:ext uri="{FF2B5EF4-FFF2-40B4-BE49-F238E27FC236}">
                <a16:creationId xmlns:a16="http://schemas.microsoft.com/office/drawing/2014/main" xmlns="" id="{D65D2D26-2B29-41BC-B774-8C05B0454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3689350"/>
            <a:ext cx="2185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почтовая связь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xmlns="" id="{49606A7B-3E1E-44CB-9391-DEAA3F094171}"/>
              </a:ext>
            </a:extLst>
          </p:cNvPr>
          <p:cNvCxnSpPr/>
          <p:nvPr/>
        </p:nvCxnSpPr>
        <p:spPr>
          <a:xfrm rot="16200000" flipV="1">
            <a:off x="10278268" y="3396457"/>
            <a:ext cx="246063" cy="6350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15" name="TextBox 62">
            <a:extLst>
              <a:ext uri="{FF2B5EF4-FFF2-40B4-BE49-F238E27FC236}">
                <a16:creationId xmlns:a16="http://schemas.microsoft.com/office/drawing/2014/main" xmlns="" id="{925F25A9-2140-4589-9A0B-BF72842AC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4025" y="4062413"/>
            <a:ext cx="2209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телефон</a:t>
            </a:r>
          </a:p>
        </p:txBody>
      </p:sp>
      <p:sp>
        <p:nvSpPr>
          <p:cNvPr id="7216" name="TextBox 63">
            <a:extLst>
              <a:ext uri="{FF2B5EF4-FFF2-40B4-BE49-F238E27FC236}">
                <a16:creationId xmlns:a16="http://schemas.microsoft.com/office/drawing/2014/main" xmlns="" id="{29708449-AD3B-4D8C-880B-BA4253C4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5613" y="4467225"/>
            <a:ext cx="2208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сотовая связь</a:t>
            </a:r>
          </a:p>
        </p:txBody>
      </p:sp>
      <p:sp>
        <p:nvSpPr>
          <p:cNvPr id="7217" name="TextBox 64">
            <a:extLst>
              <a:ext uri="{FF2B5EF4-FFF2-40B4-BE49-F238E27FC236}">
                <a16:creationId xmlns:a16="http://schemas.microsoft.com/office/drawing/2014/main" xmlns="" id="{95B1F070-4DE0-4299-AB04-CDC31978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4856163"/>
            <a:ext cx="21859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интернет</a:t>
            </a:r>
          </a:p>
        </p:txBody>
      </p:sp>
      <p:sp>
        <p:nvSpPr>
          <p:cNvPr id="7218" name="TextBox 65">
            <a:extLst>
              <a:ext uri="{FF2B5EF4-FFF2-40B4-BE49-F238E27FC236}">
                <a16:creationId xmlns:a16="http://schemas.microsoft.com/office/drawing/2014/main" xmlns="" id="{03C5EC59-3BA9-4052-B8EA-3BA5F07E5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5197475"/>
            <a:ext cx="2187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СМИ</a:t>
            </a:r>
          </a:p>
        </p:txBody>
      </p:sp>
      <p:sp>
        <p:nvSpPr>
          <p:cNvPr id="7219" name="TextBox 66">
            <a:extLst>
              <a:ext uri="{FF2B5EF4-FFF2-40B4-BE49-F238E27FC236}">
                <a16:creationId xmlns:a16="http://schemas.microsoft.com/office/drawing/2014/main" xmlns="" id="{7F3DB049-9569-482D-AA0D-29F0F218D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4829175"/>
            <a:ext cx="21034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водоотведение</a:t>
            </a:r>
          </a:p>
        </p:txBody>
      </p:sp>
      <p:sp>
        <p:nvSpPr>
          <p:cNvPr id="7220" name="TextBox 80">
            <a:extLst>
              <a:ext uri="{FF2B5EF4-FFF2-40B4-BE49-F238E27FC236}">
                <a16:creationId xmlns:a16="http://schemas.microsoft.com/office/drawing/2014/main" xmlns="" id="{E3933434-5C8B-4FA4-A995-EE1710711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529" y="3572343"/>
            <a:ext cx="19976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Региональная </a:t>
            </a: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трасса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Р-169 «</a:t>
            </a:r>
            <a:r>
              <a:rPr lang="ru-RU" altLang="ru-RU" sz="1200" b="1" dirty="0" err="1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Киров-Малмыж-Вятские</a:t>
            </a:r>
            <a:r>
              <a:rPr lang="ru-RU" altLang="ru-RU" sz="1200" b="1" dirty="0" smtClean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Поляны»</a:t>
            </a: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69" name="Заголовок 1">
            <a:extLst>
              <a:ext uri="{FF2B5EF4-FFF2-40B4-BE49-F238E27FC236}">
                <a16:creationId xmlns:a16="http://schemas.microsoft.com/office/drawing/2014/main" xmlns="" id="{CDCE6B70-6A57-4FF9-B670-69351D14BD73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</a:t>
            </a: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xmlns="" id="{94A44219-C0BA-47BA-8BAD-88F4C227CEB5}"/>
              </a:ext>
            </a:extLst>
          </p:cNvPr>
          <p:cNvCxnSpPr/>
          <p:nvPr/>
        </p:nvCxnSpPr>
        <p:spPr>
          <a:xfrm flipV="1">
            <a:off x="-9525" y="213518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xmlns="" id="{228984E0-F8DC-49C9-943B-1B2E38F5C669}"/>
              </a:ext>
            </a:extLst>
          </p:cNvPr>
          <p:cNvCxnSpPr/>
          <p:nvPr/>
        </p:nvCxnSpPr>
        <p:spPr>
          <a:xfrm flipV="1">
            <a:off x="-14288" y="5827713"/>
            <a:ext cx="12192001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24" name="Рисунок 7196">
            <a:extLst>
              <a:ext uri="{FF2B5EF4-FFF2-40B4-BE49-F238E27FC236}">
                <a16:creationId xmlns:a16="http://schemas.microsoft.com/office/drawing/2014/main" xmlns="" id="{B465D697-CEF8-4675-A372-B437F43D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4025"/>
            <a:ext cx="12231688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C6C41739-D13D-4C6D-A986-25A09AE60606}"/>
              </a:ext>
            </a:extLst>
          </p:cNvPr>
          <p:cNvCxnSpPr>
            <a:cxnSpLocks/>
          </p:cNvCxnSpPr>
          <p:nvPr/>
        </p:nvCxnSpPr>
        <p:spPr>
          <a:xfrm flipV="1">
            <a:off x="0" y="93503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" descr="C:\Users\школа4\Desktop\школ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021976"/>
            <a:ext cx="1515036" cy="1114903"/>
          </a:xfrm>
          <a:prstGeom prst="roundRect">
            <a:avLst>
              <a:gd name="adj" fmla="val 16667"/>
            </a:avLst>
          </a:prstGeom>
          <a:ln w="28575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1010865"/>
            <a:ext cx="1398494" cy="113169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5" name="Picture 4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96254" y="5899480"/>
            <a:ext cx="1445558" cy="95851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6" name="Рисунок 65" descr="https://avatars.mds.yandex.net/i?id=597292bcc5ba0544361e5cbf39ddca5413342b49-8186070-images-thumbs&amp;n=13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916706"/>
            <a:ext cx="1407459" cy="941294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</p:pic>
      <p:pic>
        <p:nvPicPr>
          <p:cNvPr id="67" name="Picture 2" descr="https://avatars.mds.yandex.net/i?id=26d3046060fadb5bed7169a7e3b0fa8d-5606031-images-thumbs&amp;n=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26833" y="5889160"/>
            <a:ext cx="1402249" cy="968840"/>
          </a:xfrm>
          <a:prstGeom prst="rect">
            <a:avLst/>
          </a:prstGeom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68" name="Picture 4" descr="https://avatars.mds.yandex.net/i?id=00ef14fec1e5b33b0ce1e3d012029b3754e74be5-8483432-images-thumbs&amp;n=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655571" y="5887616"/>
            <a:ext cx="1301911" cy="97038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4" name="Рисунок 11" descr="vv2d3M1QUaE.jpg.crdownload"/>
          <p:cNvPicPr>
            <a:picLocks noChangeAspect="1"/>
          </p:cNvPicPr>
          <p:nvPr/>
        </p:nvPicPr>
        <p:blipFill>
          <a:blip r:embed="rId16" cstate="print"/>
          <a:srcRect l="25587" t="9052" r="24800" b="12199"/>
          <a:stretch>
            <a:fillRect/>
          </a:stretch>
        </p:blipFill>
        <p:spPr bwMode="auto">
          <a:xfrm>
            <a:off x="2796988" y="5907741"/>
            <a:ext cx="864293" cy="95025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5" name="Рисунок 7" descr="https://avatars.mds.yandex.net/i?id=d9370245ef133aa3cbfab011d06245d3-4034413-images-thumbs&amp;n=13&amp;exp=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35794" y="5884528"/>
            <a:ext cx="1472465" cy="9734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6" name="Picture 8" descr="https://avatars.mds.yandex.net/i?id=d914e2ca3bde32f022cbfdfe5a30edb8274b581c-8211098-images-thumbs&amp;n=1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826324" y="5880847"/>
            <a:ext cx="1261042" cy="97715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82" name="Рисунок 81" descr="https://avatars.mds.yandex.net/i?id=036bc2497fea4ea5116317942158c2a773f2c48d-6263806-images-thumbs&amp;n=13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099176" y="5880847"/>
            <a:ext cx="1416424" cy="97715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0070C0"/>
            </a:contourClr>
          </a:sp3d>
        </p:spPr>
      </p:pic>
      <p:pic>
        <p:nvPicPr>
          <p:cNvPr id="83" name="Picture 7" descr="https://sun9-44.userapi.com/impg/X-uaiG8R8cVJENLzR_ShdRfc5PF_nnuRNUNbIg/k5oWYthN1nA.jpg?size=1280x853&amp;quality=96&amp;sign=3ba7ff1c0a40a5befa8a2b7d91e09e24&amp;type=album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0527366" y="5862918"/>
            <a:ext cx="1664634" cy="99508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xmlns="" id="{970C7CA2-DB04-46A3-84BB-FDD414A18122}"/>
              </a:ext>
            </a:extLst>
          </p:cNvPr>
          <p:cNvSpPr/>
          <p:nvPr/>
        </p:nvSpPr>
        <p:spPr>
          <a:xfrm>
            <a:off x="3674504" y="4434077"/>
            <a:ext cx="1987550" cy="648912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xmlns="" id="{EE912F8C-A50D-4EC6-A759-1DD2569FCB12}"/>
              </a:ext>
            </a:extLst>
          </p:cNvPr>
          <p:cNvSpPr txBox="1"/>
          <p:nvPr/>
        </p:nvSpPr>
        <p:spPr>
          <a:xfrm>
            <a:off x="3585883" y="4563035"/>
            <a:ext cx="21304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туристическая</a:t>
            </a:r>
            <a:endParaRPr lang="ru-RU" sz="2000" b="1" dirty="0">
              <a:solidFill>
                <a:srgbClr val="126F87"/>
              </a:solidFill>
              <a:latin typeface="Ubuntu" panose="020B0504030602030204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53755">
            <a:off x="4390" y="4092891"/>
            <a:ext cx="1851269" cy="129649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1781">
            <a:off x="3833554" y="4099858"/>
            <a:ext cx="1967732" cy="135068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38" name="Picture 2" descr="https://brcrussia.ru/wp-content/uploads/153434184_0_0_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9479">
            <a:off x="3768352" y="5491155"/>
            <a:ext cx="1840396" cy="1230593"/>
          </a:xfrm>
          <a:prstGeom prst="rect">
            <a:avLst/>
          </a:prstGeom>
          <a:noFill/>
        </p:spPr>
      </p:pic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xmlns="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Кадровый потенциал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xmlns="" id="{95F78B5E-F3EB-5C04-1085-3BE5831DC624}"/>
              </a:ext>
            </a:extLst>
          </p:cNvPr>
          <p:cNvSpPr/>
          <p:nvPr/>
        </p:nvSpPr>
        <p:spPr>
          <a:xfrm>
            <a:off x="600987" y="711583"/>
            <a:ext cx="612536" cy="643801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 smtClean="0"/>
              <a:t>13</a:t>
            </a:r>
            <a:endParaRPr lang="ru-RU" sz="2000" b="1" kern="1200" dirty="0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xmlns="" id="{DA67ED8C-9D7B-C059-FF38-5F504235CB58}"/>
              </a:ext>
            </a:extLst>
          </p:cNvPr>
          <p:cNvSpPr/>
          <p:nvPr/>
        </p:nvSpPr>
        <p:spPr>
          <a:xfrm>
            <a:off x="1352841" y="689497"/>
            <a:ext cx="4871742" cy="559779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Д</a:t>
            </a:r>
            <a:r>
              <a:rPr lang="ru-RU" sz="1400" b="1" kern="1200" dirty="0" smtClean="0">
                <a:solidFill>
                  <a:srgbClr val="126F87"/>
                </a:solidFill>
                <a:latin typeface="Ubuntu" panose="020B0504030602030204" pitchFamily="34" charset="0"/>
              </a:rPr>
              <a:t>ошкольных 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образовательных организаций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xmlns="" id="{27A799B3-DCE8-22DC-503F-C0F5FCD46103}"/>
              </a:ext>
            </a:extLst>
          </p:cNvPr>
          <p:cNvSpPr/>
          <p:nvPr/>
        </p:nvSpPr>
        <p:spPr>
          <a:xfrm>
            <a:off x="558442" y="1914132"/>
            <a:ext cx="641453" cy="676263"/>
          </a:xfrm>
          <a:custGeom>
            <a:avLst/>
            <a:gdLst>
              <a:gd name="connsiteX0" fmla="*/ 0 w 594660"/>
              <a:gd name="connsiteY0" fmla="*/ 278554 h 557107"/>
              <a:gd name="connsiteX1" fmla="*/ 139277 w 594660"/>
              <a:gd name="connsiteY1" fmla="*/ 0 h 557107"/>
              <a:gd name="connsiteX2" fmla="*/ 455383 w 594660"/>
              <a:gd name="connsiteY2" fmla="*/ 0 h 557107"/>
              <a:gd name="connsiteX3" fmla="*/ 594660 w 594660"/>
              <a:gd name="connsiteY3" fmla="*/ 278554 h 557107"/>
              <a:gd name="connsiteX4" fmla="*/ 455383 w 594660"/>
              <a:gd name="connsiteY4" fmla="*/ 557107 h 557107"/>
              <a:gd name="connsiteX5" fmla="*/ 139277 w 594660"/>
              <a:gd name="connsiteY5" fmla="*/ 557107 h 557107"/>
              <a:gd name="connsiteX6" fmla="*/ 0 w 594660"/>
              <a:gd name="connsiteY6" fmla="*/ 278554 h 55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660" h="557107">
                <a:moveTo>
                  <a:pt x="297329" y="0"/>
                </a:moveTo>
                <a:lnTo>
                  <a:pt x="594659" y="130482"/>
                </a:lnTo>
                <a:lnTo>
                  <a:pt x="594659" y="426625"/>
                </a:lnTo>
                <a:lnTo>
                  <a:pt x="297329" y="557107"/>
                </a:lnTo>
                <a:lnTo>
                  <a:pt x="1" y="426625"/>
                </a:lnTo>
                <a:lnTo>
                  <a:pt x="1" y="130482"/>
                </a:lnTo>
                <a:lnTo>
                  <a:pt x="297329" y="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13333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13333"/>
            </a:schemeClr>
          </a:effectRef>
          <a:fontRef idx="minor">
            <a:schemeClr val="lt1"/>
          </a:fontRef>
        </p:style>
        <p:txBody>
          <a:bodyPr spcFirstLastPara="0" vert="horz" wrap="square" lIns="102619" tIns="108682" rIns="102620" bIns="10868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2</a:t>
            </a:r>
            <a:endParaRPr lang="ru-RU" sz="2000" b="1" kern="1200" dirty="0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xmlns="" id="{05C5BF48-7F8D-BB14-82CD-B0101BC75761}"/>
              </a:ext>
            </a:extLst>
          </p:cNvPr>
          <p:cNvSpPr/>
          <p:nvPr/>
        </p:nvSpPr>
        <p:spPr>
          <a:xfrm>
            <a:off x="1352841" y="1378543"/>
            <a:ext cx="4886850" cy="535589"/>
          </a:xfrm>
          <a:custGeom>
            <a:avLst/>
            <a:gdLst>
              <a:gd name="connsiteX0" fmla="*/ 165637 w 993802"/>
              <a:gd name="connsiteY0" fmla="*/ 0 h 4647430"/>
              <a:gd name="connsiteX1" fmla="*/ 828165 w 993802"/>
              <a:gd name="connsiteY1" fmla="*/ 0 h 4647430"/>
              <a:gd name="connsiteX2" fmla="*/ 993802 w 993802"/>
              <a:gd name="connsiteY2" fmla="*/ 165637 h 4647430"/>
              <a:gd name="connsiteX3" fmla="*/ 993802 w 993802"/>
              <a:gd name="connsiteY3" fmla="*/ 4647430 h 4647430"/>
              <a:gd name="connsiteX4" fmla="*/ 993802 w 993802"/>
              <a:gd name="connsiteY4" fmla="*/ 4647430 h 4647430"/>
              <a:gd name="connsiteX5" fmla="*/ 0 w 993802"/>
              <a:gd name="connsiteY5" fmla="*/ 4647430 h 4647430"/>
              <a:gd name="connsiteX6" fmla="*/ 0 w 993802"/>
              <a:gd name="connsiteY6" fmla="*/ 4647430 h 4647430"/>
              <a:gd name="connsiteX7" fmla="*/ 0 w 993802"/>
              <a:gd name="connsiteY7" fmla="*/ 165637 h 4647430"/>
              <a:gd name="connsiteX8" fmla="*/ 165637 w 993802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802" h="4647430">
                <a:moveTo>
                  <a:pt x="993802" y="774587"/>
                </a:moveTo>
                <a:lnTo>
                  <a:pt x="993802" y="3872843"/>
                </a:lnTo>
                <a:cubicBezTo>
                  <a:pt x="993802" y="4300636"/>
                  <a:pt x="977944" y="4647430"/>
                  <a:pt x="958382" y="4647430"/>
                </a:cubicBezTo>
                <a:lnTo>
                  <a:pt x="0" y="4647430"/>
                </a:lnTo>
                <a:lnTo>
                  <a:pt x="0" y="4647430"/>
                </a:lnTo>
                <a:lnTo>
                  <a:pt x="0" y="0"/>
                </a:lnTo>
                <a:lnTo>
                  <a:pt x="0" y="0"/>
                </a:lnTo>
                <a:lnTo>
                  <a:pt x="958382" y="0"/>
                </a:lnTo>
                <a:cubicBezTo>
                  <a:pt x="977944" y="0"/>
                  <a:pt x="993802" y="346794"/>
                  <a:pt x="993802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8672" rIns="58672" bIns="58674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О</a:t>
            </a:r>
            <a:r>
              <a:rPr lang="ru-RU" sz="1400" b="1" kern="1200" dirty="0" smtClean="0">
                <a:solidFill>
                  <a:srgbClr val="126F87"/>
                </a:solidFill>
                <a:latin typeface="Ubuntu" panose="020B0504030602030204" pitchFamily="34" charset="0"/>
              </a:rPr>
              <a:t>бщеобразовательных 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организации</a:t>
            </a: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xmlns="" id="{C0CF1DCF-ADAB-7ACE-2554-CAFED73AC089}"/>
              </a:ext>
            </a:extLst>
          </p:cNvPr>
          <p:cNvSpPr/>
          <p:nvPr/>
        </p:nvSpPr>
        <p:spPr>
          <a:xfrm>
            <a:off x="599059" y="2621459"/>
            <a:ext cx="643380" cy="686236"/>
          </a:xfrm>
          <a:custGeom>
            <a:avLst/>
            <a:gdLst>
              <a:gd name="connsiteX0" fmla="*/ 0 w 618190"/>
              <a:gd name="connsiteY0" fmla="*/ 321690 h 643379"/>
              <a:gd name="connsiteX1" fmla="*/ 154548 w 618190"/>
              <a:gd name="connsiteY1" fmla="*/ 0 h 643379"/>
              <a:gd name="connsiteX2" fmla="*/ 463643 w 618190"/>
              <a:gd name="connsiteY2" fmla="*/ 0 h 643379"/>
              <a:gd name="connsiteX3" fmla="*/ 618190 w 618190"/>
              <a:gd name="connsiteY3" fmla="*/ 321690 h 643379"/>
              <a:gd name="connsiteX4" fmla="*/ 463643 w 618190"/>
              <a:gd name="connsiteY4" fmla="*/ 643379 h 643379"/>
              <a:gd name="connsiteX5" fmla="*/ 154548 w 618190"/>
              <a:gd name="connsiteY5" fmla="*/ 643379 h 643379"/>
              <a:gd name="connsiteX6" fmla="*/ 0 w 618190"/>
              <a:gd name="connsiteY6" fmla="*/ 321690 h 64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190" h="643379">
                <a:moveTo>
                  <a:pt x="309095" y="1"/>
                </a:moveTo>
                <a:lnTo>
                  <a:pt x="618190" y="160846"/>
                </a:lnTo>
                <a:lnTo>
                  <a:pt x="618190" y="482535"/>
                </a:lnTo>
                <a:lnTo>
                  <a:pt x="309095" y="643378"/>
                </a:lnTo>
                <a:lnTo>
                  <a:pt x="0" y="482535"/>
                </a:lnTo>
                <a:lnTo>
                  <a:pt x="0" y="160846"/>
                </a:lnTo>
                <a:lnTo>
                  <a:pt x="309095" y="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26667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26667"/>
            </a:schemeClr>
          </a:effectRef>
          <a:fontRef idx="minor">
            <a:schemeClr val="lt1"/>
          </a:fontRef>
        </p:style>
        <p:txBody>
          <a:bodyPr spcFirstLastPara="0" vert="horz" wrap="square" lIns="119931" tIns="115732" rIns="119930" bIns="115733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2</a:t>
            </a:r>
            <a:endParaRPr lang="ru-RU" sz="2000" b="1" kern="1200" dirty="0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xmlns="" id="{51274555-1A84-2DA8-F03F-A7BB67FE4095}"/>
              </a:ext>
            </a:extLst>
          </p:cNvPr>
          <p:cNvSpPr/>
          <p:nvPr/>
        </p:nvSpPr>
        <p:spPr>
          <a:xfrm>
            <a:off x="1352841" y="2020936"/>
            <a:ext cx="4871742" cy="536295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У</a:t>
            </a:r>
            <a:r>
              <a:rPr lang="ru-RU" sz="1400" b="1" kern="1200" dirty="0" smtClean="0">
                <a:solidFill>
                  <a:srgbClr val="126F87"/>
                </a:solidFill>
                <a:latin typeface="Ubuntu" panose="020B0504030602030204" pitchFamily="34" charset="0"/>
              </a:rPr>
              <a:t>чреждений 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дополнительного образования</a:t>
            </a:r>
          </a:p>
        </p:txBody>
      </p:sp>
      <p:sp>
        <p:nvSpPr>
          <p:cNvPr id="26" name="Полилиния: фигура 25">
            <a:extLst>
              <a:ext uri="{FF2B5EF4-FFF2-40B4-BE49-F238E27FC236}">
                <a16:creationId xmlns:a16="http://schemas.microsoft.com/office/drawing/2014/main" xmlns="" id="{C57E5F99-69F8-2BEC-30B7-17133CA13AC8}"/>
              </a:ext>
            </a:extLst>
          </p:cNvPr>
          <p:cNvSpPr/>
          <p:nvPr/>
        </p:nvSpPr>
        <p:spPr>
          <a:xfrm>
            <a:off x="600985" y="3357760"/>
            <a:ext cx="641454" cy="667973"/>
          </a:xfrm>
          <a:custGeom>
            <a:avLst/>
            <a:gdLst>
              <a:gd name="connsiteX0" fmla="*/ 0 w 667972"/>
              <a:gd name="connsiteY0" fmla="*/ 320727 h 641453"/>
              <a:gd name="connsiteX1" fmla="*/ 160363 w 667972"/>
              <a:gd name="connsiteY1" fmla="*/ 0 h 641453"/>
              <a:gd name="connsiteX2" fmla="*/ 507609 w 667972"/>
              <a:gd name="connsiteY2" fmla="*/ 0 h 641453"/>
              <a:gd name="connsiteX3" fmla="*/ 667972 w 667972"/>
              <a:gd name="connsiteY3" fmla="*/ 320727 h 641453"/>
              <a:gd name="connsiteX4" fmla="*/ 507609 w 667972"/>
              <a:gd name="connsiteY4" fmla="*/ 641453 h 641453"/>
              <a:gd name="connsiteX5" fmla="*/ 160363 w 667972"/>
              <a:gd name="connsiteY5" fmla="*/ 641453 h 641453"/>
              <a:gd name="connsiteX6" fmla="*/ 0 w 667972"/>
              <a:gd name="connsiteY6" fmla="*/ 320727 h 64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67972" h="641453">
                <a:moveTo>
                  <a:pt x="333985" y="0"/>
                </a:moveTo>
                <a:lnTo>
                  <a:pt x="667971" y="153997"/>
                </a:lnTo>
                <a:lnTo>
                  <a:pt x="667971" y="487456"/>
                </a:lnTo>
                <a:lnTo>
                  <a:pt x="333985" y="641453"/>
                </a:lnTo>
                <a:lnTo>
                  <a:pt x="1" y="487456"/>
                </a:lnTo>
                <a:lnTo>
                  <a:pt x="1" y="153997"/>
                </a:lnTo>
                <a:lnTo>
                  <a:pt x="333985" y="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4000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4000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117487" tIns="121820" rIns="117488" bIns="121819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/>
              <a:t>1</a:t>
            </a:r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xmlns="" id="{626CE734-07E6-0379-E703-C493BAE326A6}"/>
              </a:ext>
            </a:extLst>
          </p:cNvPr>
          <p:cNvSpPr/>
          <p:nvPr/>
        </p:nvSpPr>
        <p:spPr>
          <a:xfrm>
            <a:off x="1352841" y="2621459"/>
            <a:ext cx="4885686" cy="692787"/>
          </a:xfrm>
          <a:custGeom>
            <a:avLst/>
            <a:gdLst>
              <a:gd name="connsiteX0" fmla="*/ 141722 w 850317"/>
              <a:gd name="connsiteY0" fmla="*/ 0 h 4647430"/>
              <a:gd name="connsiteX1" fmla="*/ 708595 w 850317"/>
              <a:gd name="connsiteY1" fmla="*/ 0 h 4647430"/>
              <a:gd name="connsiteX2" fmla="*/ 850317 w 850317"/>
              <a:gd name="connsiteY2" fmla="*/ 141722 h 4647430"/>
              <a:gd name="connsiteX3" fmla="*/ 850317 w 850317"/>
              <a:gd name="connsiteY3" fmla="*/ 4647430 h 4647430"/>
              <a:gd name="connsiteX4" fmla="*/ 850317 w 850317"/>
              <a:gd name="connsiteY4" fmla="*/ 4647430 h 4647430"/>
              <a:gd name="connsiteX5" fmla="*/ 0 w 850317"/>
              <a:gd name="connsiteY5" fmla="*/ 4647430 h 4647430"/>
              <a:gd name="connsiteX6" fmla="*/ 0 w 850317"/>
              <a:gd name="connsiteY6" fmla="*/ 4647430 h 4647430"/>
              <a:gd name="connsiteX7" fmla="*/ 0 w 850317"/>
              <a:gd name="connsiteY7" fmla="*/ 141722 h 4647430"/>
              <a:gd name="connsiteX8" fmla="*/ 141722 w 850317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0317" h="4647430">
                <a:moveTo>
                  <a:pt x="850317" y="774587"/>
                </a:moveTo>
                <a:lnTo>
                  <a:pt x="850317" y="3872843"/>
                </a:lnTo>
                <a:cubicBezTo>
                  <a:pt x="850317" y="4300635"/>
                  <a:pt x="838708" y="4647427"/>
                  <a:pt x="824387" y="4647427"/>
                </a:cubicBezTo>
                <a:lnTo>
                  <a:pt x="0" y="4647427"/>
                </a:lnTo>
                <a:lnTo>
                  <a:pt x="0" y="4647427"/>
                </a:lnTo>
                <a:lnTo>
                  <a:pt x="0" y="3"/>
                </a:lnTo>
                <a:lnTo>
                  <a:pt x="0" y="3"/>
                </a:lnTo>
                <a:lnTo>
                  <a:pt x="824387" y="3"/>
                </a:lnTo>
                <a:cubicBezTo>
                  <a:pt x="838708" y="3"/>
                  <a:pt x="850317" y="346795"/>
                  <a:pt x="850317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1670" rIns="51669" bIns="51669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 smtClean="0">
                <a:solidFill>
                  <a:srgbClr val="126F87"/>
                </a:solidFill>
                <a:latin typeface="Ubuntu" panose="020B0504030602030204" pitchFamily="34" charset="0"/>
              </a:rPr>
              <a:t>Учреждения профессионального образования </a:t>
            </a:r>
            <a:endParaRPr lang="ru-RU" sz="1400" b="1" kern="1200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xmlns="" id="{5E146119-A7DC-4027-97D3-FF8F734621A6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6951673"/>
              </p:ext>
            </p:extLst>
          </p:nvPr>
        </p:nvGraphicFramePr>
        <p:xfrm>
          <a:off x="6226901" y="3981134"/>
          <a:ext cx="5719037" cy="2928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6E48693A-BBFF-4F11-88E4-266D36E18244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453FB156-787F-4D46-A203-01B9990B8705}"/>
              </a:ext>
            </a:extLst>
          </p:cNvPr>
          <p:cNvGrpSpPr/>
          <p:nvPr/>
        </p:nvGrpSpPr>
        <p:grpSpPr>
          <a:xfrm>
            <a:off x="1324643" y="3372612"/>
            <a:ext cx="4913883" cy="717032"/>
            <a:chOff x="443366" y="740031"/>
            <a:chExt cx="5274314" cy="42855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6" name="Прямоугольник: скругленные верхние углы 15">
              <a:extLst>
                <a:ext uri="{FF2B5EF4-FFF2-40B4-BE49-F238E27FC236}">
                  <a16:creationId xmlns:a16="http://schemas.microsoft.com/office/drawing/2014/main" xmlns="" id="{EEB16270-458D-4EBB-BB85-A5C71B986AB3}"/>
                </a:ext>
              </a:extLst>
            </p:cNvPr>
            <p:cNvSpPr/>
            <p:nvPr/>
          </p:nvSpPr>
          <p:spPr>
            <a:xfrm rot="5400000">
              <a:off x="2875323" y="-1673772"/>
              <a:ext cx="428553" cy="5256160"/>
            </a:xfrm>
            <a:prstGeom prst="round2SameRect">
              <a:avLst/>
            </a:prstGeom>
            <a:sp3d extrusionH="190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ик: скругленные верхние углы 4">
              <a:extLst>
                <a:ext uri="{FF2B5EF4-FFF2-40B4-BE49-F238E27FC236}">
                  <a16:creationId xmlns:a16="http://schemas.microsoft.com/office/drawing/2014/main" xmlns="" id="{DAC7B103-BC48-4F57-989A-EDFC98058B36}"/>
                </a:ext>
              </a:extLst>
            </p:cNvPr>
            <p:cNvSpPr txBox="1"/>
            <p:nvPr/>
          </p:nvSpPr>
          <p:spPr>
            <a:xfrm>
              <a:off x="443366" y="754229"/>
              <a:ext cx="5235240" cy="3867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3792" tIns="10160" rIns="10160" bIns="10160" numCol="1" spcCol="1270" anchor="ctr" anchorCtr="0">
              <a:noAutofit/>
            </a:bodyPr>
            <a:lstStyle/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None/>
              </a:pPr>
              <a:endParaRPr lang="ru-RU" sz="16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02EAE7E-7D3D-4A3C-9495-903D36B10E3C}"/>
              </a:ext>
            </a:extLst>
          </p:cNvPr>
          <p:cNvSpPr/>
          <p:nvPr/>
        </p:nvSpPr>
        <p:spPr>
          <a:xfrm>
            <a:off x="1352839" y="3314689"/>
            <a:ext cx="48856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126F87"/>
                </a:solidFill>
                <a:latin typeface="Ubuntu" panose="020B0504030602030204" pitchFamily="34" charset="0"/>
              </a:rPr>
              <a:t>Учреждение для детей-сирот и детей, оставшихся без попечения родителей </a:t>
            </a:r>
            <a:endParaRPr lang="ru-RU" sz="1400" b="1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xmlns="" id="{58B64126-D01D-46F4-9B50-D11C4594EFB8}"/>
              </a:ext>
            </a:extLst>
          </p:cNvPr>
          <p:cNvGrpSpPr/>
          <p:nvPr/>
        </p:nvGrpSpPr>
        <p:grpSpPr>
          <a:xfrm>
            <a:off x="600987" y="1293324"/>
            <a:ext cx="641453" cy="667973"/>
            <a:chOff x="1" y="532683"/>
            <a:chExt cx="461518" cy="48804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xmlns="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xmlns="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/>
                <a:t>9</a:t>
              </a:r>
              <a:endParaRPr lang="ru-RU" sz="2000" b="1" kern="1200" dirty="0"/>
            </a:p>
          </p:txBody>
        </p:sp>
      </p:grp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895233483"/>
              </p:ext>
            </p:extLst>
          </p:nvPr>
        </p:nvGraphicFramePr>
        <p:xfrm>
          <a:off x="6441621" y="711583"/>
          <a:ext cx="5666015" cy="3019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28" name="Picture 5" descr="C:\Users\школа4\Desktop\школ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55696" y="3899669"/>
            <a:ext cx="1900518" cy="1452260"/>
          </a:xfrm>
          <a:prstGeom prst="roundRect">
            <a:avLst>
              <a:gd name="adj" fmla="val 16667"/>
            </a:avLst>
          </a:prstGeom>
          <a:ln w="28575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20" descr="Пейзажи русской глубинки: Нолинск.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20867975">
            <a:off x="101796" y="5541814"/>
            <a:ext cx="1720945" cy="114729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2" name="Picture 22" descr="Дом, где жил артист Чирков. 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849811" y="5549151"/>
            <a:ext cx="1909809" cy="120127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xmlns="" id="{00C66BEF-E656-4276-A242-513B462D983A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Меры поддержки (муниципальный уровень)</a:t>
            </a:r>
          </a:p>
        </p:txBody>
      </p:sp>
      <p:graphicFrame>
        <p:nvGraphicFramePr>
          <p:cNvPr id="16" name="Схема 15">
            <a:extLst>
              <a:ext uri="{FF2B5EF4-FFF2-40B4-BE49-F238E27FC236}">
                <a16:creationId xmlns:a16="http://schemas.microsoft.com/office/drawing/2014/main" xmlns="" id="{27A63596-3CD6-4099-82B9-8D80CA279461}"/>
              </a:ext>
            </a:extLst>
          </p:cNvPr>
          <p:cNvGraphicFramePr/>
          <p:nvPr/>
        </p:nvGraphicFramePr>
        <p:xfrm>
          <a:off x="1144368" y="1953179"/>
          <a:ext cx="10515599" cy="1660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4" name="Прямоугольник 7">
            <a:extLst>
              <a:ext uri="{FF2B5EF4-FFF2-40B4-BE49-F238E27FC236}">
                <a16:creationId xmlns:a16="http://schemas.microsoft.com/office/drawing/2014/main" xmlns="" id="{9E71F7C0-9375-45F6-9A82-9F2FEC35A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63" y="4370388"/>
            <a:ext cx="33401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Допускается обращение как с готовым бизнес-планом, так и с бизнес-идеей</a:t>
            </a:r>
          </a:p>
        </p:txBody>
      </p:sp>
      <p:sp>
        <p:nvSpPr>
          <p:cNvPr id="10245" name="Прямоугольник 7">
            <a:extLst>
              <a:ext uri="{FF2B5EF4-FFF2-40B4-BE49-F238E27FC236}">
                <a16:creationId xmlns:a16="http://schemas.microsoft.com/office/drawing/2014/main" xmlns="" id="{15268135-7BC4-4C90-A77A-2C9F4F561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4308475"/>
            <a:ext cx="33401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Осуществляется первичная консультация, проводится совместный анализ проекта, определяются потребности в мерах финансовой и методической поддержки, производственных площадях</a:t>
            </a:r>
          </a:p>
        </p:txBody>
      </p:sp>
      <p:sp>
        <p:nvSpPr>
          <p:cNvPr id="10246" name="Прямоугольник 7">
            <a:extLst>
              <a:ext uri="{FF2B5EF4-FFF2-40B4-BE49-F238E27FC236}">
                <a16:creationId xmlns:a16="http://schemas.microsoft.com/office/drawing/2014/main" xmlns="" id="{2677A44B-57EA-4F7E-ACE0-05011A643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7650" y="4262438"/>
            <a:ext cx="33401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Формируется перечень институтов развития и мер поддержки в соответствии с параметрами инвестиционного проекта</a:t>
            </a:r>
          </a:p>
        </p:txBody>
      </p: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xmlns="" id="{3487F3E5-FBBF-434D-88CE-4884684C674D}"/>
              </a:ext>
            </a:extLst>
          </p:cNvPr>
          <p:cNvSpPr txBox="1">
            <a:spLocks/>
          </p:cNvSpPr>
          <p:nvPr/>
        </p:nvSpPr>
        <p:spPr>
          <a:xfrm>
            <a:off x="9201150" y="257175"/>
            <a:ext cx="3024188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err="1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</a:t>
            </a: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xmlns="" id="{3CDC4D1B-4232-4D7A-8BDE-3C105AAD0D4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Меры поддержки (региональный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7B010BB4-973F-4949-AD41-DCC3F1E6601B}"/>
              </a:ext>
            </a:extLst>
          </p:cNvPr>
          <p:cNvCxnSpPr>
            <a:cxnSpLocks/>
          </p:cNvCxnSpPr>
          <p:nvPr/>
        </p:nvCxnSpPr>
        <p:spPr>
          <a:xfrm>
            <a:off x="7458075" y="755650"/>
            <a:ext cx="20638" cy="5845175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Прямоугольник 7">
            <a:extLst>
              <a:ext uri="{FF2B5EF4-FFF2-40B4-BE49-F238E27FC236}">
                <a16:creationId xmlns:a16="http://schemas.microsoft.com/office/drawing/2014/main" xmlns="" id="{96DE5674-4443-499D-B42D-BFC748E19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50" y="1722438"/>
            <a:ext cx="66833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Льготное кредитование. Гарантийное кредитование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Образовательные услуги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территориальных кластеров Кировской области</a:t>
            </a:r>
            <a:endParaRPr lang="en-US" altLang="ru-RU" sz="1300" b="1">
              <a:solidFill>
                <a:srgbClr val="04617B"/>
              </a:solidFill>
              <a:latin typeface="Ubuntu" panose="020B05040306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ru-RU" sz="1400" b="1">
              <a:solidFill>
                <a:srgbClr val="04617B"/>
              </a:solidFill>
              <a:latin typeface="Ubuntu" panose="020B05040306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ru-RU" sz="1400" b="1">
              <a:solidFill>
                <a:srgbClr val="04617B"/>
              </a:solidFill>
              <a:latin typeface="Ubuntu" panose="020B05040306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sp>
        <p:nvSpPr>
          <p:cNvPr id="11269" name="Стрелка вправо 9">
            <a:extLst>
              <a:ext uri="{FF2B5EF4-FFF2-40B4-BE49-F238E27FC236}">
                <a16:creationId xmlns:a16="http://schemas.microsoft.com/office/drawing/2014/main" xmlns="" id="{7E09FB0C-D535-490D-82E2-624128B27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2913" y="2362200"/>
            <a:ext cx="430212" cy="285750"/>
          </a:xfrm>
          <a:prstGeom prst="rightArrow">
            <a:avLst>
              <a:gd name="adj1" fmla="val 50000"/>
              <a:gd name="adj2" fmla="val 5029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1270" name="Стрелка вправо 9">
            <a:extLst>
              <a:ext uri="{FF2B5EF4-FFF2-40B4-BE49-F238E27FC236}">
                <a16:creationId xmlns:a16="http://schemas.microsoft.com/office/drawing/2014/main" xmlns="" id="{CC584201-15AF-4428-AE48-A9576D1B0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213" y="3552825"/>
            <a:ext cx="447675" cy="312738"/>
          </a:xfrm>
          <a:prstGeom prst="rightArrow">
            <a:avLst>
              <a:gd name="adj1" fmla="val 50000"/>
              <a:gd name="adj2" fmla="val 5026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1271" name="Прямоугольник 7">
            <a:extLst>
              <a:ext uri="{FF2B5EF4-FFF2-40B4-BE49-F238E27FC236}">
                <a16:creationId xmlns:a16="http://schemas.microsoft.com/office/drawing/2014/main" xmlns="" id="{95F7ED7D-6AF9-42AF-9B75-49D822CCF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8" y="3190875"/>
            <a:ext cx="661035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Антикризисные меры для бизнеса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Онлайн-сервисы для организации удалённой работы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«Горячие линии» для консультаций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Цифровая платформа - представление услуг для предпринимателей в электронном виде</a:t>
            </a:r>
          </a:p>
        </p:txBody>
      </p:sp>
      <p:sp>
        <p:nvSpPr>
          <p:cNvPr id="11272" name="Прямоугольник 7">
            <a:extLst>
              <a:ext uri="{FF2B5EF4-FFF2-40B4-BE49-F238E27FC236}">
                <a16:creationId xmlns:a16="http://schemas.microsoft.com/office/drawing/2014/main" xmlns="" id="{AF36DDB9-BC26-4029-BB71-8675AE8ED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925" y="4421188"/>
            <a:ext cx="6692900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Предоставление информационно-консультационной поддержки инвесторам,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комплексное сопровождение инвесторов в моногородах Кировской области,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</a:rPr>
              <a:t>оказание прочей консультационно-методической помощи в целях реализации инвестиционной деятельности.</a:t>
            </a:r>
          </a:p>
        </p:txBody>
      </p:sp>
      <p:sp>
        <p:nvSpPr>
          <p:cNvPr id="11273" name="Стрелка вправо 9">
            <a:extLst>
              <a:ext uri="{FF2B5EF4-FFF2-40B4-BE49-F238E27FC236}">
                <a16:creationId xmlns:a16="http://schemas.microsoft.com/office/drawing/2014/main" xmlns="" id="{C592F878-0362-4A78-87D9-A1E868E01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213" y="4714875"/>
            <a:ext cx="447675" cy="296863"/>
          </a:xfrm>
          <a:prstGeom prst="rightArrow">
            <a:avLst>
              <a:gd name="adj1" fmla="val 50000"/>
              <a:gd name="adj2" fmla="val 5028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1275" name="Прямоугольник 37">
            <a:extLst>
              <a:ext uri="{FF2B5EF4-FFF2-40B4-BE49-F238E27FC236}">
                <a16:creationId xmlns:a16="http://schemas.microsoft.com/office/drawing/2014/main" xmlns="" id="{D5109B09-7E0F-4E7A-ADB9-495E0E4E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052" y="5281161"/>
            <a:ext cx="219162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https://vk.com/club_armko</a:t>
            </a:r>
            <a:endParaRPr lang="ru-RU" altLang="ru-RU" sz="12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1276" name="Рисунок 4">
            <a:extLst>
              <a:ext uri="{FF2B5EF4-FFF2-40B4-BE49-F238E27FC236}">
                <a16:creationId xmlns:a16="http://schemas.microsoft.com/office/drawing/2014/main" xmlns="" id="{96C875E2-8975-4BF1-A5CD-39F75AD72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3650" y="3062288"/>
            <a:ext cx="225107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9">
            <a:extLst>
              <a:ext uri="{FF2B5EF4-FFF2-40B4-BE49-F238E27FC236}">
                <a16:creationId xmlns:a16="http://schemas.microsoft.com/office/drawing/2014/main" xmlns="" id="{FE253ADC-BB43-4242-9621-EB0824A56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0950" y="1738313"/>
            <a:ext cx="302101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Прямоугольник 10">
            <a:extLst>
              <a:ext uri="{FF2B5EF4-FFF2-40B4-BE49-F238E27FC236}">
                <a16:creationId xmlns:a16="http://schemas.microsoft.com/office/drawing/2014/main" xmlns="" id="{F8EE2547-A926-457A-A708-0E7AB8FC1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7529" y="2831853"/>
            <a:ext cx="1574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4617B"/>
                </a:solidFill>
                <a:latin typeface="Ubuntu" panose="020B0504030602030204" pitchFamily="34" charset="0"/>
              </a:rPr>
              <a:t>https://kfpp.ru</a:t>
            </a:r>
            <a:endParaRPr lang="ru-RU" altLang="ru-RU" sz="12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sp>
        <p:nvSpPr>
          <p:cNvPr id="11279" name="Прямоугольник 12">
            <a:extLst>
              <a:ext uri="{FF2B5EF4-FFF2-40B4-BE49-F238E27FC236}">
                <a16:creationId xmlns:a16="http://schemas.microsoft.com/office/drawing/2014/main" xmlns="" id="{EFEE612D-A756-4F16-B847-8AD7E0044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8301" y="3994150"/>
            <a:ext cx="22526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4617B"/>
                </a:solidFill>
                <a:latin typeface="Ubuntu" panose="020B0504030602030204" pitchFamily="34" charset="0"/>
              </a:rPr>
              <a:t>https:</a:t>
            </a:r>
            <a:r>
              <a:rPr lang="ru-RU" altLang="ru-RU" sz="1200" b="1" dirty="0">
                <a:solidFill>
                  <a:srgbClr val="04617B"/>
                </a:solidFill>
                <a:latin typeface="Ubuntu" panose="020B0504030602030204" pitchFamily="34" charset="0"/>
              </a:rPr>
              <a:t>мойбизнес-43.рф</a:t>
            </a:r>
          </a:p>
        </p:txBody>
      </p:sp>
      <p:sp>
        <p:nvSpPr>
          <p:cNvPr id="11280" name="Стрелка вправо 9">
            <a:extLst>
              <a:ext uri="{FF2B5EF4-FFF2-40B4-BE49-F238E27FC236}">
                <a16:creationId xmlns:a16="http://schemas.microsoft.com/office/drawing/2014/main" xmlns="" id="{8451F0E3-9E47-4031-9537-AE4DEE77D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213" y="5903913"/>
            <a:ext cx="442912" cy="280987"/>
          </a:xfrm>
          <a:prstGeom prst="rightArrow">
            <a:avLst>
              <a:gd name="adj1" fmla="val 50000"/>
              <a:gd name="adj2" fmla="val 5017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1281" name="Прямоугольник 7">
            <a:extLst>
              <a:ext uri="{FF2B5EF4-FFF2-40B4-BE49-F238E27FC236}">
                <a16:creationId xmlns:a16="http://schemas.microsoft.com/office/drawing/2014/main" xmlns="" id="{07F2EA30-39C6-4025-8A76-CD9248FF2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250" y="5675313"/>
            <a:ext cx="64277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Информирование, консультирование, семинары, мастер-классы, патентные и маркетинговые исследования, подготовка и экспертиза экспортного контракта, поиск иностранного партнера, бизнес-миссии, международные выставки</a:t>
            </a:r>
          </a:p>
        </p:txBody>
      </p:sp>
      <p:pic>
        <p:nvPicPr>
          <p:cNvPr id="11282" name="Picture 2" descr="C:\Users\user\Desktop\Логотип Центра.png">
            <a:extLst>
              <a:ext uri="{FF2B5EF4-FFF2-40B4-BE49-F238E27FC236}">
                <a16:creationId xmlns:a16="http://schemas.microsoft.com/office/drawing/2014/main" xmlns="" id="{732830C4-4E88-4733-A448-E5690E4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3325" y="5630863"/>
            <a:ext cx="960438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Прямоугольник 7">
            <a:extLst>
              <a:ext uri="{FF2B5EF4-FFF2-40B4-BE49-F238E27FC236}">
                <a16:creationId xmlns:a16="http://schemas.microsoft.com/office/drawing/2014/main" xmlns="" id="{74BC08E0-6146-40E8-8EB4-224ECFDB1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6338" y="5661025"/>
            <a:ext cx="248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sym typeface="PFBeauSansPro-Regular"/>
              </a:rPr>
              <a:t>АНО «Центр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>
                <a:solidFill>
                  <a:srgbClr val="04617B"/>
                </a:solidFill>
                <a:sym typeface="PFBeauSansPro-Regular"/>
              </a:rPr>
              <a:t>поддержки экспорта»</a:t>
            </a:r>
          </a:p>
        </p:txBody>
      </p:sp>
      <p:sp>
        <p:nvSpPr>
          <p:cNvPr id="11284" name="Прямоугольник 40">
            <a:extLst>
              <a:ext uri="{FF2B5EF4-FFF2-40B4-BE49-F238E27FC236}">
                <a16:creationId xmlns:a16="http://schemas.microsoft.com/office/drawing/2014/main" xmlns="" id="{FB517D04-3F49-4CF8-9AB8-982BD6808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77735" y="6480379"/>
            <a:ext cx="17491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http://exportkirov.ru</a:t>
            </a:r>
            <a:endParaRPr lang="ru-RU" altLang="ru-RU" sz="12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21576CC6-5D9E-4D69-822C-89EB8CAD04AF}"/>
              </a:ext>
            </a:extLst>
          </p:cNvPr>
          <p:cNvSpPr txBox="1">
            <a:spLocks/>
          </p:cNvSpPr>
          <p:nvPr/>
        </p:nvSpPr>
        <p:spPr>
          <a:xfrm>
            <a:off x="8739188" y="255680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xmlns="" id="{7D20DA1B-B160-4653-B770-1449349D0AFC}"/>
              </a:ext>
            </a:extLst>
          </p:cNvPr>
          <p:cNvCxnSpPr>
            <a:cxnSpLocks/>
          </p:cNvCxnSpPr>
          <p:nvPr/>
        </p:nvCxnSpPr>
        <p:spPr>
          <a:xfrm>
            <a:off x="120650" y="1719263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41">
            <a:extLst>
              <a:ext uri="{FF2B5EF4-FFF2-40B4-BE49-F238E27FC236}">
                <a16:creationId xmlns:a16="http://schemas.microsoft.com/office/drawing/2014/main" xmlns="" id="{FCC9DE10-2D02-4D5D-9423-638D1D2C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3599" y="1414463"/>
            <a:ext cx="18684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4617B"/>
                </a:solidFill>
                <a:latin typeface="Ubuntu" panose="020B0504030602030204" pitchFamily="34" charset="0"/>
              </a:rPr>
              <a:t>prom@ako.kirov.ru</a:t>
            </a:r>
            <a:endParaRPr lang="ru-RU" altLang="ru-RU" sz="12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pic>
        <p:nvPicPr>
          <p:cNvPr id="11288" name="Picture 26">
            <a:extLst>
              <a:ext uri="{FF2B5EF4-FFF2-40B4-BE49-F238E27FC236}">
                <a16:creationId xmlns:a16="http://schemas.microsoft.com/office/drawing/2014/main" xmlns="" id="{1E4B564F-258E-4E74-B4D9-D9AC5002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275" y="744538"/>
            <a:ext cx="75247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9" name="Стрелка вправо 9">
            <a:extLst>
              <a:ext uri="{FF2B5EF4-FFF2-40B4-BE49-F238E27FC236}">
                <a16:creationId xmlns:a16="http://schemas.microsoft.com/office/drawing/2014/main" xmlns="" id="{85F2F5AA-BEA2-4F47-8E46-F6DEA53FB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6563" y="1090613"/>
            <a:ext cx="436562" cy="301625"/>
          </a:xfrm>
          <a:prstGeom prst="rightArrow">
            <a:avLst>
              <a:gd name="adj1" fmla="val 50000"/>
              <a:gd name="adj2" fmla="val 50477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1290" name="Прямоугольник 7">
            <a:extLst>
              <a:ext uri="{FF2B5EF4-FFF2-40B4-BE49-F238E27FC236}">
                <a16:creationId xmlns:a16="http://schemas.microsoft.com/office/drawing/2014/main" xmlns="" id="{16ADC3E0-2BA1-412C-90EC-5FA97FBBF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" y="746125"/>
            <a:ext cx="64547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</a:rPr>
              <a:t>Гранты субъектам МСП, занимающимися социально значимыми видами деятельности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</a:rPr>
              <a:t>Уполномоченный орган по заключению соглашений об осуществлении деятельности на ТОСЭР</a:t>
            </a:r>
          </a:p>
          <a:p>
            <a:pPr algn="ctr">
              <a:buFont typeface="Arial" panose="020B0604020202020204" pitchFamily="34" charset="0"/>
              <a:buNone/>
            </a:pPr>
            <a:endParaRPr lang="ru-RU" altLang="ru-RU" sz="1400" b="1">
              <a:solidFill>
                <a:srgbClr val="04617B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altLang="ru-RU" sz="1400" b="1">
              <a:solidFill>
                <a:srgbClr val="04617B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ru-RU" altLang="ru-RU" sz="1400" b="1">
              <a:solidFill>
                <a:srgbClr val="04617B"/>
              </a:solidFill>
            </a:endParaRPr>
          </a:p>
        </p:txBody>
      </p:sp>
      <p:sp>
        <p:nvSpPr>
          <p:cNvPr id="11291" name="Прямоугольник 7">
            <a:extLst>
              <a:ext uri="{FF2B5EF4-FFF2-40B4-BE49-F238E27FC236}">
                <a16:creationId xmlns:a16="http://schemas.microsoft.com/office/drawing/2014/main" xmlns="" id="{6DCFFF1D-A6F2-4D10-BABE-49A345BCC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1975" y="790575"/>
            <a:ext cx="35798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300" b="1">
                <a:solidFill>
                  <a:srgbClr val="04617B"/>
                </a:solidFill>
              </a:rPr>
              <a:t>Министерство промышленности, предпринимательства и торговли Кировской области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46FC598E-9C77-46BB-A988-265F1E0BBE51}"/>
              </a:ext>
            </a:extLst>
          </p:cNvPr>
          <p:cNvCxnSpPr>
            <a:cxnSpLocks/>
          </p:cNvCxnSpPr>
          <p:nvPr/>
        </p:nvCxnSpPr>
        <p:spPr>
          <a:xfrm>
            <a:off x="120650" y="3146425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xmlns="" id="{E9BECBCC-A50C-4BEF-B761-575EBFA62310}"/>
              </a:ext>
            </a:extLst>
          </p:cNvPr>
          <p:cNvCxnSpPr>
            <a:cxnSpLocks/>
          </p:cNvCxnSpPr>
          <p:nvPr/>
        </p:nvCxnSpPr>
        <p:spPr>
          <a:xfrm>
            <a:off x="120650" y="4314825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xmlns="" id="{4ED6E3E4-BDC9-4E89-A276-53956D474489}"/>
              </a:ext>
            </a:extLst>
          </p:cNvPr>
          <p:cNvCxnSpPr>
            <a:cxnSpLocks/>
          </p:cNvCxnSpPr>
          <p:nvPr/>
        </p:nvCxnSpPr>
        <p:spPr>
          <a:xfrm>
            <a:off x="147638" y="5583238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306FC85-0002-470A-AE98-E91E71CACEE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7414"/>
          <a:stretch/>
        </p:blipFill>
        <p:spPr>
          <a:xfrm>
            <a:off x="7613650" y="4436060"/>
            <a:ext cx="2345377" cy="1050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xmlns="" id="{D2BEBE27-281B-47A0-9002-676D4809369D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Меры поддержки (федеральный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2374E136-B7FD-4338-A316-01E0FF4F59E3}"/>
              </a:ext>
            </a:extLst>
          </p:cNvPr>
          <p:cNvCxnSpPr/>
          <p:nvPr/>
        </p:nvCxnSpPr>
        <p:spPr>
          <a:xfrm rot="16200000" flipH="1">
            <a:off x="4678362" y="3752851"/>
            <a:ext cx="5514975" cy="190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2CC00166-0393-4A00-8406-8AB08EBAB249}"/>
              </a:ext>
            </a:extLst>
          </p:cNvPr>
          <p:cNvCxnSpPr>
            <a:cxnSpLocks/>
          </p:cNvCxnSpPr>
          <p:nvPr/>
        </p:nvCxnSpPr>
        <p:spPr>
          <a:xfrm>
            <a:off x="398463" y="1730375"/>
            <a:ext cx="11237912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xmlns="" id="{BE928A27-66B7-429F-8602-9C18C1187A11}"/>
              </a:ext>
            </a:extLst>
          </p:cNvPr>
          <p:cNvCxnSpPr>
            <a:cxnSpLocks/>
          </p:cNvCxnSpPr>
          <p:nvPr/>
        </p:nvCxnSpPr>
        <p:spPr>
          <a:xfrm>
            <a:off x="428625" y="5202238"/>
            <a:ext cx="1127760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Прямоугольник 7">
            <a:extLst>
              <a:ext uri="{FF2B5EF4-FFF2-40B4-BE49-F238E27FC236}">
                <a16:creationId xmlns:a16="http://schemas.microsoft.com/office/drawing/2014/main" xmlns="" id="{3FA1F56C-CA75-41B6-81CC-461C2772F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879475"/>
            <a:ext cx="6419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Финансирование расходов по экспортному контракту, компенсация части затрат на транспортировку продукции, финансирование текущих расходов по экспортным поставкам</a:t>
            </a:r>
          </a:p>
        </p:txBody>
      </p:sp>
      <p:sp>
        <p:nvSpPr>
          <p:cNvPr id="12295" name="Стрелка вправо 9">
            <a:extLst>
              <a:ext uri="{FF2B5EF4-FFF2-40B4-BE49-F238E27FC236}">
                <a16:creationId xmlns:a16="http://schemas.microsoft.com/office/drawing/2014/main" xmlns="" id="{3694B74E-553C-49AA-ABA4-4F2ADC1FC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975" y="1109663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2296" name="Стрелка вправо 9">
            <a:extLst>
              <a:ext uri="{FF2B5EF4-FFF2-40B4-BE49-F238E27FC236}">
                <a16:creationId xmlns:a16="http://schemas.microsoft.com/office/drawing/2014/main" xmlns="" id="{3BB1290C-41AD-4B41-A5DE-E6228A38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975" y="5634038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B5031468-9600-4181-A4A9-14B19925CAB0}"/>
              </a:ext>
            </a:extLst>
          </p:cNvPr>
          <p:cNvCxnSpPr>
            <a:cxnSpLocks/>
          </p:cNvCxnSpPr>
          <p:nvPr/>
        </p:nvCxnSpPr>
        <p:spPr>
          <a:xfrm flipV="1">
            <a:off x="428625" y="3371850"/>
            <a:ext cx="11217275" cy="571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8" name="Прямоугольник 7">
            <a:extLst>
              <a:ext uri="{FF2B5EF4-FFF2-40B4-BE49-F238E27FC236}">
                <a16:creationId xmlns:a16="http://schemas.microsoft.com/office/drawing/2014/main" xmlns="" id="{EF98703F-739A-41E2-9894-FDC1E3614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463" y="5551488"/>
            <a:ext cx="60817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Программа льготных займов, субсидии промпредприятиям на уплату процентов по кредитам,  финансовое обеспечение лизинговых проектов</a:t>
            </a:r>
          </a:p>
        </p:txBody>
      </p:sp>
      <p:sp>
        <p:nvSpPr>
          <p:cNvPr id="12299" name="Стрелка вправо 9">
            <a:extLst>
              <a:ext uri="{FF2B5EF4-FFF2-40B4-BE49-F238E27FC236}">
                <a16:creationId xmlns:a16="http://schemas.microsoft.com/office/drawing/2014/main" xmlns="" id="{039C2EFE-7CCF-48AA-B6DE-51BD63CF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975" y="4089400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pic>
        <p:nvPicPr>
          <p:cNvPr id="12300" name="Picture 13" descr="http://export57.ru/files/sitebanners/REC.jpg">
            <a:extLst>
              <a:ext uri="{FF2B5EF4-FFF2-40B4-BE49-F238E27FC236}">
                <a16:creationId xmlns:a16="http://schemas.microsoft.com/office/drawing/2014/main" xmlns="" id="{B81053A5-BA2D-42FD-8BAD-F7F8D4567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746125"/>
            <a:ext cx="20383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Прямоугольник 38">
            <a:extLst>
              <a:ext uri="{FF2B5EF4-FFF2-40B4-BE49-F238E27FC236}">
                <a16:creationId xmlns:a16="http://schemas.microsoft.com/office/drawing/2014/main" xmlns="" id="{929451F0-7465-47E9-8F95-B7A289E6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5613" y="1389063"/>
            <a:ext cx="250100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https://www.exportcenter.ru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2302" name="Прямоугольник 7">
            <a:extLst>
              <a:ext uri="{FF2B5EF4-FFF2-40B4-BE49-F238E27FC236}">
                <a16:creationId xmlns:a16="http://schemas.microsoft.com/office/drawing/2014/main" xmlns="" id="{967496E8-1C84-41EA-AD77-2868C28A7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13" y="1803284"/>
            <a:ext cx="63674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Финансирование инвестиционных проектов (в форме займов от 5 до 250 млн. рублей – 0% годовых, от 250 до 1 000 млн. рублей – 5% годовых; в форме займа под проекты концессий, ГЧП, МЧП от 25 до 250 млн. рублей – 0% годовых, от 250 до 1 000 млн. рублей – 5% годовых), </a:t>
            </a:r>
            <a:r>
              <a:rPr lang="ru-RU" altLang="ru-RU" sz="1400" b="1" dirty="0" err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софинансирование</a:t>
            </a:r>
            <a:r>
              <a:rPr lang="ru-RU" altLang="ru-RU" sz="14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 расходов субъектов РФ на объекты инфраструктуры, в т.ч. социальной, необходимых для реализации новых инвестиционных проектов</a:t>
            </a:r>
          </a:p>
        </p:txBody>
      </p:sp>
      <p:sp>
        <p:nvSpPr>
          <p:cNvPr id="12303" name="Прямоугольник 35">
            <a:extLst>
              <a:ext uri="{FF2B5EF4-FFF2-40B4-BE49-F238E27FC236}">
                <a16:creationId xmlns:a16="http://schemas.microsoft.com/office/drawing/2014/main" xmlns="" id="{A0B83799-F646-4231-BF42-1FC7D9CC5D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6325" y="2936875"/>
            <a:ext cx="2222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http://</a:t>
            </a: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моногорода.рф</a:t>
            </a:r>
          </a:p>
        </p:txBody>
      </p:sp>
      <p:sp>
        <p:nvSpPr>
          <p:cNvPr id="12304" name="Стрелка вправо 9">
            <a:extLst>
              <a:ext uri="{FF2B5EF4-FFF2-40B4-BE49-F238E27FC236}">
                <a16:creationId xmlns:a16="http://schemas.microsoft.com/office/drawing/2014/main" xmlns="" id="{85F190F5-E062-4668-8B9D-4BB112A05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2312988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pic>
        <p:nvPicPr>
          <p:cNvPr id="12305" name="Picture 7" descr="http://corpmsp.ru/local/dist/images/desc-logo.png">
            <a:extLst>
              <a:ext uri="{FF2B5EF4-FFF2-40B4-BE49-F238E27FC236}">
                <a16:creationId xmlns:a16="http://schemas.microsoft.com/office/drawing/2014/main" xmlns="" id="{86BBFBF9-D4AB-44E4-8304-29F1D8A2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600" y="3502025"/>
            <a:ext cx="2286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5" descr="https://www.mspbank.ru/templates/index/img/LOGOmsp.jpg">
            <a:extLst>
              <a:ext uri="{FF2B5EF4-FFF2-40B4-BE49-F238E27FC236}">
                <a16:creationId xmlns:a16="http://schemas.microsoft.com/office/drawing/2014/main" xmlns="" id="{C4E9D042-6898-4F89-81B6-A443FF04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488" y="4640263"/>
            <a:ext cx="180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Прямоугольник 7">
            <a:extLst>
              <a:ext uri="{FF2B5EF4-FFF2-40B4-BE49-F238E27FC236}">
                <a16:creationId xmlns:a16="http://schemas.microsoft.com/office/drawing/2014/main" xmlns="" id="{AA2BD5D0-2DD8-4791-9604-06E5F58CD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4099552"/>
            <a:ext cx="6081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Финансовая, кредитная, лизинговая поддержка</a:t>
            </a:r>
          </a:p>
        </p:txBody>
      </p:sp>
      <p:sp>
        <p:nvSpPr>
          <p:cNvPr id="12308" name="Прямоугольник 36">
            <a:extLst>
              <a:ext uri="{FF2B5EF4-FFF2-40B4-BE49-F238E27FC236}">
                <a16:creationId xmlns:a16="http://schemas.microsoft.com/office/drawing/2014/main" xmlns="" id="{65D63023-2E2A-43BB-A5F4-CD11A5840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14358" y="4839818"/>
            <a:ext cx="168828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https://corpmsp.ru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xmlns="" id="{F8D51E79-F3AD-4A92-88F4-172C483967D9}"/>
              </a:ext>
            </a:extLst>
          </p:cNvPr>
          <p:cNvSpPr txBox="1">
            <a:spLocks/>
          </p:cNvSpPr>
          <p:nvPr/>
        </p:nvSpPr>
        <p:spPr>
          <a:xfrm>
            <a:off x="8739188" y="282575"/>
            <a:ext cx="3452812" cy="315913"/>
          </a:xfrm>
          <a:prstGeom prst="rect">
            <a:avLst/>
          </a:prstGeom>
        </p:spPr>
        <p:txBody>
          <a:bodyPr anchor="ctr">
            <a:normAutofit fontScale="5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</a:rPr>
              <a:t>Нолинский район </a:t>
            </a:r>
            <a:endParaRPr lang="ru-RU" sz="3600" b="1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10" name="Picture 11" descr="https://www.tpprf-leasing.ru/workdir/photos/frp_582_416.png">
            <a:extLst>
              <a:ext uri="{FF2B5EF4-FFF2-40B4-BE49-F238E27FC236}">
                <a16:creationId xmlns:a16="http://schemas.microsoft.com/office/drawing/2014/main" xmlns="" id="{904171BF-E12F-47FC-83AB-DAD8ED30B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926" y="5260975"/>
            <a:ext cx="2467382" cy="5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1" name="Прямоугольник 41">
            <a:extLst>
              <a:ext uri="{FF2B5EF4-FFF2-40B4-BE49-F238E27FC236}">
                <a16:creationId xmlns:a16="http://schemas.microsoft.com/office/drawing/2014/main" xmlns="" id="{8879095F-6244-4BA0-A33A-E1FB84DDF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2517" y="5452592"/>
            <a:ext cx="139012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https://frprf.ru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12" name="Рисунок 2">
            <a:extLst>
              <a:ext uri="{FF2B5EF4-FFF2-40B4-BE49-F238E27FC236}">
                <a16:creationId xmlns:a16="http://schemas.microsoft.com/office/drawing/2014/main" xmlns="" id="{C8E2B1C6-1F8E-4217-9795-0DDAA6CEF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488" y="5915025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3" name="Прямоугольник 41">
            <a:extLst>
              <a:ext uri="{FF2B5EF4-FFF2-40B4-BE49-F238E27FC236}">
                <a16:creationId xmlns:a16="http://schemas.microsoft.com/office/drawing/2014/main" xmlns="" id="{6ED6BAC3-3F93-4D29-9874-FDBA36371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57897" y="6457766"/>
            <a:ext cx="203773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14" name="Picture 28">
            <a:extLst>
              <a:ext uri="{FF2B5EF4-FFF2-40B4-BE49-F238E27FC236}">
                <a16:creationId xmlns:a16="http://schemas.microsoft.com/office/drawing/2014/main" xmlns="" id="{7AC340A5-092A-4BE8-B237-B18BA9A7F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1288" y="1966913"/>
            <a:ext cx="1023937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Стрелка: вправо 27">
            <a:extLst>
              <a:ext uri="{FF2B5EF4-FFF2-40B4-BE49-F238E27FC236}">
                <a16:creationId xmlns:a16="http://schemas.microsoft.com/office/drawing/2014/main" xmlns="" id="{118BB95E-3169-4412-BCCE-7223AD25830B}"/>
              </a:ext>
            </a:extLst>
          </p:cNvPr>
          <p:cNvSpPr/>
          <p:nvPr/>
        </p:nvSpPr>
        <p:spPr>
          <a:xfrm>
            <a:off x="9085263" y="2090738"/>
            <a:ext cx="1244600" cy="628650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F49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>
                <a:solidFill>
                  <a:srgbClr val="3F4987"/>
                </a:solidFill>
                <a:latin typeface="Century Gothic" panose="020B0502020202020204" pitchFamily="34" charset="0"/>
              </a:rPr>
              <a:t>передача полномочий</a:t>
            </a:r>
          </a:p>
        </p:txBody>
      </p:sp>
      <p:sp>
        <p:nvSpPr>
          <p:cNvPr id="12316" name="TextBox 31">
            <a:extLst>
              <a:ext uri="{FF2B5EF4-FFF2-40B4-BE49-F238E27FC236}">
                <a16:creationId xmlns:a16="http://schemas.microsoft.com/office/drawing/2014/main" xmlns="" id="{A0D1F325-E727-42E0-9A32-A698C6277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07024" y="3012453"/>
            <a:ext cx="168751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https://</a:t>
            </a:r>
            <a:r>
              <a:rPr lang="ru-RU" altLang="ru-RU" sz="1300" b="1" dirty="0" err="1">
                <a:solidFill>
                  <a:srgbClr val="04617B"/>
                </a:solidFill>
                <a:latin typeface="Ubuntu" panose="020B0504030602030204" pitchFamily="34" charset="0"/>
              </a:rPr>
              <a:t>вэб.рф</a:t>
            </a:r>
            <a:r>
              <a:rPr lang="ru-RU" alt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/</a:t>
            </a:r>
          </a:p>
        </p:txBody>
      </p:sp>
      <p:pic>
        <p:nvPicPr>
          <p:cNvPr id="12317" name="Picture 31" descr="ВЭБ.РФ">
            <a:extLst>
              <a:ext uri="{FF2B5EF4-FFF2-40B4-BE49-F238E27FC236}">
                <a16:creationId xmlns:a16="http://schemas.microsoft.com/office/drawing/2014/main" xmlns="" id="{B7825D02-12F9-4D76-83C3-7D6384620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488" y="1922463"/>
            <a:ext cx="887412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8573</TotalTime>
  <Words>1642</Words>
  <Application>Microsoft Office PowerPoint</Application>
  <PresentationFormat>Произвольный</PresentationFormat>
  <Paragraphs>287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Географическое описание</vt:lpstr>
      <vt:lpstr>Транспортная доступность</vt:lpstr>
      <vt:lpstr>Слайд 4</vt:lpstr>
      <vt:lpstr>Слайд 5</vt:lpstr>
      <vt:lpstr>Слайд 6</vt:lpstr>
      <vt:lpstr>Слайд 7</vt:lpstr>
      <vt:lpstr>Слайд 8</vt:lpstr>
      <vt:lpstr>Слайд 9</vt:lpstr>
      <vt:lpstr>Инвестиционный потенциал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потенциал</dc:title>
  <dc:creator>User</dc:creator>
  <cp:lastModifiedBy>Ostanina</cp:lastModifiedBy>
  <cp:revision>831</cp:revision>
  <cp:lastPrinted>2023-03-22T10:28:32Z</cp:lastPrinted>
  <dcterms:created xsi:type="dcterms:W3CDTF">2020-03-31T07:44:03Z</dcterms:created>
  <dcterms:modified xsi:type="dcterms:W3CDTF">2023-03-24T13:11:25Z</dcterms:modified>
</cp:coreProperties>
</file>