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3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0" r:id="rId1"/>
  </p:sldMasterIdLst>
  <p:notesMasterIdLst>
    <p:notesMasterId r:id="rId23"/>
  </p:notesMasterIdLst>
  <p:handoutMasterIdLst>
    <p:handoutMasterId r:id="rId24"/>
  </p:handoutMasterIdLst>
  <p:sldIdLst>
    <p:sldId id="325" r:id="rId2"/>
    <p:sldId id="270" r:id="rId3"/>
    <p:sldId id="332" r:id="rId4"/>
    <p:sldId id="334" r:id="rId5"/>
    <p:sldId id="335" r:id="rId6"/>
    <p:sldId id="336" r:id="rId7"/>
    <p:sldId id="261" r:id="rId8"/>
    <p:sldId id="287" r:id="rId9"/>
    <p:sldId id="320" r:id="rId10"/>
    <p:sldId id="337" r:id="rId11"/>
    <p:sldId id="521" r:id="rId12"/>
    <p:sldId id="339" r:id="rId13"/>
    <p:sldId id="340" r:id="rId14"/>
    <p:sldId id="341" r:id="rId15"/>
    <p:sldId id="522" r:id="rId16"/>
    <p:sldId id="342" r:id="rId17"/>
    <p:sldId id="291" r:id="rId18"/>
    <p:sldId id="331" r:id="rId19"/>
    <p:sldId id="343" r:id="rId20"/>
    <p:sldId id="267" r:id="rId21"/>
    <p:sldId id="523" r:id="rId22"/>
  </p:sldIdLst>
  <p:sldSz cx="12192000" cy="6858000"/>
  <p:notesSz cx="9906000" cy="67691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">
          <p15:clr>
            <a:srgbClr val="A4A3A4"/>
          </p15:clr>
        </p15:guide>
        <p15:guide id="2" orient="horz" pos="2228">
          <p15:clr>
            <a:srgbClr val="A4A3A4"/>
          </p15:clr>
        </p15:guide>
        <p15:guide id="3" pos="3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7485"/>
    <a:srgbClr val="126F87"/>
    <a:srgbClr val="04617B"/>
    <a:srgbClr val="FFFFFF"/>
    <a:srgbClr val="577E80"/>
    <a:srgbClr val="5A5D66"/>
    <a:srgbClr val="FFFF99"/>
    <a:srgbClr val="53B0F5"/>
    <a:srgbClr val="49ACD6"/>
    <a:srgbClr val="4CA9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87" autoAdjust="0"/>
    <p:restoredTop sz="94629" autoAdjust="0"/>
  </p:normalViewPr>
  <p:slideViewPr>
    <p:cSldViewPr snapToGrid="0">
      <p:cViewPr varScale="1">
        <p:scale>
          <a:sx n="68" d="100"/>
          <a:sy n="68" d="100"/>
        </p:scale>
        <p:origin x="1032" y="60"/>
      </p:cViewPr>
      <p:guideLst>
        <p:guide orient="horz" pos="300"/>
        <p:guide orient="horz" pos="2228"/>
        <p:guide pos="3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296865015406542"/>
          <c:y val="0.21036088447271178"/>
          <c:w val="0.40185256971076888"/>
          <c:h val="0.4543462947568415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3570-4E3D-A250-EECF4A0C598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70-4E3D-A250-EECF4A0C598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570-4E3D-A250-EECF4A0C598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70-4E3D-A250-EECF4A0C598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1343-4C92-BC0D-67AF50492588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1FFF-4A4D-B5DC-C8824007755D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343-4C92-BC0D-67AF50492588}"/>
              </c:ext>
            </c:extLst>
          </c:dPt>
          <c:dLbls>
            <c:dLbl>
              <c:idx val="0"/>
              <c:layout>
                <c:manualLayout>
                  <c:x val="7.0538150739817368E-2"/>
                  <c:y val="-1.755963275479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570-4E3D-A250-EECF4A0C598B}"/>
                </c:ext>
              </c:extLst>
            </c:dLbl>
            <c:dLbl>
              <c:idx val="1"/>
              <c:layout>
                <c:manualLayout>
                  <c:x val="8.7564600918393992E-2"/>
                  <c:y val="-2.19495409434984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570-4E3D-A250-EECF4A0C598B}"/>
                </c:ext>
              </c:extLst>
            </c:dLbl>
            <c:dLbl>
              <c:idx val="2"/>
              <c:layout>
                <c:manualLayout>
                  <c:x val="3.4052900357153207E-2"/>
                  <c:y val="3.9509173698297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570-4E3D-A250-EECF4A0C598B}"/>
                </c:ext>
              </c:extLst>
            </c:dLbl>
            <c:dLbl>
              <c:idx val="3"/>
              <c:layout>
                <c:manualLayout>
                  <c:x val="-8.5132250892883149E-2"/>
                  <c:y val="1.80636080413439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70-4E3D-A250-EECF4A0C598B}"/>
                </c:ext>
              </c:extLst>
            </c:dLbl>
            <c:dLbl>
              <c:idx val="4"/>
              <c:layout>
                <c:manualLayout>
                  <c:x val="-7.2970500765328419E-2"/>
                  <c:y val="-8.77981637739936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343-4C92-BC0D-67AF50492588}"/>
                </c:ext>
              </c:extLst>
            </c:dLbl>
            <c:dLbl>
              <c:idx val="5"/>
              <c:layout>
                <c:manualLayout>
                  <c:x val="-7.7835200816350314E-2"/>
                  <c:y val="-3.0729357320897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1FFF-4A4D-B5DC-C8824007755D}"/>
                </c:ext>
              </c:extLst>
            </c:dLbl>
            <c:dLbl>
              <c:idx val="6"/>
              <c:layout>
                <c:manualLayout>
                  <c:x val="4.8647000510218938E-3"/>
                  <c:y val="-4.82889900756965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343-4C92-BC0D-67AF50492588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04617B"/>
                    </a:solidFill>
                    <a:latin typeface="Ubuntu" panose="020B05040306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обработка древесины - 157,4 млн. рублей</c:v>
                </c:pt>
                <c:pt idx="1">
                  <c:v>производство прочих готовых изделий (НХП) - 17 млн. рублей</c:v>
                </c:pt>
                <c:pt idx="2">
                  <c:v>производство пищевых продуктов - 286,9 млн. рублей</c:v>
                </c:pt>
                <c:pt idx="3">
                  <c:v>производство машин и оборудования - 37 млн. рублей</c:v>
                </c:pt>
                <c:pt idx="4">
                  <c:v>производство бумаги и бумажных  изделий - 17,3 млн. рублей</c:v>
                </c:pt>
                <c:pt idx="5">
                  <c:v>производство кожи и изделий из кожи - 170,3 млн. рублей</c:v>
                </c:pt>
                <c:pt idx="6">
                  <c:v>прочие - 24,1 млн. рублей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 formatCode="0%">
                  <c:v>0.222</c:v>
                </c:pt>
                <c:pt idx="1">
                  <c:v>2.4E-2</c:v>
                </c:pt>
                <c:pt idx="2">
                  <c:v>0.40400000000000003</c:v>
                </c:pt>
                <c:pt idx="3">
                  <c:v>5.1999999999999998E-2</c:v>
                </c:pt>
                <c:pt idx="4">
                  <c:v>2.4E-2</c:v>
                </c:pt>
                <c:pt idx="5">
                  <c:v>0.24</c:v>
                </c:pt>
                <c:pt idx="6">
                  <c:v>3.4000000000000002E-2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570-4E3D-A250-EECF4A0C59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5"/>
        <c:holeSize val="75"/>
      </c:doughnut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4617B"/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4617B"/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4617B"/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4617B"/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2.2105848212165276E-2"/>
          <c:y val="0.68140189471202717"/>
          <c:w val="0.97789415178783468"/>
          <c:h val="0.3054283807218737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04617B"/>
              </a:solidFill>
              <a:latin typeface="Ubuntu" panose="020B05040306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874296721450856"/>
          <c:y val="3.9749269086129455E-2"/>
          <c:w val="0.55963802096791138"/>
          <c:h val="0.5533858172316615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Оборот города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04617B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обрабатывающие производства - 710 млн. рублей</c:v>
                </c:pt>
                <c:pt idx="1">
                  <c:v>сельское хозяйство - 756 млн. рублей</c:v>
                </c:pt>
                <c:pt idx="2">
                  <c:v>торговля оптовая и розничная - 1 942,2 млн. рублей</c:v>
                </c:pt>
                <c:pt idx="3">
                  <c:v>обеспечение электроэнергией, газом и паром - 1 206,2 млн. рублей</c:v>
                </c:pt>
                <c:pt idx="4">
                  <c:v>деятельность гостиниц - 181 млн. рублей</c:v>
                </c:pt>
                <c:pt idx="5">
                  <c:v>транспортировка и хранение - 149 млн. рублей</c:v>
                </c:pt>
                <c:pt idx="6">
                  <c:v>прочие - 249 млн. рублей</c:v>
                </c:pt>
                <c:pt idx="7">
                  <c:v>здравоохранение - 201,6 млн. рублей</c:v>
                </c:pt>
              </c:strCache>
            </c:strRef>
          </c:cat>
          <c:val>
            <c:numRef>
              <c:f>Лист1!$B$2:$B$9</c:f>
              <c:numCache>
                <c:formatCode>0.0%</c:formatCode>
                <c:ptCount val="8"/>
                <c:pt idx="0">
                  <c:v>0.13200000000000001</c:v>
                </c:pt>
                <c:pt idx="1">
                  <c:v>0.14000000000000001</c:v>
                </c:pt>
                <c:pt idx="2">
                  <c:v>0.36</c:v>
                </c:pt>
                <c:pt idx="3">
                  <c:v>0.22</c:v>
                </c:pt>
                <c:pt idx="4">
                  <c:v>3.4000000000000002E-2</c:v>
                </c:pt>
                <c:pt idx="5">
                  <c:v>2.9000000000000001E-2</c:v>
                </c:pt>
                <c:pt idx="6">
                  <c:v>4.7E-2</c:v>
                </c:pt>
                <c:pt idx="7" formatCode="0.00%">
                  <c:v>3.7999999999999999E-2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AD7-447A-B65D-6F33541A8C21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9"/>
      </c:pieChart>
      <c:spPr>
        <a:noFill/>
        <a:ln w="22863">
          <a:noFill/>
        </a:ln>
      </c:spPr>
    </c:plotArea>
    <c:legend>
      <c:legendPos val="b"/>
      <c:layout>
        <c:manualLayout>
          <c:xMode val="edge"/>
          <c:yMode val="edge"/>
          <c:x val="4.127014711584627E-2"/>
          <c:y val="0.66487684031739247"/>
          <c:w val="0.8670047126956052"/>
          <c:h val="0.31942208506561998"/>
        </c:manualLayout>
      </c:layout>
      <c:overlay val="0"/>
      <c:txPr>
        <a:bodyPr/>
        <a:lstStyle/>
        <a:p>
          <a:pPr>
            <a:defRPr sz="1100" b="1">
              <a:solidFill>
                <a:srgbClr val="04617B"/>
              </a:solidFill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180" b="0" i="0" u="none" strike="noStrike" baseline="0">
          <a:solidFill>
            <a:srgbClr val="000000"/>
          </a:solidFill>
          <a:latin typeface="Ubuntu" panose="020B0504030602030204" pitchFamily="34" charset="0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rgbClr val="04617B"/>
                </a:solidFill>
              </a:defRPr>
            </a:pPr>
            <a:r>
              <a:rPr lang="ru-RU" dirty="0">
                <a:solidFill>
                  <a:srgbClr val="04617B"/>
                </a:solidFill>
              </a:rPr>
              <a:t>Распределение постоянного населения по возрастным группам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постоянного населения по возрастным группам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4617B"/>
                        </a:solidFill>
                      </a:defRPr>
                    </a:pPr>
                    <a:fld id="{44C6A5E6-54E5-49D3-B0D8-8E4EB360BB6E}" type="PERCENTAGE">
                      <a:rPr lang="en-US" baseline="0" smtClean="0"/>
                      <a:pPr>
                        <a:defRPr sz="1400" b="1">
                          <a:solidFill>
                            <a:srgbClr val="04617B"/>
                          </a:solidFill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F2F6-4EDC-9EA0-A20044BB136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4617B"/>
                        </a:solidFill>
                      </a:defRPr>
                    </a:pPr>
                    <a:fld id="{97858747-06D3-4096-9FE6-100D30F8A944}" type="PERCENTAGE">
                      <a:rPr lang="en-US" baseline="0" smtClean="0"/>
                      <a:pPr>
                        <a:defRPr sz="1400" b="1">
                          <a:solidFill>
                            <a:srgbClr val="04617B"/>
                          </a:solidFill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2F6-4EDC-9EA0-A20044BB136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04617B"/>
                        </a:solidFill>
                      </a:defRPr>
                    </a:pPr>
                    <a:fld id="{36A6A5ED-E1AD-4B46-ACD1-6679558081FC}" type="PERCENTAGE">
                      <a:rPr lang="en-US" baseline="0" smtClean="0"/>
                      <a:pPr>
                        <a:defRPr sz="1400" b="1">
                          <a:solidFill>
                            <a:srgbClr val="04617B"/>
                          </a:solidFill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/>
              <c:dLblPos val="outEnd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2F6-4EDC-9EA0-A20044BB13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rgbClr val="04617B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Трудоспособного возраста </c:v>
                </c:pt>
                <c:pt idx="1">
                  <c:v>Моложе трудоспособного возраста</c:v>
                </c:pt>
                <c:pt idx="2">
                  <c:v>Старше трудоспособного возраста 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0.503</c:v>
                </c:pt>
                <c:pt idx="1">
                  <c:v>0.16600000000000001</c:v>
                </c:pt>
                <c:pt idx="2">
                  <c:v>0.33100000000000002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2F6-4EDC-9EA0-A20044BB13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033646222256735"/>
          <c:y val="0.41737168435254834"/>
          <c:w val="0.3439250579153903"/>
          <c:h val="0.44171209844128873"/>
        </c:manualLayout>
      </c:layout>
      <c:overlay val="0"/>
      <c:txPr>
        <a:bodyPr/>
        <a:lstStyle/>
        <a:p>
          <a:pPr>
            <a:defRPr sz="1100" b="1">
              <a:solidFill>
                <a:srgbClr val="04617B"/>
              </a:solidFill>
              <a:latin typeface="Ubuntu" panose="020B0504030602030204" pitchFamily="34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276A7C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276A7C"/>
                </a:solidFill>
                <a:latin typeface="Ubuntu" panose="020B0504030602030204" pitchFamily="34" charset="0"/>
              </a:rPr>
              <a:t>Количество субъектов малого и среднего предпринимательства на 01.01.2024  – 373</a:t>
            </a:r>
            <a:r>
              <a:rPr lang="ru-RU" sz="1400" b="1" baseline="0" dirty="0">
                <a:solidFill>
                  <a:srgbClr val="276A7C"/>
                </a:solidFill>
                <a:latin typeface="Ubuntu" panose="020B0504030602030204" pitchFamily="34" charset="0"/>
              </a:rPr>
              <a:t> </a:t>
            </a:r>
            <a:r>
              <a:rPr lang="ru-RU" sz="1400" b="1" dirty="0">
                <a:solidFill>
                  <a:srgbClr val="276A7C"/>
                </a:solidFill>
                <a:latin typeface="Ubuntu" panose="020B0504030602030204" pitchFamily="34" charset="0"/>
              </a:rPr>
              <a:t>ед.,  или 101,1</a:t>
            </a:r>
            <a:r>
              <a:rPr lang="ru-RU" sz="1400" b="1" baseline="0" dirty="0">
                <a:solidFill>
                  <a:srgbClr val="276A7C"/>
                </a:solidFill>
                <a:latin typeface="Ubuntu" panose="020B0504030602030204" pitchFamily="34" charset="0"/>
              </a:rPr>
              <a:t> </a:t>
            </a:r>
            <a:r>
              <a:rPr lang="ru-RU" sz="1400" b="1" dirty="0">
                <a:solidFill>
                  <a:srgbClr val="276A7C"/>
                </a:solidFill>
                <a:latin typeface="Ubuntu" panose="020B0504030602030204" pitchFamily="34" charset="0"/>
              </a:rPr>
              <a:t>% к количеству на 01.01.2023</a:t>
            </a:r>
          </a:p>
        </c:rich>
      </c:tx>
      <c:layout>
        <c:manualLayout>
          <c:xMode val="edge"/>
          <c:yMode val="edge"/>
          <c:x val="0.12602658788774002"/>
          <c:y val="3.76097073188227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276A7C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субъектов малого и среднего предпринимательства на 01.01.2024 – ...ед., или ...% к 01.01.2023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55-4588-AAC6-83922F9C7C6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55-4588-AAC6-83922F9C7C6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55-4588-AAC6-83922F9C7C69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F55-4588-AAC6-83922F9C7C69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73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F55-4588-AAC6-83922F9C7C69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297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2F55-4588-AAC6-83922F9C7C6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76A7C"/>
                    </a:solidFill>
                    <a:latin typeface="Ubuntu" panose="020B05040306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Средних предприятий</c:v>
                </c:pt>
                <c:pt idx="1">
                  <c:v>Малых и микро предприятий</c:v>
                </c:pt>
                <c:pt idx="2">
                  <c:v>ИП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25</c:v>
                </c:pt>
                <c:pt idx="1">
                  <c:v>99</c:v>
                </c:pt>
                <c:pt idx="2">
                  <c:v>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6-44CF-964D-603B624D0F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211834558986252E-2"/>
          <c:y val="0.83185044311598944"/>
          <c:w val="0.98278816544101377"/>
          <c:h val="0.144322418085611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276A7C"/>
              </a:solidFill>
              <a:latin typeface="Ubuntu" panose="020B05040306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B9E86B-EB0D-4193-944C-15D31EEF1FF8}" type="doc">
      <dgm:prSet loTypeId="urn:microsoft.com/office/officeart/2005/8/layout/list1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EF299E6E-A373-48FA-846F-1BFEA459DA27}">
      <dgm:prSet phldrT="[Текст]" custT="1"/>
      <dgm:spPr/>
      <dgm:t>
        <a:bodyPr/>
        <a:lstStyle/>
        <a:p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Площадь района  – 2250 кв. км</a:t>
          </a:r>
        </a:p>
      </dgm:t>
    </dgm:pt>
    <dgm:pt modelId="{91E491AB-5949-45A3-B8DE-A0E480D16E19}" type="parTrans" cxnId="{CA06C5C5-D3FA-477F-A437-A4CD77976496}">
      <dgm:prSet/>
      <dgm:spPr/>
      <dgm:t>
        <a:bodyPr/>
        <a:lstStyle/>
        <a:p>
          <a:endParaRPr lang="ru-RU" sz="1800"/>
        </a:p>
      </dgm:t>
    </dgm:pt>
    <dgm:pt modelId="{A0D683D9-1FD1-4938-88EB-1D20E35414C1}" type="sibTrans" cxnId="{CA06C5C5-D3FA-477F-A437-A4CD77976496}">
      <dgm:prSet/>
      <dgm:spPr/>
      <dgm:t>
        <a:bodyPr/>
        <a:lstStyle/>
        <a:p>
          <a:endParaRPr lang="ru-RU" sz="1800"/>
        </a:p>
      </dgm:t>
    </dgm:pt>
    <dgm:pt modelId="{45142B48-25CD-4185-A65D-C9B21F289EEE}">
      <dgm:prSet phldrT="[Текст]" custT="1"/>
      <dgm:spPr/>
      <dgm:t>
        <a:bodyPr/>
        <a:lstStyle/>
        <a:p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Расположен на юго-востоке Кировской области</a:t>
          </a:r>
        </a:p>
      </dgm:t>
    </dgm:pt>
    <dgm:pt modelId="{EE268263-D06C-42EC-83BA-335D4BCA94B3}" type="parTrans" cxnId="{414C6B2C-7E7A-4CC6-BDE8-67D7DB1DEF40}">
      <dgm:prSet/>
      <dgm:spPr/>
      <dgm:t>
        <a:bodyPr/>
        <a:lstStyle/>
        <a:p>
          <a:endParaRPr lang="ru-RU" sz="1800"/>
        </a:p>
      </dgm:t>
    </dgm:pt>
    <dgm:pt modelId="{97531699-EA4F-4929-96EF-5276F3C9B8DC}" type="sibTrans" cxnId="{414C6B2C-7E7A-4CC6-BDE8-67D7DB1DEF40}">
      <dgm:prSet/>
      <dgm:spPr/>
      <dgm:t>
        <a:bodyPr/>
        <a:lstStyle/>
        <a:p>
          <a:endParaRPr lang="ru-RU" sz="1800"/>
        </a:p>
      </dgm:t>
    </dgm:pt>
    <dgm:pt modelId="{CEEA02FD-AFFA-43DA-8B3F-4F78FAA60FD1}">
      <dgm:prSet phldrT="[Текст]" custT="1"/>
      <dgm:spPr/>
      <dgm:t>
        <a:bodyPr/>
        <a:lstStyle/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80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 137 км от областного центра, г. Кирова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60546A-4BC1-4628-8AC2-3E73DE5BCDDA}" type="parTrans" cxnId="{1A7CF410-2BFE-4A66-A9AD-67C1370A40C7}">
      <dgm:prSet/>
      <dgm:spPr/>
      <dgm:t>
        <a:bodyPr/>
        <a:lstStyle/>
        <a:p>
          <a:endParaRPr lang="ru-RU" sz="1800"/>
        </a:p>
      </dgm:t>
    </dgm:pt>
    <dgm:pt modelId="{19334AF7-9674-42D2-A27A-A6B70EC775DF}" type="sibTrans" cxnId="{1A7CF410-2BFE-4A66-A9AD-67C1370A40C7}">
      <dgm:prSet/>
      <dgm:spPr/>
      <dgm:t>
        <a:bodyPr/>
        <a:lstStyle/>
        <a:p>
          <a:endParaRPr lang="ru-RU" sz="1800"/>
        </a:p>
      </dgm:t>
    </dgm:pt>
    <dgm:pt modelId="{9C3D6419-BE15-4EF7-A859-614D7EA7CF34}">
      <dgm:prSet phldrT="[Текст]" custT="1"/>
      <dgm:spPr/>
      <dgm:t>
        <a:bodyPr/>
        <a:lstStyle/>
        <a:p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Граничит с шестью районами региона</a:t>
          </a:r>
        </a:p>
      </dgm:t>
    </dgm:pt>
    <dgm:pt modelId="{A44C0625-C35A-4E6F-BF75-9684C57947F9}" type="parTrans" cxnId="{1868D331-254C-4BB1-8F0C-C4E0D4C8E4C7}">
      <dgm:prSet/>
      <dgm:spPr/>
      <dgm:t>
        <a:bodyPr/>
        <a:lstStyle/>
        <a:p>
          <a:endParaRPr lang="ru-RU" sz="1800"/>
        </a:p>
      </dgm:t>
    </dgm:pt>
    <dgm:pt modelId="{2786A2C7-661B-4C60-8B79-C62F87548A5C}" type="sibTrans" cxnId="{1868D331-254C-4BB1-8F0C-C4E0D4C8E4C7}">
      <dgm:prSet/>
      <dgm:spPr/>
      <dgm:t>
        <a:bodyPr/>
        <a:lstStyle/>
        <a:p>
          <a:endParaRPr lang="ru-RU" sz="1800"/>
        </a:p>
      </dgm:t>
    </dgm:pt>
    <dgm:pt modelId="{CAD41E72-FE7F-421B-9078-8B28B733410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Численность населения на 01.01.2024 – 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15 213 человек</a:t>
          </a:r>
        </a:p>
      </dgm:t>
    </dgm:pt>
    <dgm:pt modelId="{B40B2F74-4E28-4725-A50C-63560055A432}" type="parTrans" cxnId="{76A8CE48-2C32-4693-AC46-BFE59F4E551C}">
      <dgm:prSet/>
      <dgm:spPr/>
      <dgm:t>
        <a:bodyPr/>
        <a:lstStyle/>
        <a:p>
          <a:endParaRPr lang="ru-RU" sz="1800"/>
        </a:p>
      </dgm:t>
    </dgm:pt>
    <dgm:pt modelId="{E6E12B40-FC05-452F-A387-1E76DED874A5}" type="sibTrans" cxnId="{76A8CE48-2C32-4693-AC46-BFE59F4E551C}">
      <dgm:prSet/>
      <dgm:spPr/>
      <dgm:t>
        <a:bodyPr/>
        <a:lstStyle/>
        <a:p>
          <a:endParaRPr lang="ru-RU" sz="1800"/>
        </a:p>
      </dgm:t>
    </dgm:pt>
    <dgm:pt modelId="{FCCF4E3B-5529-4ABD-8BB0-8E1E0ABB1EF8}" type="pres">
      <dgm:prSet presAssocID="{39B9E86B-EB0D-4193-944C-15D31EEF1FF8}" presName="linear" presStyleCnt="0">
        <dgm:presLayoutVars>
          <dgm:dir/>
          <dgm:animLvl val="lvl"/>
          <dgm:resizeHandles val="exact"/>
        </dgm:presLayoutVars>
      </dgm:prSet>
      <dgm:spPr/>
    </dgm:pt>
    <dgm:pt modelId="{F4AABBD5-1F28-4552-84EB-CF27CD85F27B}" type="pres">
      <dgm:prSet presAssocID="{EF299E6E-A373-48FA-846F-1BFEA459DA27}" presName="parentLin" presStyleCnt="0"/>
      <dgm:spPr/>
    </dgm:pt>
    <dgm:pt modelId="{2C022169-22B2-4BBF-89D9-CD50A4ECB27C}" type="pres">
      <dgm:prSet presAssocID="{EF299E6E-A373-48FA-846F-1BFEA459DA27}" presName="parentLeftMargin" presStyleLbl="node1" presStyleIdx="0" presStyleCnt="5"/>
      <dgm:spPr/>
    </dgm:pt>
    <dgm:pt modelId="{B9FC0CC2-A407-49E3-9FF7-718A17486171}" type="pres">
      <dgm:prSet presAssocID="{EF299E6E-A373-48FA-846F-1BFEA459DA27}" presName="parentText" presStyleLbl="node1" presStyleIdx="0" presStyleCnt="5" custScaleX="131392">
        <dgm:presLayoutVars>
          <dgm:chMax val="0"/>
          <dgm:bulletEnabled val="1"/>
        </dgm:presLayoutVars>
      </dgm:prSet>
      <dgm:spPr/>
    </dgm:pt>
    <dgm:pt modelId="{26CAEFF1-20BF-4B29-B0F6-88110B165630}" type="pres">
      <dgm:prSet presAssocID="{EF299E6E-A373-48FA-846F-1BFEA459DA27}" presName="negativeSpace" presStyleCnt="0"/>
      <dgm:spPr/>
    </dgm:pt>
    <dgm:pt modelId="{B7E27818-9B38-46F2-9980-1D56FB2E240E}" type="pres">
      <dgm:prSet presAssocID="{EF299E6E-A373-48FA-846F-1BFEA459DA27}" presName="childText" presStyleLbl="conFgAcc1" presStyleIdx="0" presStyleCnt="5">
        <dgm:presLayoutVars>
          <dgm:bulletEnabled val="1"/>
        </dgm:presLayoutVars>
      </dgm:prSet>
      <dgm:spPr/>
    </dgm:pt>
    <dgm:pt modelId="{1C2BFCA5-EE16-4057-A2C1-4E612FFBD4BC}" type="pres">
      <dgm:prSet presAssocID="{A0D683D9-1FD1-4938-88EB-1D20E35414C1}" presName="spaceBetweenRectangles" presStyleCnt="0"/>
      <dgm:spPr/>
    </dgm:pt>
    <dgm:pt modelId="{FD70E39C-4287-4F35-91E8-7FA0B685E76A}" type="pres">
      <dgm:prSet presAssocID="{CAD41E72-FE7F-421B-9078-8B28B7334109}" presName="parentLin" presStyleCnt="0"/>
      <dgm:spPr/>
    </dgm:pt>
    <dgm:pt modelId="{D253D36F-C4AD-4729-82EF-C01DCC903C50}" type="pres">
      <dgm:prSet presAssocID="{CAD41E72-FE7F-421B-9078-8B28B7334109}" presName="parentLeftMargin" presStyleLbl="node1" presStyleIdx="0" presStyleCnt="5"/>
      <dgm:spPr/>
    </dgm:pt>
    <dgm:pt modelId="{D123EE84-B146-4838-A73C-17829EA96951}" type="pres">
      <dgm:prSet presAssocID="{CAD41E72-FE7F-421B-9078-8B28B7334109}" presName="parentText" presStyleLbl="node1" presStyleIdx="1" presStyleCnt="5" custScaleX="131392">
        <dgm:presLayoutVars>
          <dgm:chMax val="0"/>
          <dgm:bulletEnabled val="1"/>
        </dgm:presLayoutVars>
      </dgm:prSet>
      <dgm:spPr/>
    </dgm:pt>
    <dgm:pt modelId="{FA8AEDB6-2AD4-4D4D-A37E-3172E0D7F54B}" type="pres">
      <dgm:prSet presAssocID="{CAD41E72-FE7F-421B-9078-8B28B7334109}" presName="negativeSpace" presStyleCnt="0"/>
      <dgm:spPr/>
    </dgm:pt>
    <dgm:pt modelId="{9F2797E9-4D08-4F6A-AA95-8410C13F2B99}" type="pres">
      <dgm:prSet presAssocID="{CAD41E72-FE7F-421B-9078-8B28B7334109}" presName="childText" presStyleLbl="conFgAcc1" presStyleIdx="1" presStyleCnt="5">
        <dgm:presLayoutVars>
          <dgm:bulletEnabled val="1"/>
        </dgm:presLayoutVars>
      </dgm:prSet>
      <dgm:spPr/>
    </dgm:pt>
    <dgm:pt modelId="{AA627622-DFBD-410F-93D2-DF0119F3022F}" type="pres">
      <dgm:prSet presAssocID="{E6E12B40-FC05-452F-A387-1E76DED874A5}" presName="spaceBetweenRectangles" presStyleCnt="0"/>
      <dgm:spPr/>
    </dgm:pt>
    <dgm:pt modelId="{63CA375B-4E21-4C6F-8BE2-F7F6B3EC974D}" type="pres">
      <dgm:prSet presAssocID="{45142B48-25CD-4185-A65D-C9B21F289EEE}" presName="parentLin" presStyleCnt="0"/>
      <dgm:spPr/>
    </dgm:pt>
    <dgm:pt modelId="{49A37869-E7E0-4E79-A16B-578F70818466}" type="pres">
      <dgm:prSet presAssocID="{45142B48-25CD-4185-A65D-C9B21F289EEE}" presName="parentLeftMargin" presStyleLbl="node1" presStyleIdx="1" presStyleCnt="5"/>
      <dgm:spPr/>
    </dgm:pt>
    <dgm:pt modelId="{B3E0B144-BF3E-4754-9AFC-929250F0F24F}" type="pres">
      <dgm:prSet presAssocID="{45142B48-25CD-4185-A65D-C9B21F289EEE}" presName="parentText" presStyleLbl="node1" presStyleIdx="2" presStyleCnt="5" custScaleX="131392">
        <dgm:presLayoutVars>
          <dgm:chMax val="0"/>
          <dgm:bulletEnabled val="1"/>
        </dgm:presLayoutVars>
      </dgm:prSet>
      <dgm:spPr/>
    </dgm:pt>
    <dgm:pt modelId="{0E22AF6D-6039-4225-BEDD-971684C9C729}" type="pres">
      <dgm:prSet presAssocID="{45142B48-25CD-4185-A65D-C9B21F289EEE}" presName="negativeSpace" presStyleCnt="0"/>
      <dgm:spPr/>
    </dgm:pt>
    <dgm:pt modelId="{20D3361F-964A-4EFF-9870-73E251C1747D}" type="pres">
      <dgm:prSet presAssocID="{45142B48-25CD-4185-A65D-C9B21F289EEE}" presName="childText" presStyleLbl="conFgAcc1" presStyleIdx="2" presStyleCnt="5">
        <dgm:presLayoutVars>
          <dgm:bulletEnabled val="1"/>
        </dgm:presLayoutVars>
      </dgm:prSet>
      <dgm:spPr/>
    </dgm:pt>
    <dgm:pt modelId="{34DECE00-5377-4F54-B96B-E336B3FDE7D3}" type="pres">
      <dgm:prSet presAssocID="{97531699-EA4F-4929-96EF-5276F3C9B8DC}" presName="spaceBetweenRectangles" presStyleCnt="0"/>
      <dgm:spPr/>
    </dgm:pt>
    <dgm:pt modelId="{0B1505C8-2A02-4940-9855-483061A797CF}" type="pres">
      <dgm:prSet presAssocID="{CEEA02FD-AFFA-43DA-8B3F-4F78FAA60FD1}" presName="parentLin" presStyleCnt="0"/>
      <dgm:spPr/>
    </dgm:pt>
    <dgm:pt modelId="{1441B676-9E12-47C6-BA0C-56A7AB4AAA02}" type="pres">
      <dgm:prSet presAssocID="{CEEA02FD-AFFA-43DA-8B3F-4F78FAA60FD1}" presName="parentLeftMargin" presStyleLbl="node1" presStyleIdx="2" presStyleCnt="5"/>
      <dgm:spPr/>
    </dgm:pt>
    <dgm:pt modelId="{ACE7DC79-D332-4CF3-8FD9-668AD078AAF7}" type="pres">
      <dgm:prSet presAssocID="{CEEA02FD-AFFA-43DA-8B3F-4F78FAA60FD1}" presName="parentText" presStyleLbl="node1" presStyleIdx="3" presStyleCnt="5" custScaleX="131392">
        <dgm:presLayoutVars>
          <dgm:chMax val="0"/>
          <dgm:bulletEnabled val="1"/>
        </dgm:presLayoutVars>
      </dgm:prSet>
      <dgm:spPr/>
    </dgm:pt>
    <dgm:pt modelId="{4C6EC913-2321-4538-ADE8-B723ECACA96C}" type="pres">
      <dgm:prSet presAssocID="{CEEA02FD-AFFA-43DA-8B3F-4F78FAA60FD1}" presName="negativeSpace" presStyleCnt="0"/>
      <dgm:spPr/>
    </dgm:pt>
    <dgm:pt modelId="{E1E1B7B7-8509-46C9-8803-E506DECB756F}" type="pres">
      <dgm:prSet presAssocID="{CEEA02FD-AFFA-43DA-8B3F-4F78FAA60FD1}" presName="childText" presStyleLbl="conFgAcc1" presStyleIdx="3" presStyleCnt="5">
        <dgm:presLayoutVars>
          <dgm:bulletEnabled val="1"/>
        </dgm:presLayoutVars>
      </dgm:prSet>
      <dgm:spPr/>
    </dgm:pt>
    <dgm:pt modelId="{0C97AF25-FBE2-4A76-ABC9-0E1FEC884A4D}" type="pres">
      <dgm:prSet presAssocID="{19334AF7-9674-42D2-A27A-A6B70EC775DF}" presName="spaceBetweenRectangles" presStyleCnt="0"/>
      <dgm:spPr/>
    </dgm:pt>
    <dgm:pt modelId="{F2744118-6485-48C4-9C59-E95318E15E1D}" type="pres">
      <dgm:prSet presAssocID="{9C3D6419-BE15-4EF7-A859-614D7EA7CF34}" presName="parentLin" presStyleCnt="0"/>
      <dgm:spPr/>
    </dgm:pt>
    <dgm:pt modelId="{E2952B24-94D9-40F9-9023-33B4C0A754C7}" type="pres">
      <dgm:prSet presAssocID="{9C3D6419-BE15-4EF7-A859-614D7EA7CF34}" presName="parentLeftMargin" presStyleLbl="node1" presStyleIdx="3" presStyleCnt="5"/>
      <dgm:spPr/>
    </dgm:pt>
    <dgm:pt modelId="{DB1B09F1-0A62-4298-BF86-3A236248471D}" type="pres">
      <dgm:prSet presAssocID="{9C3D6419-BE15-4EF7-A859-614D7EA7CF34}" presName="parentText" presStyleLbl="node1" presStyleIdx="4" presStyleCnt="5" custScaleX="131392">
        <dgm:presLayoutVars>
          <dgm:chMax val="0"/>
          <dgm:bulletEnabled val="1"/>
        </dgm:presLayoutVars>
      </dgm:prSet>
      <dgm:spPr/>
    </dgm:pt>
    <dgm:pt modelId="{807C67AA-E40D-48EF-A152-7AFE8DF78AC2}" type="pres">
      <dgm:prSet presAssocID="{9C3D6419-BE15-4EF7-A859-614D7EA7CF34}" presName="negativeSpace" presStyleCnt="0"/>
      <dgm:spPr/>
    </dgm:pt>
    <dgm:pt modelId="{BF5546EF-50B1-4C71-A55E-4631FB88440B}" type="pres">
      <dgm:prSet presAssocID="{9C3D6419-BE15-4EF7-A859-614D7EA7CF3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A7CF410-2BFE-4A66-A9AD-67C1370A40C7}" srcId="{39B9E86B-EB0D-4193-944C-15D31EEF1FF8}" destId="{CEEA02FD-AFFA-43DA-8B3F-4F78FAA60FD1}" srcOrd="3" destOrd="0" parTransId="{E560546A-4BC1-4628-8AC2-3E73DE5BCDDA}" sibTransId="{19334AF7-9674-42D2-A27A-A6B70EC775DF}"/>
    <dgm:cxn modelId="{1C73941C-CCB8-4E35-B7C9-D77C12FAD7D1}" type="presOf" srcId="{CEEA02FD-AFFA-43DA-8B3F-4F78FAA60FD1}" destId="{1441B676-9E12-47C6-BA0C-56A7AB4AAA02}" srcOrd="0" destOrd="0" presId="urn:microsoft.com/office/officeart/2005/8/layout/list1"/>
    <dgm:cxn modelId="{26D2C91C-D4FC-4461-873C-601615D99637}" type="presOf" srcId="{45142B48-25CD-4185-A65D-C9B21F289EEE}" destId="{49A37869-E7E0-4E79-A16B-578F70818466}" srcOrd="0" destOrd="0" presId="urn:microsoft.com/office/officeart/2005/8/layout/list1"/>
    <dgm:cxn modelId="{414C6B2C-7E7A-4CC6-BDE8-67D7DB1DEF40}" srcId="{39B9E86B-EB0D-4193-944C-15D31EEF1FF8}" destId="{45142B48-25CD-4185-A65D-C9B21F289EEE}" srcOrd="2" destOrd="0" parTransId="{EE268263-D06C-42EC-83BA-335D4BCA94B3}" sibTransId="{97531699-EA4F-4929-96EF-5276F3C9B8DC}"/>
    <dgm:cxn modelId="{1868D331-254C-4BB1-8F0C-C4E0D4C8E4C7}" srcId="{39B9E86B-EB0D-4193-944C-15D31EEF1FF8}" destId="{9C3D6419-BE15-4EF7-A859-614D7EA7CF34}" srcOrd="4" destOrd="0" parTransId="{A44C0625-C35A-4E6F-BF75-9684C57947F9}" sibTransId="{2786A2C7-661B-4C60-8B79-C62F87548A5C}"/>
    <dgm:cxn modelId="{973DA445-0001-4B76-B185-0FCF516BA81D}" type="presOf" srcId="{CAD41E72-FE7F-421B-9078-8B28B7334109}" destId="{D123EE84-B146-4838-A73C-17829EA96951}" srcOrd="1" destOrd="0" presId="urn:microsoft.com/office/officeart/2005/8/layout/list1"/>
    <dgm:cxn modelId="{76A8CE48-2C32-4693-AC46-BFE59F4E551C}" srcId="{39B9E86B-EB0D-4193-944C-15D31EEF1FF8}" destId="{CAD41E72-FE7F-421B-9078-8B28B7334109}" srcOrd="1" destOrd="0" parTransId="{B40B2F74-4E28-4725-A50C-63560055A432}" sibTransId="{E6E12B40-FC05-452F-A387-1E76DED874A5}"/>
    <dgm:cxn modelId="{973D1B6A-93CD-474D-88F7-07B35C585641}" type="presOf" srcId="{CEEA02FD-AFFA-43DA-8B3F-4F78FAA60FD1}" destId="{ACE7DC79-D332-4CF3-8FD9-668AD078AAF7}" srcOrd="1" destOrd="0" presId="urn:microsoft.com/office/officeart/2005/8/layout/list1"/>
    <dgm:cxn modelId="{93EAA071-3A52-47C2-96D3-63C6781D885A}" type="presOf" srcId="{9C3D6419-BE15-4EF7-A859-614D7EA7CF34}" destId="{DB1B09F1-0A62-4298-BF86-3A236248471D}" srcOrd="1" destOrd="0" presId="urn:microsoft.com/office/officeart/2005/8/layout/list1"/>
    <dgm:cxn modelId="{3AC9B056-BFB5-4D0B-8A9D-4C8ED7A36CAB}" type="presOf" srcId="{EF299E6E-A373-48FA-846F-1BFEA459DA27}" destId="{B9FC0CC2-A407-49E3-9FF7-718A17486171}" srcOrd="1" destOrd="0" presId="urn:microsoft.com/office/officeart/2005/8/layout/list1"/>
    <dgm:cxn modelId="{8A8878A3-A09C-40F5-AAAB-111ABD14D7E3}" type="presOf" srcId="{45142B48-25CD-4185-A65D-C9B21F289EEE}" destId="{B3E0B144-BF3E-4754-9AFC-929250F0F24F}" srcOrd="1" destOrd="0" presId="urn:microsoft.com/office/officeart/2005/8/layout/list1"/>
    <dgm:cxn modelId="{CA06C5C5-D3FA-477F-A437-A4CD77976496}" srcId="{39B9E86B-EB0D-4193-944C-15D31EEF1FF8}" destId="{EF299E6E-A373-48FA-846F-1BFEA459DA27}" srcOrd="0" destOrd="0" parTransId="{91E491AB-5949-45A3-B8DE-A0E480D16E19}" sibTransId="{A0D683D9-1FD1-4938-88EB-1D20E35414C1}"/>
    <dgm:cxn modelId="{96B306DC-FFB6-45E3-918E-9CE71DADF592}" type="presOf" srcId="{9C3D6419-BE15-4EF7-A859-614D7EA7CF34}" destId="{E2952B24-94D9-40F9-9023-33B4C0A754C7}" srcOrd="0" destOrd="0" presId="urn:microsoft.com/office/officeart/2005/8/layout/list1"/>
    <dgm:cxn modelId="{3D0598DE-F005-4CBE-A44D-78BA3BAC190C}" type="presOf" srcId="{EF299E6E-A373-48FA-846F-1BFEA459DA27}" destId="{2C022169-22B2-4BBF-89D9-CD50A4ECB27C}" srcOrd="0" destOrd="0" presId="urn:microsoft.com/office/officeart/2005/8/layout/list1"/>
    <dgm:cxn modelId="{F946D2EC-E6FE-4A53-9E24-24EBF5554D51}" type="presOf" srcId="{CAD41E72-FE7F-421B-9078-8B28B7334109}" destId="{D253D36F-C4AD-4729-82EF-C01DCC903C50}" srcOrd="0" destOrd="0" presId="urn:microsoft.com/office/officeart/2005/8/layout/list1"/>
    <dgm:cxn modelId="{DFFCCAF4-D7DC-439E-B144-9FEC46CBD0AE}" type="presOf" srcId="{39B9E86B-EB0D-4193-944C-15D31EEF1FF8}" destId="{FCCF4E3B-5529-4ABD-8BB0-8E1E0ABB1EF8}" srcOrd="0" destOrd="0" presId="urn:microsoft.com/office/officeart/2005/8/layout/list1"/>
    <dgm:cxn modelId="{E3BAEC4C-D110-48F7-99D6-200078CFD769}" type="presParOf" srcId="{FCCF4E3B-5529-4ABD-8BB0-8E1E0ABB1EF8}" destId="{F4AABBD5-1F28-4552-84EB-CF27CD85F27B}" srcOrd="0" destOrd="0" presId="urn:microsoft.com/office/officeart/2005/8/layout/list1"/>
    <dgm:cxn modelId="{D027D1C6-B784-42DD-81C0-B862D319FF2C}" type="presParOf" srcId="{F4AABBD5-1F28-4552-84EB-CF27CD85F27B}" destId="{2C022169-22B2-4BBF-89D9-CD50A4ECB27C}" srcOrd="0" destOrd="0" presId="urn:microsoft.com/office/officeart/2005/8/layout/list1"/>
    <dgm:cxn modelId="{826EA9FD-1A50-42E6-99C6-575C8A5CBA37}" type="presParOf" srcId="{F4AABBD5-1F28-4552-84EB-CF27CD85F27B}" destId="{B9FC0CC2-A407-49E3-9FF7-718A17486171}" srcOrd="1" destOrd="0" presId="urn:microsoft.com/office/officeart/2005/8/layout/list1"/>
    <dgm:cxn modelId="{11BDA211-5163-4A12-8324-6FD51251E380}" type="presParOf" srcId="{FCCF4E3B-5529-4ABD-8BB0-8E1E0ABB1EF8}" destId="{26CAEFF1-20BF-4B29-B0F6-88110B165630}" srcOrd="1" destOrd="0" presId="urn:microsoft.com/office/officeart/2005/8/layout/list1"/>
    <dgm:cxn modelId="{8DA2CF8B-CF1D-45F1-A714-84C8B3EDF2E3}" type="presParOf" srcId="{FCCF4E3B-5529-4ABD-8BB0-8E1E0ABB1EF8}" destId="{B7E27818-9B38-46F2-9980-1D56FB2E240E}" srcOrd="2" destOrd="0" presId="urn:microsoft.com/office/officeart/2005/8/layout/list1"/>
    <dgm:cxn modelId="{A8254496-9A68-44F3-92EC-FE308C1015A0}" type="presParOf" srcId="{FCCF4E3B-5529-4ABD-8BB0-8E1E0ABB1EF8}" destId="{1C2BFCA5-EE16-4057-A2C1-4E612FFBD4BC}" srcOrd="3" destOrd="0" presId="urn:microsoft.com/office/officeart/2005/8/layout/list1"/>
    <dgm:cxn modelId="{15D5FF5B-5376-45EA-B320-53FF762FBD15}" type="presParOf" srcId="{FCCF4E3B-5529-4ABD-8BB0-8E1E0ABB1EF8}" destId="{FD70E39C-4287-4F35-91E8-7FA0B685E76A}" srcOrd="4" destOrd="0" presId="urn:microsoft.com/office/officeart/2005/8/layout/list1"/>
    <dgm:cxn modelId="{F9461F1A-0D35-4475-963A-8FF196D1EB96}" type="presParOf" srcId="{FD70E39C-4287-4F35-91E8-7FA0B685E76A}" destId="{D253D36F-C4AD-4729-82EF-C01DCC903C50}" srcOrd="0" destOrd="0" presId="urn:microsoft.com/office/officeart/2005/8/layout/list1"/>
    <dgm:cxn modelId="{3782349C-E2D8-4B14-B0CB-C3C8C7A5B5E4}" type="presParOf" srcId="{FD70E39C-4287-4F35-91E8-7FA0B685E76A}" destId="{D123EE84-B146-4838-A73C-17829EA96951}" srcOrd="1" destOrd="0" presId="urn:microsoft.com/office/officeart/2005/8/layout/list1"/>
    <dgm:cxn modelId="{3EA4C8FB-F111-4BEC-BE2E-B807392F6FBD}" type="presParOf" srcId="{FCCF4E3B-5529-4ABD-8BB0-8E1E0ABB1EF8}" destId="{FA8AEDB6-2AD4-4D4D-A37E-3172E0D7F54B}" srcOrd="5" destOrd="0" presId="urn:microsoft.com/office/officeart/2005/8/layout/list1"/>
    <dgm:cxn modelId="{D12FC29B-4368-4FAA-B47F-5C033793CFC5}" type="presParOf" srcId="{FCCF4E3B-5529-4ABD-8BB0-8E1E0ABB1EF8}" destId="{9F2797E9-4D08-4F6A-AA95-8410C13F2B99}" srcOrd="6" destOrd="0" presId="urn:microsoft.com/office/officeart/2005/8/layout/list1"/>
    <dgm:cxn modelId="{46D05114-5C70-41F8-BC77-D54406D3CDB3}" type="presParOf" srcId="{FCCF4E3B-5529-4ABD-8BB0-8E1E0ABB1EF8}" destId="{AA627622-DFBD-410F-93D2-DF0119F3022F}" srcOrd="7" destOrd="0" presId="urn:microsoft.com/office/officeart/2005/8/layout/list1"/>
    <dgm:cxn modelId="{A79F4604-3C3B-43DE-AC1F-96B47A598EE5}" type="presParOf" srcId="{FCCF4E3B-5529-4ABD-8BB0-8E1E0ABB1EF8}" destId="{63CA375B-4E21-4C6F-8BE2-F7F6B3EC974D}" srcOrd="8" destOrd="0" presId="urn:microsoft.com/office/officeart/2005/8/layout/list1"/>
    <dgm:cxn modelId="{92CFAF11-76C4-4940-802D-100F5A273D68}" type="presParOf" srcId="{63CA375B-4E21-4C6F-8BE2-F7F6B3EC974D}" destId="{49A37869-E7E0-4E79-A16B-578F70818466}" srcOrd="0" destOrd="0" presId="urn:microsoft.com/office/officeart/2005/8/layout/list1"/>
    <dgm:cxn modelId="{C45C2E61-DD7C-4B5F-8775-72F36BF2F578}" type="presParOf" srcId="{63CA375B-4E21-4C6F-8BE2-F7F6B3EC974D}" destId="{B3E0B144-BF3E-4754-9AFC-929250F0F24F}" srcOrd="1" destOrd="0" presId="urn:microsoft.com/office/officeart/2005/8/layout/list1"/>
    <dgm:cxn modelId="{06C9A778-F2DC-4E3A-8D87-77365FEE890A}" type="presParOf" srcId="{FCCF4E3B-5529-4ABD-8BB0-8E1E0ABB1EF8}" destId="{0E22AF6D-6039-4225-BEDD-971684C9C729}" srcOrd="9" destOrd="0" presId="urn:microsoft.com/office/officeart/2005/8/layout/list1"/>
    <dgm:cxn modelId="{1A1E62CC-75E4-4BC3-A1B5-A12D72E89C75}" type="presParOf" srcId="{FCCF4E3B-5529-4ABD-8BB0-8E1E0ABB1EF8}" destId="{20D3361F-964A-4EFF-9870-73E251C1747D}" srcOrd="10" destOrd="0" presId="urn:microsoft.com/office/officeart/2005/8/layout/list1"/>
    <dgm:cxn modelId="{94ACD699-6606-42E7-93EB-AB84630445A5}" type="presParOf" srcId="{FCCF4E3B-5529-4ABD-8BB0-8E1E0ABB1EF8}" destId="{34DECE00-5377-4F54-B96B-E336B3FDE7D3}" srcOrd="11" destOrd="0" presId="urn:microsoft.com/office/officeart/2005/8/layout/list1"/>
    <dgm:cxn modelId="{92123744-30F3-494F-8D03-3556D1EEDAD2}" type="presParOf" srcId="{FCCF4E3B-5529-4ABD-8BB0-8E1E0ABB1EF8}" destId="{0B1505C8-2A02-4940-9855-483061A797CF}" srcOrd="12" destOrd="0" presId="urn:microsoft.com/office/officeart/2005/8/layout/list1"/>
    <dgm:cxn modelId="{F3829C79-2C24-4357-8EAC-D964D8ECADE4}" type="presParOf" srcId="{0B1505C8-2A02-4940-9855-483061A797CF}" destId="{1441B676-9E12-47C6-BA0C-56A7AB4AAA02}" srcOrd="0" destOrd="0" presId="urn:microsoft.com/office/officeart/2005/8/layout/list1"/>
    <dgm:cxn modelId="{8B1914BD-99EC-4E6C-ABE7-112602787FAA}" type="presParOf" srcId="{0B1505C8-2A02-4940-9855-483061A797CF}" destId="{ACE7DC79-D332-4CF3-8FD9-668AD078AAF7}" srcOrd="1" destOrd="0" presId="urn:microsoft.com/office/officeart/2005/8/layout/list1"/>
    <dgm:cxn modelId="{8E8B962D-CE9A-407A-8EBB-D5A01275D642}" type="presParOf" srcId="{FCCF4E3B-5529-4ABD-8BB0-8E1E0ABB1EF8}" destId="{4C6EC913-2321-4538-ADE8-B723ECACA96C}" srcOrd="13" destOrd="0" presId="urn:microsoft.com/office/officeart/2005/8/layout/list1"/>
    <dgm:cxn modelId="{5C7CD082-6957-4115-B1B0-B8A9EF4C0E0A}" type="presParOf" srcId="{FCCF4E3B-5529-4ABD-8BB0-8E1E0ABB1EF8}" destId="{E1E1B7B7-8509-46C9-8803-E506DECB756F}" srcOrd="14" destOrd="0" presId="urn:microsoft.com/office/officeart/2005/8/layout/list1"/>
    <dgm:cxn modelId="{0C6AB521-2C0F-4DF8-9F7C-6E3187513EF8}" type="presParOf" srcId="{FCCF4E3B-5529-4ABD-8BB0-8E1E0ABB1EF8}" destId="{0C97AF25-FBE2-4A76-ABC9-0E1FEC884A4D}" srcOrd="15" destOrd="0" presId="urn:microsoft.com/office/officeart/2005/8/layout/list1"/>
    <dgm:cxn modelId="{A0413282-BF1B-479E-A3CA-6984882A48EA}" type="presParOf" srcId="{FCCF4E3B-5529-4ABD-8BB0-8E1E0ABB1EF8}" destId="{F2744118-6485-48C4-9C59-E95318E15E1D}" srcOrd="16" destOrd="0" presId="urn:microsoft.com/office/officeart/2005/8/layout/list1"/>
    <dgm:cxn modelId="{A3FEF4DC-32C7-48DC-9FD8-AE307D686AD3}" type="presParOf" srcId="{F2744118-6485-48C4-9C59-E95318E15E1D}" destId="{E2952B24-94D9-40F9-9023-33B4C0A754C7}" srcOrd="0" destOrd="0" presId="urn:microsoft.com/office/officeart/2005/8/layout/list1"/>
    <dgm:cxn modelId="{5BE70731-1485-4F33-BACE-2ADBC9BC770E}" type="presParOf" srcId="{F2744118-6485-48C4-9C59-E95318E15E1D}" destId="{DB1B09F1-0A62-4298-BF86-3A236248471D}" srcOrd="1" destOrd="0" presId="urn:microsoft.com/office/officeart/2005/8/layout/list1"/>
    <dgm:cxn modelId="{F9876900-6FD2-4A53-B3C7-9FC993B78517}" type="presParOf" srcId="{FCCF4E3B-5529-4ABD-8BB0-8E1E0ABB1EF8}" destId="{807C67AA-E40D-48EF-A152-7AFE8DF78AC2}" srcOrd="17" destOrd="0" presId="urn:microsoft.com/office/officeart/2005/8/layout/list1"/>
    <dgm:cxn modelId="{4CDECD05-F3C8-4407-A4DE-C9E2C7DA535C}" type="presParOf" srcId="{FCCF4E3B-5529-4ABD-8BB0-8E1E0ABB1EF8}" destId="{BF5546EF-50B1-4C71-A55E-4631FB88440B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AACA47-9AF4-416C-92D6-111241374499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9D0F789F-9687-4DF3-B3CC-690B39AF966F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36 952 руб., или 113,4 % к уровню 2022 года</a:t>
          </a:r>
        </a:p>
      </dgm:t>
    </dgm:pt>
    <dgm:pt modelId="{DD0DB5AA-FF09-421C-8978-485A2E9241F8}" type="parTrans" cxnId="{EFF3A27D-4058-435E-81B4-13B2841064D2}">
      <dgm:prSet/>
      <dgm:spPr/>
      <dgm:t>
        <a:bodyPr/>
        <a:lstStyle/>
        <a:p>
          <a:endParaRPr lang="ru-RU" sz="1600"/>
        </a:p>
      </dgm:t>
    </dgm:pt>
    <dgm:pt modelId="{4EB28065-7677-4E95-A82F-8CACBAE84480}" type="sibTrans" cxnId="{EFF3A27D-4058-435E-81B4-13B2841064D2}">
      <dgm:prSet/>
      <dgm:spPr/>
      <dgm:t>
        <a:bodyPr/>
        <a:lstStyle/>
        <a:p>
          <a:endParaRPr lang="ru-RU" sz="1600"/>
        </a:p>
      </dgm:t>
    </dgm:pt>
    <dgm:pt modelId="{2A47A32C-E23E-4ED0-8732-601718450A87}">
      <dgm:prSet phldrT="[Текст]" custT="1"/>
      <dgm:spPr/>
      <dgm:t>
        <a:bodyPr/>
        <a:lstStyle/>
        <a:p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среднемесячная заработная плата по территории района, начисленная работникам за 2023 год </a:t>
          </a:r>
        </a:p>
      </dgm:t>
    </dgm:pt>
    <dgm:pt modelId="{5890C899-2961-4021-8456-D5F7E1E63110}" type="parTrans" cxnId="{B33214D2-9C0B-43CA-8111-4B90E59A1149}">
      <dgm:prSet/>
      <dgm:spPr/>
      <dgm:t>
        <a:bodyPr/>
        <a:lstStyle/>
        <a:p>
          <a:endParaRPr lang="ru-RU" sz="1600"/>
        </a:p>
      </dgm:t>
    </dgm:pt>
    <dgm:pt modelId="{86CC210C-07C0-4EB1-9AE8-ACC8BEF1275E}" type="sibTrans" cxnId="{B33214D2-9C0B-43CA-8111-4B90E59A1149}">
      <dgm:prSet/>
      <dgm:spPr/>
      <dgm:t>
        <a:bodyPr/>
        <a:lstStyle/>
        <a:p>
          <a:endParaRPr lang="ru-RU" sz="1600"/>
        </a:p>
      </dgm:t>
    </dgm:pt>
    <dgm:pt modelId="{F94674A0-4AA3-4B9A-B2B5-CA61F12CA492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2,2 %</a:t>
          </a:r>
        </a:p>
      </dgm:t>
    </dgm:pt>
    <dgm:pt modelId="{80D57080-4009-4ECE-AFB9-AC20E1787621}" type="parTrans" cxnId="{29BDAD30-B715-429E-B390-7E31EDD8C63E}">
      <dgm:prSet/>
      <dgm:spPr/>
      <dgm:t>
        <a:bodyPr/>
        <a:lstStyle/>
        <a:p>
          <a:endParaRPr lang="ru-RU" sz="1600"/>
        </a:p>
      </dgm:t>
    </dgm:pt>
    <dgm:pt modelId="{29D14AF4-94E5-4169-8DAD-E2113CD3C825}" type="sibTrans" cxnId="{29BDAD30-B715-429E-B390-7E31EDD8C63E}">
      <dgm:prSet/>
      <dgm:spPr/>
      <dgm:t>
        <a:bodyPr/>
        <a:lstStyle/>
        <a:p>
          <a:endParaRPr lang="ru-RU" sz="1600"/>
        </a:p>
      </dgm:t>
    </dgm:pt>
    <dgm:pt modelId="{58E42DA9-3E8C-4E76-A94A-5DAEBB56464F}">
      <dgm:prSet phldrT="[Текст]" custT="1"/>
      <dgm:spPr/>
      <dgm:t>
        <a:bodyPr/>
        <a:lstStyle/>
        <a:p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уровень безработицы по району на 01.01.2024 </a:t>
          </a:r>
        </a:p>
      </dgm:t>
    </dgm:pt>
    <dgm:pt modelId="{752482FA-F3F1-4F0D-9ECE-9C8F5EEE6725}" type="parTrans" cxnId="{7AEE2C43-0EDE-4679-B7E4-7E3EAF68708F}">
      <dgm:prSet/>
      <dgm:spPr/>
      <dgm:t>
        <a:bodyPr/>
        <a:lstStyle/>
        <a:p>
          <a:endParaRPr lang="ru-RU" sz="1600"/>
        </a:p>
      </dgm:t>
    </dgm:pt>
    <dgm:pt modelId="{8ED3445D-C662-4AC4-B2FB-F8F141402741}" type="sibTrans" cxnId="{7AEE2C43-0EDE-4679-B7E4-7E3EAF68708F}">
      <dgm:prSet/>
      <dgm:spPr/>
      <dgm:t>
        <a:bodyPr/>
        <a:lstStyle/>
        <a:p>
          <a:endParaRPr lang="ru-RU" sz="1600"/>
        </a:p>
      </dgm:t>
    </dgm:pt>
    <dgm:pt modelId="{89FC0106-2412-4531-9002-86193A1A117A}">
      <dgm:prSet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113 человек, или 71,5 % к численности на 01.01.2023</a:t>
          </a:r>
        </a:p>
      </dgm:t>
    </dgm:pt>
    <dgm:pt modelId="{B861FE18-9F8C-42C8-9AC7-B4E69DBA07CA}" type="parTrans" cxnId="{CF61F81A-F1A7-417E-A01D-C46A006F32DA}">
      <dgm:prSet/>
      <dgm:spPr/>
      <dgm:t>
        <a:bodyPr/>
        <a:lstStyle/>
        <a:p>
          <a:endParaRPr lang="ru-RU" sz="1600"/>
        </a:p>
      </dgm:t>
    </dgm:pt>
    <dgm:pt modelId="{ABBADB31-3EDE-469A-80BC-98EE204BF1A7}" type="sibTrans" cxnId="{CF61F81A-F1A7-417E-A01D-C46A006F32DA}">
      <dgm:prSet/>
      <dgm:spPr/>
      <dgm:t>
        <a:bodyPr/>
        <a:lstStyle/>
        <a:p>
          <a:endParaRPr lang="ru-RU" sz="1600"/>
        </a:p>
      </dgm:t>
    </dgm:pt>
    <dgm:pt modelId="{FC19572B-CC24-4336-BE10-A8A2BFB1D616}">
      <dgm:prSet custT="1"/>
      <dgm:spPr/>
      <dgm:t>
        <a:bodyPr/>
        <a:lstStyle/>
        <a:p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численность безработных на 01.01.2024 </a:t>
          </a:r>
        </a:p>
      </dgm:t>
    </dgm:pt>
    <dgm:pt modelId="{473E8CD7-3562-46F9-A66B-4E122BC6AF3A}" type="parTrans" cxnId="{C4C0D845-B8D1-455A-824A-8F01433B31BB}">
      <dgm:prSet/>
      <dgm:spPr/>
      <dgm:t>
        <a:bodyPr/>
        <a:lstStyle/>
        <a:p>
          <a:endParaRPr lang="ru-RU" sz="1600"/>
        </a:p>
      </dgm:t>
    </dgm:pt>
    <dgm:pt modelId="{241AAAA5-C158-4E32-B9E2-63E566D85463}" type="sibTrans" cxnId="{C4C0D845-B8D1-455A-824A-8F01433B31BB}">
      <dgm:prSet/>
      <dgm:spPr/>
      <dgm:t>
        <a:bodyPr/>
        <a:lstStyle/>
        <a:p>
          <a:endParaRPr lang="ru-RU" sz="1600"/>
        </a:p>
      </dgm:t>
    </dgm:pt>
    <dgm:pt modelId="{F917DBB6-0AED-41F1-9E66-8431B2F21EE9}" type="pres">
      <dgm:prSet presAssocID="{B9AACA47-9AF4-416C-92D6-111241374499}" presName="linear" presStyleCnt="0">
        <dgm:presLayoutVars>
          <dgm:animLvl val="lvl"/>
          <dgm:resizeHandles val="exact"/>
        </dgm:presLayoutVars>
      </dgm:prSet>
      <dgm:spPr/>
    </dgm:pt>
    <dgm:pt modelId="{9B71462A-A19E-46C8-9AAC-D27804174A5E}" type="pres">
      <dgm:prSet presAssocID="{9D0F789F-9687-4DF3-B3CC-690B39AF966F}" presName="parentText" presStyleLbl="node1" presStyleIdx="0" presStyleCnt="3" custLinFactNeighborX="-111" custLinFactNeighborY="-4450">
        <dgm:presLayoutVars>
          <dgm:chMax val="0"/>
          <dgm:bulletEnabled val="1"/>
        </dgm:presLayoutVars>
      </dgm:prSet>
      <dgm:spPr/>
    </dgm:pt>
    <dgm:pt modelId="{F4D54273-A467-4DE5-9A6A-08651D68FF3B}" type="pres">
      <dgm:prSet presAssocID="{9D0F789F-9687-4DF3-B3CC-690B39AF966F}" presName="childText" presStyleLbl="revTx" presStyleIdx="0" presStyleCnt="3" custLinFactNeighborX="0" custLinFactNeighborY="281">
        <dgm:presLayoutVars>
          <dgm:bulletEnabled val="1"/>
        </dgm:presLayoutVars>
      </dgm:prSet>
      <dgm:spPr/>
    </dgm:pt>
    <dgm:pt modelId="{37E514A1-4C2E-41B2-A54B-0D0FAE036EA8}" type="pres">
      <dgm:prSet presAssocID="{F94674A0-4AA3-4B9A-B2B5-CA61F12CA492}" presName="parentText" presStyleLbl="node1" presStyleIdx="1" presStyleCnt="3" custLinFactNeighborX="0" custLinFactNeighborY="-1115">
        <dgm:presLayoutVars>
          <dgm:chMax val="0"/>
          <dgm:bulletEnabled val="1"/>
        </dgm:presLayoutVars>
      </dgm:prSet>
      <dgm:spPr/>
    </dgm:pt>
    <dgm:pt modelId="{4162AFDC-61E3-4C00-B8AE-32931733349D}" type="pres">
      <dgm:prSet presAssocID="{F94674A0-4AA3-4B9A-B2B5-CA61F12CA492}" presName="childText" presStyleLbl="revTx" presStyleIdx="1" presStyleCnt="3" custScaleY="155981" custLinFactNeighborX="0" custLinFactNeighborY="5185">
        <dgm:presLayoutVars>
          <dgm:bulletEnabled val="1"/>
        </dgm:presLayoutVars>
      </dgm:prSet>
      <dgm:spPr/>
    </dgm:pt>
    <dgm:pt modelId="{CCD4386D-3D8E-4869-9B9C-0A9B6FCCEAB7}" type="pres">
      <dgm:prSet presAssocID="{89FC0106-2412-4531-9002-86193A1A117A}" presName="parentText" presStyleLbl="node1" presStyleIdx="2" presStyleCnt="3" custLinFactNeighborX="0" custLinFactNeighborY="-90631">
        <dgm:presLayoutVars>
          <dgm:chMax val="0"/>
          <dgm:bulletEnabled val="1"/>
        </dgm:presLayoutVars>
      </dgm:prSet>
      <dgm:spPr/>
    </dgm:pt>
    <dgm:pt modelId="{97290745-B1F2-4136-8554-FC51BBE6AEDA}" type="pres">
      <dgm:prSet presAssocID="{89FC0106-2412-4531-9002-86193A1A117A}" presName="childText" presStyleLbl="revTx" presStyleIdx="2" presStyleCnt="3" custLinFactNeighborY="-66593">
        <dgm:presLayoutVars>
          <dgm:bulletEnabled val="1"/>
        </dgm:presLayoutVars>
      </dgm:prSet>
      <dgm:spPr/>
    </dgm:pt>
  </dgm:ptLst>
  <dgm:cxnLst>
    <dgm:cxn modelId="{979E9817-DA31-4376-9565-9506CF802C71}" type="presOf" srcId="{B9AACA47-9AF4-416C-92D6-111241374499}" destId="{F917DBB6-0AED-41F1-9E66-8431B2F21EE9}" srcOrd="0" destOrd="0" presId="urn:microsoft.com/office/officeart/2005/8/layout/vList2"/>
    <dgm:cxn modelId="{CF61F81A-F1A7-417E-A01D-C46A006F32DA}" srcId="{B9AACA47-9AF4-416C-92D6-111241374499}" destId="{89FC0106-2412-4531-9002-86193A1A117A}" srcOrd="2" destOrd="0" parTransId="{B861FE18-9F8C-42C8-9AC7-B4E69DBA07CA}" sibTransId="{ABBADB31-3EDE-469A-80BC-98EE204BF1A7}"/>
    <dgm:cxn modelId="{29BDAD30-B715-429E-B390-7E31EDD8C63E}" srcId="{B9AACA47-9AF4-416C-92D6-111241374499}" destId="{F94674A0-4AA3-4B9A-B2B5-CA61F12CA492}" srcOrd="1" destOrd="0" parTransId="{80D57080-4009-4ECE-AFB9-AC20E1787621}" sibTransId="{29D14AF4-94E5-4169-8DAD-E2113CD3C825}"/>
    <dgm:cxn modelId="{EA6EB230-039B-4635-82BC-B3722DE9C422}" type="presOf" srcId="{58E42DA9-3E8C-4E76-A94A-5DAEBB56464F}" destId="{4162AFDC-61E3-4C00-B8AE-32931733349D}" srcOrd="0" destOrd="0" presId="urn:microsoft.com/office/officeart/2005/8/layout/vList2"/>
    <dgm:cxn modelId="{7AEE2C43-0EDE-4679-B7E4-7E3EAF68708F}" srcId="{F94674A0-4AA3-4B9A-B2B5-CA61F12CA492}" destId="{58E42DA9-3E8C-4E76-A94A-5DAEBB56464F}" srcOrd="0" destOrd="0" parTransId="{752482FA-F3F1-4F0D-9ECE-9C8F5EEE6725}" sibTransId="{8ED3445D-C662-4AC4-B2FB-F8F141402741}"/>
    <dgm:cxn modelId="{C4C0D845-B8D1-455A-824A-8F01433B31BB}" srcId="{89FC0106-2412-4531-9002-86193A1A117A}" destId="{FC19572B-CC24-4336-BE10-A8A2BFB1D616}" srcOrd="0" destOrd="0" parTransId="{473E8CD7-3562-46F9-A66B-4E122BC6AF3A}" sibTransId="{241AAAA5-C158-4E32-B9E2-63E566D85463}"/>
    <dgm:cxn modelId="{992EC457-4810-4806-9FC7-9629C89A0E3E}" type="presOf" srcId="{FC19572B-CC24-4336-BE10-A8A2BFB1D616}" destId="{97290745-B1F2-4136-8554-FC51BBE6AEDA}" srcOrd="0" destOrd="0" presId="urn:microsoft.com/office/officeart/2005/8/layout/vList2"/>
    <dgm:cxn modelId="{EFF3A27D-4058-435E-81B4-13B2841064D2}" srcId="{B9AACA47-9AF4-416C-92D6-111241374499}" destId="{9D0F789F-9687-4DF3-B3CC-690B39AF966F}" srcOrd="0" destOrd="0" parTransId="{DD0DB5AA-FF09-421C-8978-485A2E9241F8}" sibTransId="{4EB28065-7677-4E95-A82F-8CACBAE84480}"/>
    <dgm:cxn modelId="{5119E684-1E91-4E60-AE7D-FB7CBF1A2898}" type="presOf" srcId="{2A47A32C-E23E-4ED0-8732-601718450A87}" destId="{F4D54273-A467-4DE5-9A6A-08651D68FF3B}" srcOrd="0" destOrd="0" presId="urn:microsoft.com/office/officeart/2005/8/layout/vList2"/>
    <dgm:cxn modelId="{8D36DC9F-E077-45AB-99D7-0E8A8D81B73C}" type="presOf" srcId="{89FC0106-2412-4531-9002-86193A1A117A}" destId="{CCD4386D-3D8E-4869-9B9C-0A9B6FCCEAB7}" srcOrd="0" destOrd="0" presId="urn:microsoft.com/office/officeart/2005/8/layout/vList2"/>
    <dgm:cxn modelId="{B33214D2-9C0B-43CA-8111-4B90E59A1149}" srcId="{9D0F789F-9687-4DF3-B3CC-690B39AF966F}" destId="{2A47A32C-E23E-4ED0-8732-601718450A87}" srcOrd="0" destOrd="0" parTransId="{5890C899-2961-4021-8456-D5F7E1E63110}" sibTransId="{86CC210C-07C0-4EB1-9AE8-ACC8BEF1275E}"/>
    <dgm:cxn modelId="{19E8A4D6-DDA8-4F98-8B68-7A892956BB61}" type="presOf" srcId="{9D0F789F-9687-4DF3-B3CC-690B39AF966F}" destId="{9B71462A-A19E-46C8-9AAC-D27804174A5E}" srcOrd="0" destOrd="0" presId="urn:microsoft.com/office/officeart/2005/8/layout/vList2"/>
    <dgm:cxn modelId="{34A5D8E2-E64F-4CA5-9914-D2BC11A55399}" type="presOf" srcId="{F94674A0-4AA3-4B9A-B2B5-CA61F12CA492}" destId="{37E514A1-4C2E-41B2-A54B-0D0FAE036EA8}" srcOrd="0" destOrd="0" presId="urn:microsoft.com/office/officeart/2005/8/layout/vList2"/>
    <dgm:cxn modelId="{F57B3BEF-CB7A-4597-822C-97BDA653311B}" type="presParOf" srcId="{F917DBB6-0AED-41F1-9E66-8431B2F21EE9}" destId="{9B71462A-A19E-46C8-9AAC-D27804174A5E}" srcOrd="0" destOrd="0" presId="urn:microsoft.com/office/officeart/2005/8/layout/vList2"/>
    <dgm:cxn modelId="{AA0147D6-CCCB-4337-80DF-0BD8741E3EC7}" type="presParOf" srcId="{F917DBB6-0AED-41F1-9E66-8431B2F21EE9}" destId="{F4D54273-A467-4DE5-9A6A-08651D68FF3B}" srcOrd="1" destOrd="0" presId="urn:microsoft.com/office/officeart/2005/8/layout/vList2"/>
    <dgm:cxn modelId="{8D78305A-5B98-4E2D-8BCD-796730EFE680}" type="presParOf" srcId="{F917DBB6-0AED-41F1-9E66-8431B2F21EE9}" destId="{37E514A1-4C2E-41B2-A54B-0D0FAE036EA8}" srcOrd="2" destOrd="0" presId="urn:microsoft.com/office/officeart/2005/8/layout/vList2"/>
    <dgm:cxn modelId="{E274352C-6D96-4761-9759-BA0190C3EF5B}" type="presParOf" srcId="{F917DBB6-0AED-41F1-9E66-8431B2F21EE9}" destId="{4162AFDC-61E3-4C00-B8AE-32931733349D}" srcOrd="3" destOrd="0" presId="urn:microsoft.com/office/officeart/2005/8/layout/vList2"/>
    <dgm:cxn modelId="{112D169B-5A61-4347-A3B9-62C1F2AE8AB4}" type="presParOf" srcId="{F917DBB6-0AED-41F1-9E66-8431B2F21EE9}" destId="{CCD4386D-3D8E-4869-9B9C-0A9B6FCCEAB7}" srcOrd="4" destOrd="0" presId="urn:microsoft.com/office/officeart/2005/8/layout/vList2"/>
    <dgm:cxn modelId="{9D672A90-09D7-4D4E-9219-A0A473F25791}" type="presParOf" srcId="{F917DBB6-0AED-41F1-9E66-8431B2F21EE9}" destId="{97290745-B1F2-4136-8554-FC51BBE6AED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586F70-7529-4145-A11B-E96969A17F07}" type="doc">
      <dgm:prSet loTypeId="urn:microsoft.com/office/officeart/2005/8/layout/hProcess11" loCatId="process" qsTypeId="urn:microsoft.com/office/officeart/2005/8/quickstyle/simple2" qsCatId="simple" csTypeId="urn:microsoft.com/office/officeart/2005/8/colors/accent1_2" csCatId="accent1" phldr="1"/>
      <dgm:spPr/>
    </dgm:pt>
    <dgm:pt modelId="{C1440BA6-08F4-4484-B1A6-7E0A6B78F2CF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Обращение в администрацию района</a:t>
          </a:r>
        </a:p>
      </dgm:t>
    </dgm:pt>
    <dgm:pt modelId="{5F3D564E-A0AB-4195-B6BE-917B8BDFE293}" type="parTrans" cxnId="{9D9D2C23-7B42-4FCA-9372-A187931D09BB}">
      <dgm:prSet/>
      <dgm:spPr/>
      <dgm:t>
        <a:bodyPr/>
        <a:lstStyle/>
        <a:p>
          <a:endParaRPr lang="ru-RU"/>
        </a:p>
      </dgm:t>
    </dgm:pt>
    <dgm:pt modelId="{1C2D5421-AA4C-4B64-842B-196D73CF5D41}" type="sibTrans" cxnId="{9D9D2C23-7B42-4FCA-9372-A187931D09BB}">
      <dgm:prSet/>
      <dgm:spPr/>
      <dgm:t>
        <a:bodyPr/>
        <a:lstStyle/>
        <a:p>
          <a:endParaRPr lang="ru-RU"/>
        </a:p>
      </dgm:t>
    </dgm:pt>
    <dgm:pt modelId="{3461CE6D-C267-4DB7-B8FC-846B2FA9959A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Консультирование,</a:t>
          </a:r>
        </a:p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 анализ проекта</a:t>
          </a:r>
        </a:p>
      </dgm:t>
    </dgm:pt>
    <dgm:pt modelId="{BA57445C-F5DE-40B8-9FD7-721B60927FD4}" type="parTrans" cxnId="{339323C9-D41C-4B3D-B871-6007412CBCB0}">
      <dgm:prSet/>
      <dgm:spPr/>
      <dgm:t>
        <a:bodyPr/>
        <a:lstStyle/>
        <a:p>
          <a:endParaRPr lang="ru-RU"/>
        </a:p>
      </dgm:t>
    </dgm:pt>
    <dgm:pt modelId="{F64F640C-EB4D-4356-A2AC-B875ED77F821}" type="sibTrans" cxnId="{339323C9-D41C-4B3D-B871-6007412CBCB0}">
      <dgm:prSet/>
      <dgm:spPr/>
      <dgm:t>
        <a:bodyPr/>
        <a:lstStyle/>
        <a:p>
          <a:endParaRPr lang="ru-RU"/>
        </a:p>
      </dgm:t>
    </dgm:pt>
    <dgm:pt modelId="{7AC5005A-2F4D-4D2B-B388-0B6AAA0FB57B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Подбор подходящих мер поддержки</a:t>
          </a:r>
        </a:p>
      </dgm:t>
    </dgm:pt>
    <dgm:pt modelId="{6BF505C2-1791-40D9-9D41-5ED3DE44302F}" type="parTrans" cxnId="{BC857D4A-149E-433C-96C6-5EBC2476A11B}">
      <dgm:prSet/>
      <dgm:spPr/>
      <dgm:t>
        <a:bodyPr/>
        <a:lstStyle/>
        <a:p>
          <a:endParaRPr lang="ru-RU"/>
        </a:p>
      </dgm:t>
    </dgm:pt>
    <dgm:pt modelId="{CA71536F-4F2E-4C94-8D0C-3B081E3536C1}" type="sibTrans" cxnId="{BC857D4A-149E-433C-96C6-5EBC2476A11B}">
      <dgm:prSet/>
      <dgm:spPr/>
      <dgm:t>
        <a:bodyPr/>
        <a:lstStyle/>
        <a:p>
          <a:endParaRPr lang="ru-RU"/>
        </a:p>
      </dgm:t>
    </dgm:pt>
    <dgm:pt modelId="{5BAC0F90-FC4B-4915-9F7E-5F8253855707}" type="pres">
      <dgm:prSet presAssocID="{0C586F70-7529-4145-A11B-E96969A17F07}" presName="Name0" presStyleCnt="0">
        <dgm:presLayoutVars>
          <dgm:dir/>
          <dgm:resizeHandles val="exact"/>
        </dgm:presLayoutVars>
      </dgm:prSet>
      <dgm:spPr/>
    </dgm:pt>
    <dgm:pt modelId="{A0E4B68D-A3CD-4D67-9F81-61B5611D92DA}" type="pres">
      <dgm:prSet presAssocID="{0C586F70-7529-4145-A11B-E96969A17F07}" presName="arrow" presStyleLbl="bgShp" presStyleIdx="0" presStyleCnt="1" custLinFactNeighborX="-659" custLinFactNeighborY="56692"/>
      <dgm:spPr>
        <a:solidFill>
          <a:srgbClr val="04617B"/>
        </a:solidFill>
      </dgm:spPr>
    </dgm:pt>
    <dgm:pt modelId="{2DBEBC84-373E-4052-AC26-1096CE171BF4}" type="pres">
      <dgm:prSet presAssocID="{0C586F70-7529-4145-A11B-E96969A17F07}" presName="points" presStyleCnt="0"/>
      <dgm:spPr/>
    </dgm:pt>
    <dgm:pt modelId="{D2339144-34B2-4811-B8F6-7F2890DAF14D}" type="pres">
      <dgm:prSet presAssocID="{C1440BA6-08F4-4484-B1A6-7E0A6B78F2CF}" presName="compositeA" presStyleCnt="0"/>
      <dgm:spPr/>
    </dgm:pt>
    <dgm:pt modelId="{F413A422-5C03-4508-8B3E-D33E882D6143}" type="pres">
      <dgm:prSet presAssocID="{C1440BA6-08F4-4484-B1A6-7E0A6B78F2CF}" presName="textA" presStyleLbl="revTx" presStyleIdx="0" presStyleCnt="3" custScaleX="2000000">
        <dgm:presLayoutVars>
          <dgm:bulletEnabled val="1"/>
        </dgm:presLayoutVars>
      </dgm:prSet>
      <dgm:spPr/>
    </dgm:pt>
    <dgm:pt modelId="{032BEF8E-47BE-4428-8991-5E3343D84535}" type="pres">
      <dgm:prSet presAssocID="{C1440BA6-08F4-4484-B1A6-7E0A6B78F2CF}" presName="circleA" presStyleLbl="node1" presStyleIdx="0" presStyleCnt="3"/>
      <dgm:spPr>
        <a:solidFill>
          <a:srgbClr val="04617B"/>
        </a:solidFill>
      </dgm:spPr>
    </dgm:pt>
    <dgm:pt modelId="{EB337C59-6ADE-43CA-A127-79D610EF390A}" type="pres">
      <dgm:prSet presAssocID="{C1440BA6-08F4-4484-B1A6-7E0A6B78F2CF}" presName="spaceA" presStyleCnt="0"/>
      <dgm:spPr/>
    </dgm:pt>
    <dgm:pt modelId="{F2F2445C-8902-4E34-A354-92C29E28B8EE}" type="pres">
      <dgm:prSet presAssocID="{1C2D5421-AA4C-4B64-842B-196D73CF5D41}" presName="space" presStyleCnt="0"/>
      <dgm:spPr/>
    </dgm:pt>
    <dgm:pt modelId="{A05A0B16-C628-4731-97FF-B9C44687593B}" type="pres">
      <dgm:prSet presAssocID="{3461CE6D-C267-4DB7-B8FC-846B2FA9959A}" presName="compositeB" presStyleCnt="0"/>
      <dgm:spPr/>
    </dgm:pt>
    <dgm:pt modelId="{F9DBBB01-6258-41FF-9CC4-76E6B1B7254B}" type="pres">
      <dgm:prSet presAssocID="{3461CE6D-C267-4DB7-B8FC-846B2FA9959A}" presName="textB" presStyleLbl="revTx" presStyleIdx="1" presStyleCnt="3" custScaleX="2000000" custLinFactY="-74632" custLinFactNeighborX="-12463" custLinFactNeighborY="-100000">
        <dgm:presLayoutVars>
          <dgm:bulletEnabled val="1"/>
        </dgm:presLayoutVars>
      </dgm:prSet>
      <dgm:spPr/>
    </dgm:pt>
    <dgm:pt modelId="{DCA5563C-77A9-4E8F-854E-00A37EA40C7A}" type="pres">
      <dgm:prSet presAssocID="{3461CE6D-C267-4DB7-B8FC-846B2FA9959A}" presName="circleB" presStyleLbl="node1" presStyleIdx="1" presStyleCnt="3"/>
      <dgm:spPr>
        <a:solidFill>
          <a:srgbClr val="04617B"/>
        </a:solidFill>
      </dgm:spPr>
    </dgm:pt>
    <dgm:pt modelId="{1C660489-E35F-463C-BEC9-18A2A0CFA581}" type="pres">
      <dgm:prSet presAssocID="{3461CE6D-C267-4DB7-B8FC-846B2FA9959A}" presName="spaceB" presStyleCnt="0"/>
      <dgm:spPr/>
    </dgm:pt>
    <dgm:pt modelId="{3C075429-CDA6-4C7B-AB2F-0536DDF35354}" type="pres">
      <dgm:prSet presAssocID="{F64F640C-EB4D-4356-A2AC-B875ED77F821}" presName="space" presStyleCnt="0"/>
      <dgm:spPr/>
    </dgm:pt>
    <dgm:pt modelId="{0435AC4B-2077-49BF-AB6F-96486D4BA457}" type="pres">
      <dgm:prSet presAssocID="{7AC5005A-2F4D-4D2B-B388-0B6AAA0FB57B}" presName="compositeA" presStyleCnt="0"/>
      <dgm:spPr/>
    </dgm:pt>
    <dgm:pt modelId="{1947DA86-DFD4-4CBD-BCBB-24945323EC93}" type="pres">
      <dgm:prSet presAssocID="{7AC5005A-2F4D-4D2B-B388-0B6AAA0FB57B}" presName="textA" presStyleLbl="revTx" presStyleIdx="2" presStyleCnt="3" custScaleX="1774494" custLinFactNeighborX="29111" custLinFactNeighborY="-1417">
        <dgm:presLayoutVars>
          <dgm:bulletEnabled val="1"/>
        </dgm:presLayoutVars>
      </dgm:prSet>
      <dgm:spPr/>
    </dgm:pt>
    <dgm:pt modelId="{853B6E41-C2E1-4FC4-A320-FEAB91B1B476}" type="pres">
      <dgm:prSet presAssocID="{7AC5005A-2F4D-4D2B-B388-0B6AAA0FB57B}" presName="circleA" presStyleLbl="node1" presStyleIdx="2" presStyleCnt="3" custLinFactNeighborX="50781" custLinFactNeighborY="5277"/>
      <dgm:spPr>
        <a:solidFill>
          <a:srgbClr val="04617B"/>
        </a:solidFill>
      </dgm:spPr>
    </dgm:pt>
    <dgm:pt modelId="{D8151128-456E-44BF-9F8B-4C6BA2C8C44B}" type="pres">
      <dgm:prSet presAssocID="{7AC5005A-2F4D-4D2B-B388-0B6AAA0FB57B}" presName="spaceA" presStyleCnt="0"/>
      <dgm:spPr/>
    </dgm:pt>
  </dgm:ptLst>
  <dgm:cxnLst>
    <dgm:cxn modelId="{1F182D0B-4A02-4175-9B4B-0FAA624A8EB7}" type="presOf" srcId="{0C586F70-7529-4145-A11B-E96969A17F07}" destId="{5BAC0F90-FC4B-4915-9F7E-5F8253855707}" srcOrd="0" destOrd="0" presId="urn:microsoft.com/office/officeart/2005/8/layout/hProcess11"/>
    <dgm:cxn modelId="{9D9D2C23-7B42-4FCA-9372-A187931D09BB}" srcId="{0C586F70-7529-4145-A11B-E96969A17F07}" destId="{C1440BA6-08F4-4484-B1A6-7E0A6B78F2CF}" srcOrd="0" destOrd="0" parTransId="{5F3D564E-A0AB-4195-B6BE-917B8BDFE293}" sibTransId="{1C2D5421-AA4C-4B64-842B-196D73CF5D41}"/>
    <dgm:cxn modelId="{3694985B-F3A8-49F5-8560-8ADED1CE552C}" type="presOf" srcId="{C1440BA6-08F4-4484-B1A6-7E0A6B78F2CF}" destId="{F413A422-5C03-4508-8B3E-D33E882D6143}" srcOrd="0" destOrd="0" presId="urn:microsoft.com/office/officeart/2005/8/layout/hProcess11"/>
    <dgm:cxn modelId="{BC857D4A-149E-433C-96C6-5EBC2476A11B}" srcId="{0C586F70-7529-4145-A11B-E96969A17F07}" destId="{7AC5005A-2F4D-4D2B-B388-0B6AAA0FB57B}" srcOrd="2" destOrd="0" parTransId="{6BF505C2-1791-40D9-9D41-5ED3DE44302F}" sibTransId="{CA71536F-4F2E-4C94-8D0C-3B081E3536C1}"/>
    <dgm:cxn modelId="{339323C9-D41C-4B3D-B871-6007412CBCB0}" srcId="{0C586F70-7529-4145-A11B-E96969A17F07}" destId="{3461CE6D-C267-4DB7-B8FC-846B2FA9959A}" srcOrd="1" destOrd="0" parTransId="{BA57445C-F5DE-40B8-9FD7-721B60927FD4}" sibTransId="{F64F640C-EB4D-4356-A2AC-B875ED77F821}"/>
    <dgm:cxn modelId="{F41413E1-47CD-4670-AA14-E524170C875B}" type="presOf" srcId="{3461CE6D-C267-4DB7-B8FC-846B2FA9959A}" destId="{F9DBBB01-6258-41FF-9CC4-76E6B1B7254B}" srcOrd="0" destOrd="0" presId="urn:microsoft.com/office/officeart/2005/8/layout/hProcess11"/>
    <dgm:cxn modelId="{900093E8-13AD-4FC5-9E09-F243E4C8824C}" type="presOf" srcId="{7AC5005A-2F4D-4D2B-B388-0B6AAA0FB57B}" destId="{1947DA86-DFD4-4CBD-BCBB-24945323EC93}" srcOrd="0" destOrd="0" presId="urn:microsoft.com/office/officeart/2005/8/layout/hProcess11"/>
    <dgm:cxn modelId="{2CFAC1AA-EAB0-4327-B770-66B6B2518246}" type="presParOf" srcId="{5BAC0F90-FC4B-4915-9F7E-5F8253855707}" destId="{A0E4B68D-A3CD-4D67-9F81-61B5611D92DA}" srcOrd="0" destOrd="0" presId="urn:microsoft.com/office/officeart/2005/8/layout/hProcess11"/>
    <dgm:cxn modelId="{7C9685BB-125E-43C9-867E-39F087A55E91}" type="presParOf" srcId="{5BAC0F90-FC4B-4915-9F7E-5F8253855707}" destId="{2DBEBC84-373E-4052-AC26-1096CE171BF4}" srcOrd="1" destOrd="0" presId="urn:microsoft.com/office/officeart/2005/8/layout/hProcess11"/>
    <dgm:cxn modelId="{4F7D4E17-9311-4FC4-B7DE-D04BB7942808}" type="presParOf" srcId="{2DBEBC84-373E-4052-AC26-1096CE171BF4}" destId="{D2339144-34B2-4811-B8F6-7F2890DAF14D}" srcOrd="0" destOrd="0" presId="urn:microsoft.com/office/officeart/2005/8/layout/hProcess11"/>
    <dgm:cxn modelId="{D0227B16-F974-4B15-8BF4-B87AC01D8D15}" type="presParOf" srcId="{D2339144-34B2-4811-B8F6-7F2890DAF14D}" destId="{F413A422-5C03-4508-8B3E-D33E882D6143}" srcOrd="0" destOrd="0" presId="urn:microsoft.com/office/officeart/2005/8/layout/hProcess11"/>
    <dgm:cxn modelId="{C4A498D2-DF33-4A67-BB6F-6365F085A7B4}" type="presParOf" srcId="{D2339144-34B2-4811-B8F6-7F2890DAF14D}" destId="{032BEF8E-47BE-4428-8991-5E3343D84535}" srcOrd="1" destOrd="0" presId="urn:microsoft.com/office/officeart/2005/8/layout/hProcess11"/>
    <dgm:cxn modelId="{AD40ED06-5F55-47F0-87F1-F899B3C4B14E}" type="presParOf" srcId="{D2339144-34B2-4811-B8F6-7F2890DAF14D}" destId="{EB337C59-6ADE-43CA-A127-79D610EF390A}" srcOrd="2" destOrd="0" presId="urn:microsoft.com/office/officeart/2005/8/layout/hProcess11"/>
    <dgm:cxn modelId="{E323AA85-1863-499F-9D6D-5BD6853C3988}" type="presParOf" srcId="{2DBEBC84-373E-4052-AC26-1096CE171BF4}" destId="{F2F2445C-8902-4E34-A354-92C29E28B8EE}" srcOrd="1" destOrd="0" presId="urn:microsoft.com/office/officeart/2005/8/layout/hProcess11"/>
    <dgm:cxn modelId="{1758A6EE-D2F0-49E0-98EF-91EA63059A7A}" type="presParOf" srcId="{2DBEBC84-373E-4052-AC26-1096CE171BF4}" destId="{A05A0B16-C628-4731-97FF-B9C44687593B}" srcOrd="2" destOrd="0" presId="urn:microsoft.com/office/officeart/2005/8/layout/hProcess11"/>
    <dgm:cxn modelId="{9EA8B88A-5D57-4337-8E0A-71444C96724F}" type="presParOf" srcId="{A05A0B16-C628-4731-97FF-B9C44687593B}" destId="{F9DBBB01-6258-41FF-9CC4-76E6B1B7254B}" srcOrd="0" destOrd="0" presId="urn:microsoft.com/office/officeart/2005/8/layout/hProcess11"/>
    <dgm:cxn modelId="{75CD89AA-57C2-423B-81AC-36413A9C5A78}" type="presParOf" srcId="{A05A0B16-C628-4731-97FF-B9C44687593B}" destId="{DCA5563C-77A9-4E8F-854E-00A37EA40C7A}" srcOrd="1" destOrd="0" presId="urn:microsoft.com/office/officeart/2005/8/layout/hProcess11"/>
    <dgm:cxn modelId="{5CC44A81-2B7D-467C-A211-7CA61D4A806B}" type="presParOf" srcId="{A05A0B16-C628-4731-97FF-B9C44687593B}" destId="{1C660489-E35F-463C-BEC9-18A2A0CFA581}" srcOrd="2" destOrd="0" presId="urn:microsoft.com/office/officeart/2005/8/layout/hProcess11"/>
    <dgm:cxn modelId="{49E4B8D1-F37F-4366-A3BF-1B9C28C8BDAA}" type="presParOf" srcId="{2DBEBC84-373E-4052-AC26-1096CE171BF4}" destId="{3C075429-CDA6-4C7B-AB2F-0536DDF35354}" srcOrd="3" destOrd="0" presId="urn:microsoft.com/office/officeart/2005/8/layout/hProcess11"/>
    <dgm:cxn modelId="{0C78F00C-B602-445D-A555-6C30C770B93B}" type="presParOf" srcId="{2DBEBC84-373E-4052-AC26-1096CE171BF4}" destId="{0435AC4B-2077-49BF-AB6F-96486D4BA457}" srcOrd="4" destOrd="0" presId="urn:microsoft.com/office/officeart/2005/8/layout/hProcess11"/>
    <dgm:cxn modelId="{4AC51674-9970-4A77-B691-D9F76674DEAC}" type="presParOf" srcId="{0435AC4B-2077-49BF-AB6F-96486D4BA457}" destId="{1947DA86-DFD4-4CBD-BCBB-24945323EC93}" srcOrd="0" destOrd="0" presId="urn:microsoft.com/office/officeart/2005/8/layout/hProcess11"/>
    <dgm:cxn modelId="{85AD8715-F2FC-4AF8-B8E5-5993A7F5EB9C}" type="presParOf" srcId="{0435AC4B-2077-49BF-AB6F-96486D4BA457}" destId="{853B6E41-C2E1-4FC4-A320-FEAB91B1B476}" srcOrd="1" destOrd="0" presId="urn:microsoft.com/office/officeart/2005/8/layout/hProcess11"/>
    <dgm:cxn modelId="{635AC7A7-9CAD-465A-9343-92209312B7A7}" type="presParOf" srcId="{0435AC4B-2077-49BF-AB6F-96486D4BA457}" destId="{D8151128-456E-44BF-9F8B-4C6BA2C8C44B}" srcOrd="2" destOrd="0" presId="urn:microsoft.com/office/officeart/2005/8/layout/hProcess1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27818-9B38-46F2-9980-1D56FB2E240E}">
      <dsp:nvSpPr>
        <dsp:cNvPr id="0" name=""/>
        <dsp:cNvSpPr/>
      </dsp:nvSpPr>
      <dsp:spPr>
        <a:xfrm>
          <a:off x="0" y="39097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FC0CC2-A407-49E3-9FF7-718A17486171}">
      <dsp:nvSpPr>
        <dsp:cNvPr id="0" name=""/>
        <dsp:cNvSpPr/>
      </dsp:nvSpPr>
      <dsp:spPr>
        <a:xfrm>
          <a:off x="306242" y="6625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Площадь района  – 2250 кв. км</a:t>
          </a:r>
        </a:p>
      </dsp:txBody>
      <dsp:txXfrm>
        <a:off x="337945" y="97961"/>
        <a:ext cx="5569888" cy="586034"/>
      </dsp:txXfrm>
    </dsp:sp>
    <dsp:sp modelId="{9F2797E9-4D08-4F6A-AA95-8410C13F2B99}">
      <dsp:nvSpPr>
        <dsp:cNvPr id="0" name=""/>
        <dsp:cNvSpPr/>
      </dsp:nvSpPr>
      <dsp:spPr>
        <a:xfrm>
          <a:off x="0" y="138889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23EE84-B146-4838-A73C-17829EA96951}">
      <dsp:nvSpPr>
        <dsp:cNvPr id="0" name=""/>
        <dsp:cNvSpPr/>
      </dsp:nvSpPr>
      <dsp:spPr>
        <a:xfrm>
          <a:off x="306242" y="106417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Численность населения на 01.01.2024 –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15 213 человек</a:t>
          </a:r>
        </a:p>
      </dsp:txBody>
      <dsp:txXfrm>
        <a:off x="337945" y="1095881"/>
        <a:ext cx="5569888" cy="586034"/>
      </dsp:txXfrm>
    </dsp:sp>
    <dsp:sp modelId="{20D3361F-964A-4EFF-9870-73E251C1747D}">
      <dsp:nvSpPr>
        <dsp:cNvPr id="0" name=""/>
        <dsp:cNvSpPr/>
      </dsp:nvSpPr>
      <dsp:spPr>
        <a:xfrm>
          <a:off x="0" y="238681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E0B144-BF3E-4754-9AFC-929250F0F24F}">
      <dsp:nvSpPr>
        <dsp:cNvPr id="0" name=""/>
        <dsp:cNvSpPr/>
      </dsp:nvSpPr>
      <dsp:spPr>
        <a:xfrm>
          <a:off x="306242" y="206209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Расположен на юго-востоке Кировской области</a:t>
          </a:r>
        </a:p>
      </dsp:txBody>
      <dsp:txXfrm>
        <a:off x="337945" y="2093801"/>
        <a:ext cx="5569888" cy="586034"/>
      </dsp:txXfrm>
    </dsp:sp>
    <dsp:sp modelId="{E1E1B7B7-8509-46C9-8803-E506DECB756F}">
      <dsp:nvSpPr>
        <dsp:cNvPr id="0" name=""/>
        <dsp:cNvSpPr/>
      </dsp:nvSpPr>
      <dsp:spPr>
        <a:xfrm>
          <a:off x="0" y="338473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3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7DC79-D332-4CF3-8FD9-668AD078AAF7}">
      <dsp:nvSpPr>
        <dsp:cNvPr id="0" name=""/>
        <dsp:cNvSpPr/>
      </dsp:nvSpPr>
      <dsp:spPr>
        <a:xfrm>
          <a:off x="306242" y="306001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800" kern="1200" dirty="0"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 137 км от областного центра, г. Кирова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7945" y="3091721"/>
        <a:ext cx="5569888" cy="586034"/>
      </dsp:txXfrm>
    </dsp:sp>
    <dsp:sp modelId="{BF5546EF-50B1-4C71-A55E-4631FB88440B}">
      <dsp:nvSpPr>
        <dsp:cNvPr id="0" name=""/>
        <dsp:cNvSpPr/>
      </dsp:nvSpPr>
      <dsp:spPr>
        <a:xfrm>
          <a:off x="0" y="4382658"/>
          <a:ext cx="6124850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B09F1-0A62-4298-BF86-3A236248471D}">
      <dsp:nvSpPr>
        <dsp:cNvPr id="0" name=""/>
        <dsp:cNvSpPr/>
      </dsp:nvSpPr>
      <dsp:spPr>
        <a:xfrm>
          <a:off x="306242" y="4057938"/>
          <a:ext cx="5633294" cy="64944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Arial" panose="020B0604020202020204" pitchFamily="34" charset="0"/>
              <a:cs typeface="Arial" panose="020B0604020202020204" pitchFamily="34" charset="0"/>
            </a:rPr>
            <a:t>Граничит с шестью районами региона</a:t>
          </a:r>
        </a:p>
      </dsp:txBody>
      <dsp:txXfrm>
        <a:off x="337945" y="4089641"/>
        <a:ext cx="5569888" cy="5860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71462A-A19E-46C8-9AAC-D27804174A5E}">
      <dsp:nvSpPr>
        <dsp:cNvPr id="0" name=""/>
        <dsp:cNvSpPr/>
      </dsp:nvSpPr>
      <dsp:spPr>
        <a:xfrm>
          <a:off x="0" y="6988"/>
          <a:ext cx="6046420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36 952 руб., или 113,4 % к уровню 2022 года</a:t>
          </a:r>
        </a:p>
      </dsp:txBody>
      <dsp:txXfrm>
        <a:off x="22846" y="29834"/>
        <a:ext cx="6000728" cy="422308"/>
      </dsp:txXfrm>
    </dsp:sp>
    <dsp:sp modelId="{F4D54273-A467-4DE5-9A6A-08651D68FF3B}">
      <dsp:nvSpPr>
        <dsp:cNvPr id="0" name=""/>
        <dsp:cNvSpPr/>
      </dsp:nvSpPr>
      <dsp:spPr>
        <a:xfrm>
          <a:off x="0" y="494726"/>
          <a:ext cx="6046420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1974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среднемесячная заработная плата по территории района, начисленная работникам за 2023 год </a:t>
          </a:r>
        </a:p>
      </dsp:txBody>
      <dsp:txXfrm>
        <a:off x="0" y="494726"/>
        <a:ext cx="6046420" cy="414000"/>
      </dsp:txXfrm>
    </dsp:sp>
    <dsp:sp modelId="{37E514A1-4C2E-41B2-A54B-0D0FAE036EA8}">
      <dsp:nvSpPr>
        <dsp:cNvPr id="0" name=""/>
        <dsp:cNvSpPr/>
      </dsp:nvSpPr>
      <dsp:spPr>
        <a:xfrm>
          <a:off x="0" y="902795"/>
          <a:ext cx="6046420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2,2 %</a:t>
          </a:r>
        </a:p>
      </dsp:txBody>
      <dsp:txXfrm>
        <a:off x="22846" y="925641"/>
        <a:ext cx="6000728" cy="422308"/>
      </dsp:txXfrm>
    </dsp:sp>
    <dsp:sp modelId="{4162AFDC-61E3-4C00-B8AE-32931733349D}">
      <dsp:nvSpPr>
        <dsp:cNvPr id="0" name=""/>
        <dsp:cNvSpPr/>
      </dsp:nvSpPr>
      <dsp:spPr>
        <a:xfrm>
          <a:off x="0" y="1399677"/>
          <a:ext cx="6046420" cy="64576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1974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уровень безработицы по району на 01.01.2024 </a:t>
          </a:r>
        </a:p>
      </dsp:txBody>
      <dsp:txXfrm>
        <a:off x="0" y="1399677"/>
        <a:ext cx="6046420" cy="645761"/>
      </dsp:txXfrm>
    </dsp:sp>
    <dsp:sp modelId="{CCD4386D-3D8E-4869-9B9C-0A9B6FCCEAB7}">
      <dsp:nvSpPr>
        <dsp:cNvPr id="0" name=""/>
        <dsp:cNvSpPr/>
      </dsp:nvSpPr>
      <dsp:spPr>
        <a:xfrm>
          <a:off x="0" y="1645960"/>
          <a:ext cx="6046420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113 человек, или 71,5 % к численности на 01.01.2023</a:t>
          </a:r>
        </a:p>
      </dsp:txBody>
      <dsp:txXfrm>
        <a:off x="22846" y="1668806"/>
        <a:ext cx="6000728" cy="422308"/>
      </dsp:txXfrm>
    </dsp:sp>
    <dsp:sp modelId="{97290745-B1F2-4136-8554-FC51BBE6AEDA}">
      <dsp:nvSpPr>
        <dsp:cNvPr id="0" name=""/>
        <dsp:cNvSpPr/>
      </dsp:nvSpPr>
      <dsp:spPr>
        <a:xfrm>
          <a:off x="0" y="2177517"/>
          <a:ext cx="6046420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1974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численность безработных на 01.01.2024 </a:t>
          </a:r>
        </a:p>
      </dsp:txBody>
      <dsp:txXfrm>
        <a:off x="0" y="2177517"/>
        <a:ext cx="6046420" cy="414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E4B68D-A3CD-4D67-9F81-61B5611D92DA}">
      <dsp:nvSpPr>
        <dsp:cNvPr id="0" name=""/>
        <dsp:cNvSpPr/>
      </dsp:nvSpPr>
      <dsp:spPr>
        <a:xfrm>
          <a:off x="0" y="874453"/>
          <a:ext cx="10515599" cy="664014"/>
        </a:xfrm>
        <a:prstGeom prst="notchedRightArrow">
          <a:avLst/>
        </a:prstGeom>
        <a:solidFill>
          <a:srgbClr val="04617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13A422-5C03-4508-8B3E-D33E882D6143}">
      <dsp:nvSpPr>
        <dsp:cNvPr id="0" name=""/>
        <dsp:cNvSpPr/>
      </dsp:nvSpPr>
      <dsp:spPr>
        <a:xfrm>
          <a:off x="75991" y="0"/>
          <a:ext cx="3219574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Обращение в администрацию района</a:t>
          </a:r>
        </a:p>
      </dsp:txBody>
      <dsp:txXfrm>
        <a:off x="75991" y="0"/>
        <a:ext cx="3219574" cy="664014"/>
      </dsp:txXfrm>
    </dsp:sp>
    <dsp:sp modelId="{032BEF8E-47BE-4428-8991-5E3343D84535}">
      <dsp:nvSpPr>
        <dsp:cNvPr id="0" name=""/>
        <dsp:cNvSpPr/>
      </dsp:nvSpPr>
      <dsp:spPr>
        <a:xfrm>
          <a:off x="1604043" y="748282"/>
          <a:ext cx="163471" cy="163471"/>
        </a:xfrm>
        <a:prstGeom prst="ellipse">
          <a:avLst/>
        </a:prstGeom>
        <a:solidFill>
          <a:srgbClr val="04617B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DBBB01-6258-41FF-9CC4-76E6B1B7254B}">
      <dsp:nvSpPr>
        <dsp:cNvPr id="0" name=""/>
        <dsp:cNvSpPr/>
      </dsp:nvSpPr>
      <dsp:spPr>
        <a:xfrm>
          <a:off x="3283677" y="0"/>
          <a:ext cx="3219574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Консультирование,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 анализ проекта</a:t>
          </a:r>
        </a:p>
      </dsp:txBody>
      <dsp:txXfrm>
        <a:off x="3283677" y="0"/>
        <a:ext cx="3219574" cy="664014"/>
      </dsp:txXfrm>
    </dsp:sp>
    <dsp:sp modelId="{DCA5563C-77A9-4E8F-854E-00A37EA40C7A}">
      <dsp:nvSpPr>
        <dsp:cNvPr id="0" name=""/>
        <dsp:cNvSpPr/>
      </dsp:nvSpPr>
      <dsp:spPr>
        <a:xfrm>
          <a:off x="4831791" y="748282"/>
          <a:ext cx="163471" cy="163471"/>
        </a:xfrm>
        <a:prstGeom prst="ellipse">
          <a:avLst/>
        </a:prstGeom>
        <a:solidFill>
          <a:srgbClr val="04617B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47DA86-DFD4-4CBD-BCBB-24945323EC93}">
      <dsp:nvSpPr>
        <dsp:cNvPr id="0" name=""/>
        <dsp:cNvSpPr/>
      </dsp:nvSpPr>
      <dsp:spPr>
        <a:xfrm>
          <a:off x="6578351" y="0"/>
          <a:ext cx="2856558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Подбор подходящих мер поддержки</a:t>
          </a:r>
        </a:p>
      </dsp:txBody>
      <dsp:txXfrm>
        <a:off x="6578351" y="0"/>
        <a:ext cx="2856558" cy="664014"/>
      </dsp:txXfrm>
    </dsp:sp>
    <dsp:sp modelId="{853B6E41-C2E1-4FC4-A320-FEAB91B1B476}">
      <dsp:nvSpPr>
        <dsp:cNvPr id="0" name=""/>
        <dsp:cNvSpPr/>
      </dsp:nvSpPr>
      <dsp:spPr>
        <a:xfrm>
          <a:off x="7961044" y="756908"/>
          <a:ext cx="163471" cy="163471"/>
        </a:xfrm>
        <a:prstGeom prst="ellipse">
          <a:avLst/>
        </a:prstGeom>
        <a:solidFill>
          <a:srgbClr val="04617B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0.11357</cdr:x>
      <cdr:y>0.03345</cdr:y>
    </cdr:from>
    <cdr:to>
      <cdr:x>0.93394</cdr:x>
      <cdr:y>0.14292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0936" y="182757"/>
          <a:ext cx="4557484" cy="59809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solidFill>
                <a:srgbClr val="04617B"/>
              </a:solidFill>
            </a:rPr>
            <a:t>Структура обрабатывающей промышленности за 2023 год -  710  млн. рублей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11108" y="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/>
          <a:lstStyle>
            <a:lvl1pPr algn="r">
              <a:defRPr sz="1200"/>
            </a:lvl1pPr>
          </a:lstStyle>
          <a:p>
            <a:fld id="{D1AF3F8C-3B39-47EA-89FF-4C6D41BC0C92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947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11108" y="642947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 anchor="b"/>
          <a:lstStyle>
            <a:lvl1pPr algn="r">
              <a:defRPr sz="1200"/>
            </a:lvl1pPr>
          </a:lstStyle>
          <a:p>
            <a:fld id="{49D421C7-4EAF-4BEC-AD0D-103E047BF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392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/>
          <a:lstStyle>
            <a:lvl1pPr algn="r">
              <a:defRPr sz="1200"/>
            </a:lvl1pPr>
          </a:lstStyle>
          <a:p>
            <a:fld id="{0184C075-138D-4998-BF91-8CAAA9D6A067}" type="datetimeFigureOut">
              <a:rPr lang="ru-RU" smtClean="0"/>
              <a:pPr/>
              <a:t>21.05.2024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5575" y="506413"/>
            <a:ext cx="4514850" cy="2540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69" tIns="45885" rIns="91769" bIns="4588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0601" y="3215323"/>
            <a:ext cx="7924800" cy="3046095"/>
          </a:xfrm>
          <a:prstGeom prst="rect">
            <a:avLst/>
          </a:prstGeom>
        </p:spPr>
        <p:txBody>
          <a:bodyPr vert="horz" lIns="91769" tIns="45885" rIns="91769" bIns="4588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2947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11108" y="6429470"/>
            <a:ext cx="4292600" cy="338455"/>
          </a:xfrm>
          <a:prstGeom prst="rect">
            <a:avLst/>
          </a:prstGeom>
        </p:spPr>
        <p:txBody>
          <a:bodyPr vert="horz" lIns="91769" tIns="45885" rIns="91769" bIns="45885" rtlCol="0" anchor="b"/>
          <a:lstStyle>
            <a:lvl1pPr algn="r">
              <a:defRPr sz="1200"/>
            </a:lvl1pPr>
          </a:lstStyle>
          <a:p>
            <a:fld id="{B72C7E40-B40D-4B27-8F93-3ADC504B7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01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2C7E40-B40D-4B27-8F93-3ADC504B7AE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6423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C7E40-B40D-4B27-8F93-3ADC504B7AE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2C7E40-B40D-4B27-8F93-3ADC504B7AE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43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413121-B006-4AD9-BF93-91BAE8181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FE33-201B-4B45-92DE-33D61239805D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065BBE-B026-485B-96A5-CF070B131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21CD87-980C-42C4-9AFF-FC48BA769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23994-98C8-4A86-995E-F28EBD892A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5603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4D4AB2-23CA-4A75-9D9E-0E1096F7D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4F5F-58AF-4EC4-B9A3-4ED432DC4B65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A933BA-E98C-414F-9639-075FF2B80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473D1D-75AE-495C-9DA6-4B91B56DA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C36C1-4006-4BD6-BE4E-98ECC7D3C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287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C1B1CC-518C-4193-AA85-9739046F0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D71C-175B-42AF-B724-EEB7E9144F4A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1767BF-9F01-451C-88CC-E9B7A47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5D2D77-9F88-4BFA-A3E9-0C57036E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271F7-6CA9-4AE6-968D-BAFE7BE25B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7224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0D4078-E33F-454B-A25B-EFB2E6166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63F9E-B235-46CA-9888-10622F643C41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667D58-5B8A-4417-BE84-4986D9000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8E165B-645B-4B07-8646-D0747D9F0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8721B-1413-4BCD-A8DA-84FE32D658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165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F6963B-AA65-4669-A181-3B96EB730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A605-073A-45FA-B635-61A5C85F264B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804C98-7AE1-4B45-84E4-B14663039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4A0C5F-209A-45E4-9D63-A7A54DDE3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9E93-F027-4AF5-9C4B-6751300C8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255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A3B24157-517A-4522-968A-2A7CF841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080B7-AA7B-45AA-8941-AC329D16BCB2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E5BDBB70-FE36-4DFA-B1FF-6A9B35330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FCBD9F37-95FB-4BB4-BA85-9EC54D6CA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509EB-AB26-4752-B966-FA4A15D65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7786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9DB057E4-A595-41A7-9416-C281C6E97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DA552-85BB-4133-8B52-7F3155B33CF4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D8556972-DFC6-4ABD-9E24-8654575E3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D87EF9C5-EDFD-417C-B9C7-33EEA3E80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8F22-07A7-475B-9D32-A4FE55D9F3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508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1EB9CE23-467A-4975-A315-BEE1D387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9E8BC-7D62-4E19-998F-6C55A8C970EC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CA71B24B-C92C-4F89-8C8D-79CBDE78A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67EC27A7-5BBD-438C-8E9D-C4971E77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FF415-0C32-4506-9E96-DDC0801BB4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2735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FF8B1851-9BB8-42F5-B212-B67938EE4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8678B-885D-40E8-9A85-4643A965590C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5E562BB4-AB7F-40AA-A522-452139825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752BCEDD-5B2C-415D-B618-A4EF03E8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84E6E-31A4-4119-B33B-0778E030A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838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3813D03-DE50-4FA9-A52D-16941225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12581-2F6B-4BF8-9FCF-9905BA913410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8C9487FE-DB4A-4BB3-98A2-A8C5D5499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7F947A5-8CA4-4BD5-A63F-63D759877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D3DBE-B88D-4319-947F-41382F8F45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3709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A5625D39-AF29-4B1D-8A61-FE132743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33252-3D12-4469-A52D-6AE216701431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B56CAE4A-3824-4BB1-B60F-D745EFDD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08674811-C832-4BA0-B4EC-C03BDDA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19725-1225-4434-B7E9-31F7B8A06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706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034D9DB4-FD7B-4655-AB00-1E65CF3D42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E2AB2240-4C6F-45EA-9ED6-9AFB07DE0E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DA1C6C-5B20-4A2F-B5E3-C7DFAA52C0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D17B-0036-46B3-81D8-9CF28BAF2B71}" type="datetimeFigureOut">
              <a:rPr lang="ru-RU"/>
              <a:pPr>
                <a:defRPr/>
              </a:pPr>
              <a:t>21.05.2024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2D2AB4-8719-4E28-AE67-1529B352E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C0E185-26F2-4EB8-9457-CEEB82864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8CE8C9-B0E5-4107-ACF5-D6500A838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6.jpeg"/><Relationship Id="rId7" Type="http://schemas.openxmlformats.org/officeDocument/2006/relationships/image" Target="../media/image59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31.jpeg"/><Relationship Id="rId4" Type="http://schemas.openxmlformats.org/officeDocument/2006/relationships/image" Target="../media/image5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3" Type="http://schemas.openxmlformats.org/officeDocument/2006/relationships/image" Target="../media/image62.png"/><Relationship Id="rId7" Type="http://schemas.openxmlformats.org/officeDocument/2006/relationships/image" Target="../media/image66.jpeg"/><Relationship Id="rId12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0" Type="http://schemas.openxmlformats.org/officeDocument/2006/relationships/image" Target="../media/image69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jpeg"/><Relationship Id="rId13" Type="http://schemas.openxmlformats.org/officeDocument/2006/relationships/image" Target="../media/image84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12" Type="http://schemas.openxmlformats.org/officeDocument/2006/relationships/image" Target="../media/image83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11" Type="http://schemas.openxmlformats.org/officeDocument/2006/relationships/image" Target="../media/image82.jpeg"/><Relationship Id="rId5" Type="http://schemas.openxmlformats.org/officeDocument/2006/relationships/image" Target="../media/image76.jpeg"/><Relationship Id="rId10" Type="http://schemas.openxmlformats.org/officeDocument/2006/relationships/image" Target="../media/image81.jpeg"/><Relationship Id="rId4" Type="http://schemas.openxmlformats.org/officeDocument/2006/relationships/image" Target="../media/image75.jpeg"/><Relationship Id="rId9" Type="http://schemas.openxmlformats.org/officeDocument/2006/relationships/image" Target="../media/image80.jpeg"/><Relationship Id="rId14" Type="http://schemas.openxmlformats.org/officeDocument/2006/relationships/image" Target="../media/image8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hyperlink" Target="https://kirov-investkarta.ru/" TargetMode="External"/><Relationship Id="rId7" Type="http://schemas.openxmlformats.org/officeDocument/2006/relationships/image" Target="../media/image8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sv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chart" Target="../charts/chart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7" Type="http://schemas.openxmlformats.org/officeDocument/2006/relationships/image" Target="../media/image98.jpe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102.png"/><Relationship Id="rId4" Type="http://schemas.openxmlformats.org/officeDocument/2006/relationships/image" Target="../media/image10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mailto:vcpe@mail.ru" TargetMode="External"/><Relationship Id="rId3" Type="http://schemas.openxmlformats.org/officeDocument/2006/relationships/image" Target="../media/image94.png"/><Relationship Id="rId7" Type="http://schemas.openxmlformats.org/officeDocument/2006/relationships/hyperlink" Target="mailto:mail@kfpp.ru" TargetMode="External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10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mailto:info@info.ru" TargetMode="External"/><Relationship Id="rId13" Type="http://schemas.openxmlformats.org/officeDocument/2006/relationships/hyperlink" Target="https://vk.com/mspbank" TargetMode="External"/><Relationship Id="rId3" Type="http://schemas.openxmlformats.org/officeDocument/2006/relationships/image" Target="../media/image100.png"/><Relationship Id="rId7" Type="http://schemas.openxmlformats.org/officeDocument/2006/relationships/image" Target="../media/image104.jpeg"/><Relationship Id="rId12" Type="http://schemas.openxmlformats.org/officeDocument/2006/relationships/hyperlink" Target="https://mspbank.ru/contacts/" TargetMode="External"/><Relationship Id="rId2" Type="http://schemas.openxmlformats.org/officeDocument/2006/relationships/image" Target="../media/image99.jpeg"/><Relationship Id="rId16" Type="http://schemas.openxmlformats.org/officeDocument/2006/relationships/hyperlink" Target="https://frprf.ru/kontakt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11" Type="http://schemas.openxmlformats.org/officeDocument/2006/relationships/hyperlink" Target="https://corpmsp.ru/contacts/" TargetMode="External"/><Relationship Id="rId5" Type="http://schemas.openxmlformats.org/officeDocument/2006/relationships/image" Target="../media/image102.png"/><Relationship Id="rId15" Type="http://schemas.openxmlformats.org/officeDocument/2006/relationships/hyperlink" Target="tel:8-800-500-71-29" TargetMode="External"/><Relationship Id="rId10" Type="http://schemas.openxmlformats.org/officeDocument/2006/relationships/hyperlink" Target="mailto:info@corpmsp.ru" TargetMode="External"/><Relationship Id="rId4" Type="http://schemas.openxmlformats.org/officeDocument/2006/relationships/image" Target="../media/image101.jpeg"/><Relationship Id="rId9" Type="http://schemas.openxmlformats.org/officeDocument/2006/relationships/hyperlink" Target="mailto:info@veb.ru" TargetMode="External"/><Relationship Id="rId14" Type="http://schemas.openxmlformats.org/officeDocument/2006/relationships/hyperlink" Target="tel:+7-495-120-24-16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hyperlink" Target="https://sr.wikipedia.org/wiki/%D0%92%D0%B5%D0%BB%D0%B8%D0%BA%D0%B0_%D1%88%D0%BA%D0%BE%D0%BB%D0%B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3" Type="http://schemas.openxmlformats.org/officeDocument/2006/relationships/image" Target="../media/image15.sv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5" Type="http://schemas.openxmlformats.org/officeDocument/2006/relationships/image" Target="../media/image27.sv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jpeg"/><Relationship Id="rId18" Type="http://schemas.openxmlformats.org/officeDocument/2006/relationships/image" Target="../media/image4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12" Type="http://schemas.openxmlformats.org/officeDocument/2006/relationships/image" Target="../media/image40.jpeg"/><Relationship Id="rId17" Type="http://schemas.openxmlformats.org/officeDocument/2006/relationships/image" Target="../media/image45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4.jpeg"/><Relationship Id="rId20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eg"/><Relationship Id="rId10" Type="http://schemas.openxmlformats.org/officeDocument/2006/relationships/image" Target="../media/image38.jpeg"/><Relationship Id="rId19" Type="http://schemas.openxmlformats.org/officeDocument/2006/relationships/image" Target="../media/image47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Relationship Id="rId14" Type="http://schemas.openxmlformats.org/officeDocument/2006/relationships/image" Target="../media/image4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54.jpeg"/><Relationship Id="rId3" Type="http://schemas.openxmlformats.org/officeDocument/2006/relationships/image" Target="../media/image50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53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52.jpeg"/><Relationship Id="rId5" Type="http://schemas.openxmlformats.org/officeDocument/2006/relationships/diagramData" Target="../diagrams/data2.xml"/><Relationship Id="rId10" Type="http://schemas.openxmlformats.org/officeDocument/2006/relationships/chart" Target="../charts/chart3.xml"/><Relationship Id="rId4" Type="http://schemas.openxmlformats.org/officeDocument/2006/relationships/image" Target="../media/image51.jpeg"/><Relationship Id="rId9" Type="http://schemas.microsoft.com/office/2007/relationships/diagramDrawing" Target="../diagrams/drawin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05" y="0"/>
            <a:ext cx="12192000" cy="685800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E63407F-57A0-4B42-A9E0-8D9D43C46E2A}"/>
              </a:ext>
            </a:extLst>
          </p:cNvPr>
          <p:cNvSpPr txBox="1">
            <a:spLocks/>
          </p:cNvSpPr>
          <p:nvPr/>
        </p:nvSpPr>
        <p:spPr bwMode="auto">
          <a:xfrm>
            <a:off x="4495298" y="1167064"/>
            <a:ext cx="7696702" cy="4896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>
              <a:solidFill>
                <a:srgbClr val="126F87"/>
              </a:solidFill>
              <a:cs typeface="Calibri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>
              <a:solidFill>
                <a:srgbClr val="126F87"/>
              </a:solidFill>
              <a:cs typeface="Calibri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5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Инвестиционная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55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привлекательность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3600" b="1" dirty="0">
              <a:solidFill>
                <a:srgbClr val="126F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Нолинского района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Кировской области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>
              <a:solidFill>
                <a:srgbClr val="126F87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6600" dirty="0">
              <a:solidFill>
                <a:srgbClr val="126F87"/>
              </a:solidFill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22696" y="5702968"/>
            <a:ext cx="2189747" cy="673768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15542902911102952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7831" y="1130968"/>
            <a:ext cx="2137439" cy="1638703"/>
          </a:xfrm>
          <a:prstGeom prst="parallelogram">
            <a:avLst/>
          </a:prstGeom>
        </p:spPr>
      </p:pic>
      <p:pic>
        <p:nvPicPr>
          <p:cNvPr id="19" name="Рисунок 18" descr="15542902911102952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98558" y="1963055"/>
            <a:ext cx="2147900" cy="1586261"/>
          </a:xfrm>
          <a:prstGeom prst="parallelogram">
            <a:avLst/>
          </a:prstGeom>
        </p:spPr>
      </p:pic>
      <p:pic>
        <p:nvPicPr>
          <p:cNvPr id="20" name="Рисунок 19" descr="15542902911102952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7905" y="3043988"/>
            <a:ext cx="2094190" cy="1636297"/>
          </a:xfrm>
          <a:prstGeom prst="parallelogram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21" name="Рисунок 20" descr="155429029111029521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97242" y="3814010"/>
            <a:ext cx="2228983" cy="1624263"/>
          </a:xfrm>
          <a:prstGeom prst="parallelogram">
            <a:avLst/>
          </a:prstGeom>
        </p:spPr>
      </p:pic>
    </p:spTree>
    <p:extLst>
      <p:ext uri="{BB962C8B-B14F-4D97-AF65-F5344CB8AC3E}">
        <p14:creationId xmlns:p14="http://schemas.microsoft.com/office/powerpoint/2010/main" val="13775298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A8911812-6CB3-4210-848F-1A67E0EAD66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985" y="714487"/>
            <a:ext cx="2172046" cy="1490775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04617B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Социальная инфраструктура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95F78B5E-F3EB-5C04-1085-3BE5831DC624}"/>
              </a:ext>
            </a:extLst>
          </p:cNvPr>
          <p:cNvSpPr/>
          <p:nvPr/>
        </p:nvSpPr>
        <p:spPr>
          <a:xfrm>
            <a:off x="520761" y="896144"/>
            <a:ext cx="612536" cy="643801"/>
          </a:xfrm>
          <a:custGeom>
            <a:avLst/>
            <a:gdLst>
              <a:gd name="connsiteX0" fmla="*/ 0 w 643800"/>
              <a:gd name="connsiteY0" fmla="*/ 306268 h 612535"/>
              <a:gd name="connsiteX1" fmla="*/ 153134 w 643800"/>
              <a:gd name="connsiteY1" fmla="*/ 0 h 612535"/>
              <a:gd name="connsiteX2" fmla="*/ 490666 w 643800"/>
              <a:gd name="connsiteY2" fmla="*/ 0 h 612535"/>
              <a:gd name="connsiteX3" fmla="*/ 643800 w 643800"/>
              <a:gd name="connsiteY3" fmla="*/ 306268 h 612535"/>
              <a:gd name="connsiteX4" fmla="*/ 490666 w 643800"/>
              <a:gd name="connsiteY4" fmla="*/ 612535 h 612535"/>
              <a:gd name="connsiteX5" fmla="*/ 153134 w 643800"/>
              <a:gd name="connsiteY5" fmla="*/ 612535 h 612535"/>
              <a:gd name="connsiteX6" fmla="*/ 0 w 643800"/>
              <a:gd name="connsiteY6" fmla="*/ 306268 h 61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800" h="612535">
                <a:moveTo>
                  <a:pt x="321899" y="0"/>
                </a:moveTo>
                <a:lnTo>
                  <a:pt x="643799" y="145698"/>
                </a:lnTo>
                <a:lnTo>
                  <a:pt x="643799" y="466837"/>
                </a:lnTo>
                <a:lnTo>
                  <a:pt x="321899" y="612535"/>
                </a:lnTo>
                <a:lnTo>
                  <a:pt x="1" y="466837"/>
                </a:lnTo>
                <a:lnTo>
                  <a:pt x="1" y="145698"/>
                </a:lnTo>
                <a:lnTo>
                  <a:pt x="321899" y="0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310" tIns="117396" rIns="112311" bIns="117395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>
                <a:solidFill>
                  <a:schemeClr val="bg1"/>
                </a:solidFill>
              </a:rPr>
              <a:t>1</a:t>
            </a:r>
            <a:endParaRPr lang="ru-RU" sz="2000" b="1" kern="1200" dirty="0">
              <a:solidFill>
                <a:schemeClr val="bg1"/>
              </a:solidFill>
            </a:endParaRP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DA67ED8C-9D7B-C059-FF38-5F504235CB58}"/>
              </a:ext>
            </a:extLst>
          </p:cNvPr>
          <p:cNvSpPr/>
          <p:nvPr/>
        </p:nvSpPr>
        <p:spPr>
          <a:xfrm>
            <a:off x="1265713" y="950361"/>
            <a:ext cx="3447357" cy="559779"/>
          </a:xfrm>
          <a:custGeom>
            <a:avLst/>
            <a:gdLst>
              <a:gd name="connsiteX0" fmla="*/ 93298 w 559779"/>
              <a:gd name="connsiteY0" fmla="*/ 0 h 4551507"/>
              <a:gd name="connsiteX1" fmla="*/ 466481 w 559779"/>
              <a:gd name="connsiteY1" fmla="*/ 0 h 4551507"/>
              <a:gd name="connsiteX2" fmla="*/ 559779 w 559779"/>
              <a:gd name="connsiteY2" fmla="*/ 93298 h 4551507"/>
              <a:gd name="connsiteX3" fmla="*/ 559779 w 559779"/>
              <a:gd name="connsiteY3" fmla="*/ 4551507 h 4551507"/>
              <a:gd name="connsiteX4" fmla="*/ 559779 w 559779"/>
              <a:gd name="connsiteY4" fmla="*/ 4551507 h 4551507"/>
              <a:gd name="connsiteX5" fmla="*/ 0 w 559779"/>
              <a:gd name="connsiteY5" fmla="*/ 4551507 h 4551507"/>
              <a:gd name="connsiteX6" fmla="*/ 0 w 559779"/>
              <a:gd name="connsiteY6" fmla="*/ 4551507 h 4551507"/>
              <a:gd name="connsiteX7" fmla="*/ 0 w 559779"/>
              <a:gd name="connsiteY7" fmla="*/ 93298 h 4551507"/>
              <a:gd name="connsiteX8" fmla="*/ 93298 w 559779"/>
              <a:gd name="connsiteY8" fmla="*/ 0 h 455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779" h="4551507">
                <a:moveTo>
                  <a:pt x="559779" y="758597"/>
                </a:moveTo>
                <a:lnTo>
                  <a:pt x="559779" y="3792910"/>
                </a:lnTo>
                <a:cubicBezTo>
                  <a:pt x="559779" y="4211871"/>
                  <a:pt x="554642" y="4551507"/>
                  <a:pt x="548305" y="4551507"/>
                </a:cubicBezTo>
                <a:lnTo>
                  <a:pt x="0" y="4551507"/>
                </a:lnTo>
                <a:lnTo>
                  <a:pt x="0" y="4551507"/>
                </a:lnTo>
                <a:lnTo>
                  <a:pt x="0" y="0"/>
                </a:lnTo>
                <a:lnTo>
                  <a:pt x="0" y="0"/>
                </a:lnTo>
                <a:lnTo>
                  <a:pt x="548305" y="0"/>
                </a:lnTo>
                <a:cubicBezTo>
                  <a:pt x="554642" y="0"/>
                  <a:pt x="559779" y="339636"/>
                  <a:pt x="559779" y="75859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37486" rIns="37486" bIns="37486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u="sng" kern="1200" dirty="0">
                <a:solidFill>
                  <a:srgbClr val="126F87"/>
                </a:solidFill>
                <a:latin typeface="Ubuntu" panose="020B0504030602030204" pitchFamily="34" charset="0"/>
              </a:rPr>
              <a:t>Учреждение здравоохранения:</a:t>
            </a:r>
          </a:p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КОГБУЗ «Нолинская ЦРБ»</a:t>
            </a: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27A799B3-DCE8-22DC-503F-C0F5FCD46103}"/>
              </a:ext>
            </a:extLst>
          </p:cNvPr>
          <p:cNvSpPr/>
          <p:nvPr/>
        </p:nvSpPr>
        <p:spPr>
          <a:xfrm>
            <a:off x="491844" y="2860687"/>
            <a:ext cx="641453" cy="676263"/>
          </a:xfrm>
          <a:custGeom>
            <a:avLst/>
            <a:gdLst>
              <a:gd name="connsiteX0" fmla="*/ 0 w 594660"/>
              <a:gd name="connsiteY0" fmla="*/ 278554 h 557107"/>
              <a:gd name="connsiteX1" fmla="*/ 139277 w 594660"/>
              <a:gd name="connsiteY1" fmla="*/ 0 h 557107"/>
              <a:gd name="connsiteX2" fmla="*/ 455383 w 594660"/>
              <a:gd name="connsiteY2" fmla="*/ 0 h 557107"/>
              <a:gd name="connsiteX3" fmla="*/ 594660 w 594660"/>
              <a:gd name="connsiteY3" fmla="*/ 278554 h 557107"/>
              <a:gd name="connsiteX4" fmla="*/ 455383 w 594660"/>
              <a:gd name="connsiteY4" fmla="*/ 557107 h 557107"/>
              <a:gd name="connsiteX5" fmla="*/ 139277 w 594660"/>
              <a:gd name="connsiteY5" fmla="*/ 557107 h 557107"/>
              <a:gd name="connsiteX6" fmla="*/ 0 w 594660"/>
              <a:gd name="connsiteY6" fmla="*/ 278554 h 55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660" h="557107">
                <a:moveTo>
                  <a:pt x="297329" y="0"/>
                </a:moveTo>
                <a:lnTo>
                  <a:pt x="594659" y="130482"/>
                </a:lnTo>
                <a:lnTo>
                  <a:pt x="594659" y="426625"/>
                </a:lnTo>
                <a:lnTo>
                  <a:pt x="297329" y="557107"/>
                </a:lnTo>
                <a:lnTo>
                  <a:pt x="1" y="426625"/>
                </a:lnTo>
                <a:lnTo>
                  <a:pt x="1" y="130482"/>
                </a:lnTo>
                <a:lnTo>
                  <a:pt x="297329" y="0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13333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13333"/>
            </a:schemeClr>
          </a:effectRef>
          <a:fontRef idx="minor">
            <a:schemeClr val="lt1"/>
          </a:fontRef>
        </p:style>
        <p:txBody>
          <a:bodyPr spcFirstLastPara="0" vert="horz" wrap="square" lIns="102619" tIns="108682" rIns="102620" bIns="108681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kern="1200" dirty="0"/>
              <a:t>3</a:t>
            </a: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05C5BF48-7F8D-BB14-82CD-B0101BC75761}"/>
              </a:ext>
            </a:extLst>
          </p:cNvPr>
          <p:cNvSpPr/>
          <p:nvPr/>
        </p:nvSpPr>
        <p:spPr>
          <a:xfrm>
            <a:off x="1258159" y="1965762"/>
            <a:ext cx="3454911" cy="629426"/>
          </a:xfrm>
          <a:custGeom>
            <a:avLst/>
            <a:gdLst>
              <a:gd name="connsiteX0" fmla="*/ 165637 w 993802"/>
              <a:gd name="connsiteY0" fmla="*/ 0 h 4647430"/>
              <a:gd name="connsiteX1" fmla="*/ 828165 w 993802"/>
              <a:gd name="connsiteY1" fmla="*/ 0 h 4647430"/>
              <a:gd name="connsiteX2" fmla="*/ 993802 w 993802"/>
              <a:gd name="connsiteY2" fmla="*/ 165637 h 4647430"/>
              <a:gd name="connsiteX3" fmla="*/ 993802 w 993802"/>
              <a:gd name="connsiteY3" fmla="*/ 4647430 h 4647430"/>
              <a:gd name="connsiteX4" fmla="*/ 993802 w 993802"/>
              <a:gd name="connsiteY4" fmla="*/ 4647430 h 4647430"/>
              <a:gd name="connsiteX5" fmla="*/ 0 w 993802"/>
              <a:gd name="connsiteY5" fmla="*/ 4647430 h 4647430"/>
              <a:gd name="connsiteX6" fmla="*/ 0 w 993802"/>
              <a:gd name="connsiteY6" fmla="*/ 4647430 h 4647430"/>
              <a:gd name="connsiteX7" fmla="*/ 0 w 993802"/>
              <a:gd name="connsiteY7" fmla="*/ 165637 h 4647430"/>
              <a:gd name="connsiteX8" fmla="*/ 165637 w 993802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802" h="4647430">
                <a:moveTo>
                  <a:pt x="993802" y="774587"/>
                </a:moveTo>
                <a:lnTo>
                  <a:pt x="993802" y="3872843"/>
                </a:lnTo>
                <a:cubicBezTo>
                  <a:pt x="993802" y="4300636"/>
                  <a:pt x="977944" y="4647430"/>
                  <a:pt x="958382" y="4647430"/>
                </a:cubicBezTo>
                <a:lnTo>
                  <a:pt x="0" y="4647430"/>
                </a:lnTo>
                <a:lnTo>
                  <a:pt x="0" y="4647430"/>
                </a:lnTo>
                <a:lnTo>
                  <a:pt x="0" y="0"/>
                </a:lnTo>
                <a:lnTo>
                  <a:pt x="0" y="0"/>
                </a:lnTo>
                <a:lnTo>
                  <a:pt x="958382" y="0"/>
                </a:lnTo>
                <a:cubicBezTo>
                  <a:pt x="977944" y="0"/>
                  <a:pt x="993802" y="346794"/>
                  <a:pt x="993802" y="77458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8672" rIns="58672" bIns="58674" numCol="1" spcCol="1270" anchor="ctr" anchorCtr="0">
            <a:noAutofit/>
          </a:bodyPr>
          <a:lstStyle/>
          <a:p>
            <a:pPr marL="0" lvl="1" indent="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u="sng" kern="1200" dirty="0">
                <a:solidFill>
                  <a:srgbClr val="126F87"/>
                </a:solidFill>
                <a:latin typeface="Ubuntu" panose="020B0504030602030204" pitchFamily="34" charset="0"/>
              </a:rPr>
              <a:t>Учреждение спорта:</a:t>
            </a:r>
          </a:p>
          <a:p>
            <a:pPr marL="0" lvl="1" indent="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МКУ «Спортивная школа Нолинского района»</a:t>
            </a: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51274555-1A84-2DA8-F03F-A7BB67FE4095}"/>
              </a:ext>
            </a:extLst>
          </p:cNvPr>
          <p:cNvSpPr/>
          <p:nvPr/>
        </p:nvSpPr>
        <p:spPr>
          <a:xfrm>
            <a:off x="1269734" y="2904746"/>
            <a:ext cx="3454911" cy="1555048"/>
          </a:xfrm>
          <a:custGeom>
            <a:avLst/>
            <a:gdLst>
              <a:gd name="connsiteX0" fmla="*/ 168918 w 1013489"/>
              <a:gd name="connsiteY0" fmla="*/ 0 h 4647430"/>
              <a:gd name="connsiteX1" fmla="*/ 844571 w 1013489"/>
              <a:gd name="connsiteY1" fmla="*/ 0 h 4647430"/>
              <a:gd name="connsiteX2" fmla="*/ 1013489 w 1013489"/>
              <a:gd name="connsiteY2" fmla="*/ 168918 h 4647430"/>
              <a:gd name="connsiteX3" fmla="*/ 1013489 w 1013489"/>
              <a:gd name="connsiteY3" fmla="*/ 4647430 h 4647430"/>
              <a:gd name="connsiteX4" fmla="*/ 1013489 w 1013489"/>
              <a:gd name="connsiteY4" fmla="*/ 4647430 h 4647430"/>
              <a:gd name="connsiteX5" fmla="*/ 0 w 1013489"/>
              <a:gd name="connsiteY5" fmla="*/ 4647430 h 4647430"/>
              <a:gd name="connsiteX6" fmla="*/ 0 w 1013489"/>
              <a:gd name="connsiteY6" fmla="*/ 4647430 h 4647430"/>
              <a:gd name="connsiteX7" fmla="*/ 0 w 1013489"/>
              <a:gd name="connsiteY7" fmla="*/ 168918 h 4647430"/>
              <a:gd name="connsiteX8" fmla="*/ 168918 w 1013489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3489" h="4647430">
                <a:moveTo>
                  <a:pt x="1013489" y="774588"/>
                </a:moveTo>
                <a:lnTo>
                  <a:pt x="1013489" y="3872842"/>
                </a:lnTo>
                <a:cubicBezTo>
                  <a:pt x="1013489" y="4300635"/>
                  <a:pt x="996997" y="4647428"/>
                  <a:pt x="976652" y="4647428"/>
                </a:cubicBezTo>
                <a:lnTo>
                  <a:pt x="0" y="4647428"/>
                </a:lnTo>
                <a:lnTo>
                  <a:pt x="0" y="4647428"/>
                </a:lnTo>
                <a:lnTo>
                  <a:pt x="0" y="2"/>
                </a:lnTo>
                <a:lnTo>
                  <a:pt x="0" y="2"/>
                </a:lnTo>
                <a:lnTo>
                  <a:pt x="976652" y="2"/>
                </a:lnTo>
                <a:cubicBezTo>
                  <a:pt x="996997" y="2"/>
                  <a:pt x="1013489" y="346795"/>
                  <a:pt x="1013489" y="774588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9634" rIns="59634" bIns="59635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u="sng" kern="1200" dirty="0">
                <a:solidFill>
                  <a:srgbClr val="126F87"/>
                </a:solidFill>
                <a:latin typeface="Ubuntu" panose="020B0504030602030204" pitchFamily="34" charset="0"/>
              </a:rPr>
              <a:t>Учреждения культуры и искусства:</a:t>
            </a:r>
          </a:p>
          <a:p>
            <a:pPr marL="0" lvl="1" algn="just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МКУК «Музей истории и краеведения» г. Нолинска, МКУК «Нолинская центральная библиотечная система», МКУК «Центральная клубная система» Нолинского района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8B64126-D01D-46F4-9B50-D11C4594EFB8}"/>
              </a:ext>
            </a:extLst>
          </p:cNvPr>
          <p:cNvGrpSpPr/>
          <p:nvPr/>
        </p:nvGrpSpPr>
        <p:grpSpPr>
          <a:xfrm>
            <a:off x="491845" y="1865072"/>
            <a:ext cx="641453" cy="667973"/>
            <a:chOff x="1" y="532683"/>
            <a:chExt cx="461518" cy="488049"/>
          </a:xfr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6A280965-74FA-4C53-AE06-EE79C9E68CB4}"/>
                </a:ext>
              </a:extLst>
            </p:cNvPr>
            <p:cNvSpPr/>
            <p:nvPr/>
          </p:nvSpPr>
          <p:spPr>
            <a:xfrm rot="5400000">
              <a:off x="-13265" y="545949"/>
              <a:ext cx="488049" cy="461518"/>
            </a:xfrm>
            <a:prstGeom prst="hexagon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>
              <a:extLst>
                <a:ext uri="{FF2B5EF4-FFF2-40B4-BE49-F238E27FC236}">
                  <a16:creationId xmlns:a16="http://schemas.microsoft.com/office/drawing/2014/main" id="{3231DC90-F65F-4954-9A45-9D74661975AF}"/>
                </a:ext>
              </a:extLst>
            </p:cNvPr>
            <p:cNvSpPr txBox="1"/>
            <p:nvPr/>
          </p:nvSpPr>
          <p:spPr>
            <a:xfrm>
              <a:off x="74829" y="611815"/>
              <a:ext cx="311860" cy="32978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dirty="0">
                  <a:solidFill>
                    <a:schemeClr val="bg1"/>
                  </a:solidFill>
                </a:rPr>
                <a:t>1</a:t>
              </a:r>
              <a:endParaRPr lang="ru-RU" sz="20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Рисунок 8" descr="D:\Обмен\1 ШУМАЙЛОВА С.В\z_e966645d10.jpg">
            <a:extLst>
              <a:ext uri="{FF2B5EF4-FFF2-40B4-BE49-F238E27FC236}">
                <a16:creationId xmlns:a16="http://schemas.microsoft.com/office/drawing/2014/main" id="{633FA099-380A-4F67-96DD-61BBE0934E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6212" y="2701763"/>
            <a:ext cx="2454267" cy="175803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6" name="Рисунок 6" descr="D:\Обмен\1 ШУМАЙЛОВА С.В\7PReZJo19ZQ.jpg">
            <a:extLst>
              <a:ext uri="{FF2B5EF4-FFF2-40B4-BE49-F238E27FC236}">
                <a16:creationId xmlns:a16="http://schemas.microsoft.com/office/drawing/2014/main" id="{659B4DF1-94B9-4E3F-BA69-A5C0AC6BC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16122" y="4262813"/>
            <a:ext cx="2454267" cy="182874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7" name="Рисунок 26" descr="https://avatars.mds.yandex.net/i?id=2a0000017a157e2afce558eb68a0e7ada352-4522563-images-thumbs&amp;n=13">
            <a:extLst>
              <a:ext uri="{FF2B5EF4-FFF2-40B4-BE49-F238E27FC236}">
                <a16:creationId xmlns:a16="http://schemas.microsoft.com/office/drawing/2014/main" id="{637C1859-BC68-4A60-9D0E-D1948E752223}"/>
              </a:ext>
            </a:extLst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950" y="4797387"/>
            <a:ext cx="2571800" cy="17859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8" name="Рисунок 14" descr="музей с куар кодом.jpg">
            <a:extLst>
              <a:ext uri="{FF2B5EF4-FFF2-40B4-BE49-F238E27FC236}">
                <a16:creationId xmlns:a16="http://schemas.microsoft.com/office/drawing/2014/main" id="{A304C908-47C2-4E19-B58D-EEEE1C5F172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84557" y="4721385"/>
            <a:ext cx="2699292" cy="1937954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9B5DD976-0E89-4B9C-A19C-2D367A4E8D5B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479" y="1181617"/>
            <a:ext cx="2105554" cy="1413571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9" name="Picture 43">
            <a:extLst>
              <a:ext uri="{FF2B5EF4-FFF2-40B4-BE49-F238E27FC236}">
                <a16:creationId xmlns:a16="http://schemas.microsoft.com/office/drawing/2014/main" id="{49E23010-391F-410D-8292-6AF8970BB4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239" y="1894569"/>
            <a:ext cx="1884097" cy="1413571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FA1749-EFE4-80F7-E9B8-B56507DF5CF3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  <p:extLst>
      <p:ext uri="{BB962C8B-B14F-4D97-AF65-F5344CB8AC3E}">
        <p14:creationId xmlns:p14="http://schemas.microsoft.com/office/powerpoint/2010/main" val="3676117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иньетка.png">
            <a:extLst>
              <a:ext uri="{FF2B5EF4-FFF2-40B4-BE49-F238E27FC236}">
                <a16:creationId xmlns:a16="http://schemas.microsoft.com/office/drawing/2014/main" id="{F87A7BE4-375C-4C02-B55D-6F222D8919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3544" b="1114"/>
          <a:stretch>
            <a:fillRect/>
          </a:stretch>
        </p:blipFill>
        <p:spPr>
          <a:xfrm>
            <a:off x="592413" y="1242926"/>
            <a:ext cx="6119911" cy="1431442"/>
          </a:xfrm>
          <a:prstGeom prst="rect">
            <a:avLst/>
          </a:prstGeom>
        </p:spPr>
      </p:pic>
      <p:sp>
        <p:nvSpPr>
          <p:cNvPr id="19460" name="Прямоугольник 7">
            <a:extLst>
              <a:ext uri="{FF2B5EF4-FFF2-40B4-BE49-F238E27FC236}">
                <a16:creationId xmlns:a16="http://schemas.microsoft.com/office/drawing/2014/main" id="{ABC47A6A-08E2-4BB7-9430-999004267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004" y="1781523"/>
            <a:ext cx="6241023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1. Мероприятия событийного туризма: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  *в рамках конкурса актерской песни </a:t>
            </a:r>
            <a:r>
              <a:rPr lang="ru-RU" altLang="ru-RU" sz="1300" b="1" dirty="0" err="1">
                <a:solidFill>
                  <a:srgbClr val="04617B"/>
                </a:solidFill>
                <a:latin typeface="Arial" panose="020B0604020202020204" pitchFamily="34" charset="0"/>
              </a:rPr>
              <a:t>им.Б.Чиркова</a:t>
            </a: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 «Шар  голубой»,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  *сельскохозяйственные ярмарки «От Николы до Покрова»</a:t>
            </a:r>
          </a:p>
        </p:txBody>
      </p:sp>
      <p:sp>
        <p:nvSpPr>
          <p:cNvPr id="19464" name="TextBox 17">
            <a:extLst>
              <a:ext uri="{FF2B5EF4-FFF2-40B4-BE49-F238E27FC236}">
                <a16:creationId xmlns:a16="http://schemas.microsoft.com/office/drawing/2014/main" id="{031CC18D-E7F4-4AF3-A4E2-524100563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4626" y="790299"/>
            <a:ext cx="9314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u="sng" dirty="0">
                <a:solidFill>
                  <a:srgbClr val="04617B"/>
                </a:solidFill>
                <a:latin typeface="Arial" panose="020B0604020202020204" pitchFamily="34" charset="0"/>
              </a:rPr>
              <a:t>Виды туризма на территории Нолинского района</a:t>
            </a:r>
          </a:p>
        </p:txBody>
      </p:sp>
      <p:pic>
        <p:nvPicPr>
          <p:cNvPr id="24" name="Рисунок 23" descr="виньетка.png">
            <a:extLst>
              <a:ext uri="{FF2B5EF4-FFF2-40B4-BE49-F238E27FC236}">
                <a16:creationId xmlns:a16="http://schemas.microsoft.com/office/drawing/2014/main" id="{0E36277C-1FF9-42F3-8B6F-1A538AA42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3544" b="1114"/>
          <a:stretch>
            <a:fillRect/>
          </a:stretch>
        </p:blipFill>
        <p:spPr>
          <a:xfrm>
            <a:off x="574880" y="3703979"/>
            <a:ext cx="3711356" cy="571504"/>
          </a:xfrm>
          <a:prstGeom prst="rect">
            <a:avLst/>
          </a:prstGeom>
        </p:spPr>
      </p:pic>
      <p:pic>
        <p:nvPicPr>
          <p:cNvPr id="25" name="Рисунок 24" descr="виньетка.png">
            <a:extLst>
              <a:ext uri="{FF2B5EF4-FFF2-40B4-BE49-F238E27FC236}">
                <a16:creationId xmlns:a16="http://schemas.microsoft.com/office/drawing/2014/main" id="{B4078CD9-FF7E-4F2A-8FD3-9C308D33AA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3544" b="1114"/>
          <a:stretch>
            <a:fillRect/>
          </a:stretch>
        </p:blipFill>
        <p:spPr>
          <a:xfrm>
            <a:off x="549426" y="4467124"/>
            <a:ext cx="3736810" cy="571504"/>
          </a:xfrm>
          <a:prstGeom prst="rect">
            <a:avLst/>
          </a:prstGeom>
        </p:spPr>
      </p:pic>
      <p:pic>
        <p:nvPicPr>
          <p:cNvPr id="26" name="Рисунок 25" descr="виньетка.png">
            <a:extLst>
              <a:ext uri="{FF2B5EF4-FFF2-40B4-BE49-F238E27FC236}">
                <a16:creationId xmlns:a16="http://schemas.microsoft.com/office/drawing/2014/main" id="{63CF899C-E73F-44B3-B8FA-331B6DAA0E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3544" b="1114"/>
          <a:stretch>
            <a:fillRect/>
          </a:stretch>
        </p:blipFill>
        <p:spPr>
          <a:xfrm>
            <a:off x="574880" y="2703398"/>
            <a:ext cx="3711356" cy="815552"/>
          </a:xfrm>
          <a:prstGeom prst="rect">
            <a:avLst/>
          </a:prstGeom>
        </p:spPr>
      </p:pic>
      <p:sp>
        <p:nvSpPr>
          <p:cNvPr id="19468" name="Прямоугольник 7">
            <a:extLst>
              <a:ext uri="{FF2B5EF4-FFF2-40B4-BE49-F238E27FC236}">
                <a16:creationId xmlns:a16="http://schemas.microsoft.com/office/drawing/2014/main" id="{D506E862-91E7-4DFE-A89C-BCC92E6EF8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106" y="3948285"/>
            <a:ext cx="298926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3. Экологический туризм</a:t>
            </a:r>
          </a:p>
        </p:txBody>
      </p:sp>
      <p:sp>
        <p:nvSpPr>
          <p:cNvPr id="19469" name="Прямоугольник 7">
            <a:extLst>
              <a:ext uri="{FF2B5EF4-FFF2-40B4-BE49-F238E27FC236}">
                <a16:creationId xmlns:a16="http://schemas.microsoft.com/office/drawing/2014/main" id="{E16FC175-0DE5-4813-8390-B9E9657B2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31" y="4678138"/>
            <a:ext cx="2959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4508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4. Туристическая навигация</a:t>
            </a:r>
          </a:p>
        </p:txBody>
      </p:sp>
      <p:sp>
        <p:nvSpPr>
          <p:cNvPr id="19470" name="Прямоугольник 7">
            <a:extLst>
              <a:ext uri="{FF2B5EF4-FFF2-40B4-BE49-F238E27FC236}">
                <a16:creationId xmlns:a16="http://schemas.microsoft.com/office/drawing/2014/main" id="{833C9667-EFFB-4653-AA85-1AE493D5C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931" y="3100399"/>
            <a:ext cx="29924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08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2. Музей матрешки</a:t>
            </a:r>
          </a:p>
        </p:txBody>
      </p:sp>
      <p:pic>
        <p:nvPicPr>
          <p:cNvPr id="30" name="Рисунок 29" descr="виньетка.png">
            <a:extLst>
              <a:ext uri="{FF2B5EF4-FFF2-40B4-BE49-F238E27FC236}">
                <a16:creationId xmlns:a16="http://schemas.microsoft.com/office/drawing/2014/main" id="{629C574B-296C-4FB9-9364-E26066D4F6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3544" b="1114"/>
          <a:stretch>
            <a:fillRect/>
          </a:stretch>
        </p:blipFill>
        <p:spPr>
          <a:xfrm>
            <a:off x="549426" y="5188559"/>
            <a:ext cx="4195612" cy="767843"/>
          </a:xfrm>
          <a:prstGeom prst="rect">
            <a:avLst/>
          </a:prstGeom>
        </p:spPr>
      </p:pic>
      <p:sp>
        <p:nvSpPr>
          <p:cNvPr id="19472" name="Прямоугольник 7">
            <a:extLst>
              <a:ext uri="{FF2B5EF4-FFF2-40B4-BE49-F238E27FC236}">
                <a16:creationId xmlns:a16="http://schemas.microsoft.com/office/drawing/2014/main" id="{5BB9F34F-56C6-4A2F-8AB2-4F3C264AF0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040" y="5494677"/>
            <a:ext cx="4896994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08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4617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5. Туристический маршрут по г. Нолинску + 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Arial" panose="020B0604020202020204" pitchFamily="34" charset="0"/>
              </a:rPr>
              <a:t>            посещение музея пряника и лимонада</a:t>
            </a:r>
          </a:p>
        </p:txBody>
      </p:sp>
      <p:pic>
        <p:nvPicPr>
          <p:cNvPr id="34" name="Рисунок 13" descr="https://avatars.mds.yandex.net/i?id=c9f4802d51320cd8a8dffd388e74b360246eb875-7462545-images-thumbs&amp;n=13">
            <a:extLst>
              <a:ext uri="{FF2B5EF4-FFF2-40B4-BE49-F238E27FC236}">
                <a16:creationId xmlns:a16="http://schemas.microsoft.com/office/drawing/2014/main" id="{C80AD4D8-DF61-4C1C-951F-3194C0165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1560" y="1667891"/>
            <a:ext cx="1253150" cy="92360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5" name="Picture 7" descr="https://sun9-67.userapi.com/impf/c850016/v850016166/195b9c/d7VlRImY9Ss.jpg?size=2560x1707&amp;quality=96&amp;sign=fe44027450ec4c804ba56796181a1464&amp;type=album">
            <a:extLst>
              <a:ext uri="{FF2B5EF4-FFF2-40B4-BE49-F238E27FC236}">
                <a16:creationId xmlns:a16="http://schemas.microsoft.com/office/drawing/2014/main" id="{6789D30F-41C4-420A-BD98-5435521774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14614" y="1540234"/>
            <a:ext cx="1349582" cy="104659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6" name="Рисунок 35" descr="D:\Останина О.Н\ФОТО разные\Музей матрешки (от МКУК Музей краеведения)\Для Экономики Матрешка\фото музея матрешки\IMG_8502.JPG">
            <a:extLst>
              <a:ext uri="{FF2B5EF4-FFF2-40B4-BE49-F238E27FC236}">
                <a16:creationId xmlns:a16="http://schemas.microsoft.com/office/drawing/2014/main" id="{6B7FCE49-A5FD-4435-A25C-F7E83409AEA5}"/>
              </a:ext>
            </a:extLst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7690" y="2825183"/>
            <a:ext cx="1117348" cy="65815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7" name="Рисунок 4" descr="ECZef57BO7Y.jpg">
            <a:extLst>
              <a:ext uri="{FF2B5EF4-FFF2-40B4-BE49-F238E27FC236}">
                <a16:creationId xmlns:a16="http://schemas.microsoft.com/office/drawing/2014/main" id="{EE8E0243-CFDC-48D1-8F60-E629340FF7FF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rcRect b="5000"/>
          <a:stretch>
            <a:fillRect/>
          </a:stretch>
        </p:blipFill>
        <p:spPr bwMode="auto">
          <a:xfrm rot="10800000" flipV="1">
            <a:off x="4529944" y="3565399"/>
            <a:ext cx="1162050" cy="82818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8" name="Picture 2" descr="E:\Роль музея в  культурной жизни города\IMG_6707.JPG">
            <a:extLst>
              <a:ext uri="{FF2B5EF4-FFF2-40B4-BE49-F238E27FC236}">
                <a16:creationId xmlns:a16="http://schemas.microsoft.com/office/drawing/2014/main" id="{EAD288CF-EB49-4FE6-957C-50F0A38D0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47885" y="4475645"/>
            <a:ext cx="1117347" cy="77716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9" name="Рисунок 38" descr="https://avatars.mds.yandex.net/i?id=597292bcc5ba0544361e5cbf39ddca5413342b49-8186070-images-thumbs&amp;n=13">
            <a:extLst>
              <a:ext uri="{FF2B5EF4-FFF2-40B4-BE49-F238E27FC236}">
                <a16:creationId xmlns:a16="http://schemas.microsoft.com/office/drawing/2014/main" id="{7FAB6FDD-1D55-48F5-AC7D-AD77C8EE0F8F}"/>
              </a:ext>
            </a:extLst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908383" y="5350328"/>
            <a:ext cx="857256" cy="57148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484" name="Picture 4">
            <a:extLst>
              <a:ext uri="{FF2B5EF4-FFF2-40B4-BE49-F238E27FC236}">
                <a16:creationId xmlns:a16="http://schemas.microsoft.com/office/drawing/2014/main" id="{A0CDF1A0-86D4-472F-915B-2A224ABD15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3387" y="1251964"/>
            <a:ext cx="1871912" cy="132446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Рисунок 32" descr="D:\Останина О.Н\ФОТО разные\Музей матрешки (от МКУК Музей краеведения)\Для Экономики Матрешка\ttLguM2b6tc.jpg">
            <a:extLst>
              <a:ext uri="{FF2B5EF4-FFF2-40B4-BE49-F238E27FC236}">
                <a16:creationId xmlns:a16="http://schemas.microsoft.com/office/drawing/2014/main" id="{0806D1F3-F314-4AE4-A957-3A0404E00AF7}"/>
              </a:ext>
            </a:extLst>
          </p:cNvPr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81726" y="2755605"/>
            <a:ext cx="1180121" cy="72068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9486" name="Picture 2">
            <a:extLst>
              <a:ext uri="{FF2B5EF4-FFF2-40B4-BE49-F238E27FC236}">
                <a16:creationId xmlns:a16="http://schemas.microsoft.com/office/drawing/2014/main" id="{CFBB82B8-4D40-4A39-84CA-346D701AA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993" y="3483744"/>
            <a:ext cx="1162050" cy="7635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Рисунок 41" descr="https://avatars.mds.yandex.net/i?id=807f8e06d82534f5db85bcf09a63d85a6e7fb885-7989082-images-thumbs&amp;n=13">
            <a:extLst>
              <a:ext uri="{FF2B5EF4-FFF2-40B4-BE49-F238E27FC236}">
                <a16:creationId xmlns:a16="http://schemas.microsoft.com/office/drawing/2014/main" id="{D9E93788-F4E0-44C4-BA45-6CF87020C8FB}"/>
              </a:ext>
            </a:extLst>
          </p:cNvPr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928984" y="4553569"/>
            <a:ext cx="1847498" cy="1216929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41" name="Заголовок 1">
            <a:extLst>
              <a:ext uri="{FF2B5EF4-FFF2-40B4-BE49-F238E27FC236}">
                <a16:creationId xmlns:a16="http://schemas.microsoft.com/office/drawing/2014/main" id="{203C246C-DCBC-45AD-86F0-1EE1DCB84B8C}"/>
              </a:ext>
            </a:extLst>
          </p:cNvPr>
          <p:cNvSpPr txBox="1">
            <a:spLocks/>
          </p:cNvSpPr>
          <p:nvPr/>
        </p:nvSpPr>
        <p:spPr bwMode="auto">
          <a:xfrm>
            <a:off x="385763" y="252828"/>
            <a:ext cx="4564063" cy="361951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04617B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Туризм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C7794A-4B53-2F8C-A1ED-FC5F8E34F82E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370752" y="-270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ru-RU" altLang="ru-RU" sz="3200" dirty="0">
              <a:solidFill>
                <a:srgbClr val="126F87"/>
              </a:solidFill>
              <a:latin typeface="Ubuntu" panose="020B0504030602030204" pitchFamily="34" charset="0"/>
              <a:ea typeface="+mj-ea"/>
              <a:cs typeface="+mj-cs"/>
            </a:endParaRPr>
          </a:p>
        </p:txBody>
      </p:sp>
      <p:sp>
        <p:nvSpPr>
          <p:cNvPr id="4" name="Скругленный прямоугольник 84">
            <a:extLst>
              <a:ext uri="{FF2B5EF4-FFF2-40B4-BE49-F238E27FC236}">
                <a16:creationId xmlns:a16="http://schemas.microsoft.com/office/drawing/2014/main" id="{04D3E2DC-C258-F2CB-F1BC-56CC05481A02}"/>
              </a:ext>
            </a:extLst>
          </p:cNvPr>
          <p:cNvSpPr/>
          <p:nvPr/>
        </p:nvSpPr>
        <p:spPr>
          <a:xfrm>
            <a:off x="607138" y="692150"/>
            <a:ext cx="11371262" cy="1152811"/>
          </a:xfrm>
          <a:prstGeom prst="roundRect">
            <a:avLst>
              <a:gd name="adj" fmla="val 22226"/>
            </a:avLst>
          </a:prstGeom>
          <a:solidFill>
            <a:srgbClr val="126F8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99FE85-A84F-1CEE-64DE-D79243C3FF3D}"/>
              </a:ext>
            </a:extLst>
          </p:cNvPr>
          <p:cNvSpPr txBox="1"/>
          <p:nvPr/>
        </p:nvSpPr>
        <p:spPr>
          <a:xfrm>
            <a:off x="607137" y="125319"/>
            <a:ext cx="91605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x-none" sz="3200" b="1" dirty="0">
              <a:solidFill>
                <a:srgbClr val="04617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0">
            <a:extLst>
              <a:ext uri="{FF2B5EF4-FFF2-40B4-BE49-F238E27FC236}">
                <a16:creationId xmlns:a16="http://schemas.microsoft.com/office/drawing/2014/main" id="{FFCEA104-CED1-1DA1-E40C-92141EC24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6096" y="6585863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fld>
            <a:endParaRPr lang="x-none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EE8EE3F0-2461-F016-C6B5-9683BFFE6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5127657"/>
              </p:ext>
            </p:extLst>
          </p:nvPr>
        </p:nvGraphicFramePr>
        <p:xfrm>
          <a:off x="607137" y="694268"/>
          <a:ext cx="11371263" cy="6098681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2610516">
                  <a:extLst>
                    <a:ext uri="{9D8B030D-6E8A-4147-A177-3AD203B41FA5}">
                      <a16:colId xmlns:a16="http://schemas.microsoft.com/office/drawing/2014/main" val="3163916451"/>
                    </a:ext>
                  </a:extLst>
                </a:gridCol>
                <a:gridCol w="3165894">
                  <a:extLst>
                    <a:ext uri="{9D8B030D-6E8A-4147-A177-3AD203B41FA5}">
                      <a16:colId xmlns:a16="http://schemas.microsoft.com/office/drawing/2014/main" val="2399887350"/>
                    </a:ext>
                  </a:extLst>
                </a:gridCol>
                <a:gridCol w="1328468">
                  <a:extLst>
                    <a:ext uri="{9D8B030D-6E8A-4147-A177-3AD203B41FA5}">
                      <a16:colId xmlns:a16="http://schemas.microsoft.com/office/drawing/2014/main" val="223652072"/>
                    </a:ext>
                  </a:extLst>
                </a:gridCol>
                <a:gridCol w="1190445">
                  <a:extLst>
                    <a:ext uri="{9D8B030D-6E8A-4147-A177-3AD203B41FA5}">
                      <a16:colId xmlns:a16="http://schemas.microsoft.com/office/drawing/2014/main" val="391878684"/>
                    </a:ext>
                  </a:extLst>
                </a:gridCol>
                <a:gridCol w="1500997">
                  <a:extLst>
                    <a:ext uri="{9D8B030D-6E8A-4147-A177-3AD203B41FA5}">
                      <a16:colId xmlns:a16="http://schemas.microsoft.com/office/drawing/2014/main" val="4168060387"/>
                    </a:ext>
                  </a:extLst>
                </a:gridCol>
                <a:gridCol w="1574943">
                  <a:extLst>
                    <a:ext uri="{9D8B030D-6E8A-4147-A177-3AD203B41FA5}">
                      <a16:colId xmlns:a16="http://schemas.microsoft.com/office/drawing/2014/main" val="2443306719"/>
                    </a:ext>
                  </a:extLst>
                </a:gridCol>
              </a:tblGrid>
              <a:tr h="1028714"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x-none" sz="10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ВЫРУЧКА</a:t>
                      </a:r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за 2023 год,</a:t>
                      </a:r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млн</a:t>
                      </a:r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sz="1000" b="1" i="0" dirty="0" err="1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руб</a:t>
                      </a:r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ВЫРУЧКА, </a:t>
                      </a:r>
                    </a:p>
                    <a:p>
                      <a:pPr algn="ctr"/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% к 2022 году</a:t>
                      </a:r>
                      <a:endParaRPr lang="x-none" sz="10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СРЕДНЕСПИСОЧНАЯ ЧИСЛЕННОСТЬ</a:t>
                      </a:r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0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за 2023 год, чел</a:t>
                      </a:r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СРЕДНЕСПИСОЧНАЯ ЧИСЛЕННОСТЬ,</a:t>
                      </a:r>
                      <a:r>
                        <a:rPr lang="x-none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0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% к 2022 году</a:t>
                      </a:r>
                      <a:endParaRPr lang="x-none" sz="10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0895412"/>
                  </a:ext>
                </a:extLst>
              </a:tr>
              <a:tr h="438167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1200" b="1" i="0" spc="-10" baseline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Шварихинский</a:t>
                      </a:r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Разведение молочного крупного рогатого скота, производство сырого молока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467,6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108,7%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133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187201"/>
                  </a:ext>
                </a:extLst>
              </a:tr>
              <a:tr h="596818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Нолинский потребительский кооператив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Деятельность по розничной торговле большим товарным ассортиментом с преобладанием продовольственных товаров в неспециализированных магазинах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213,3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104%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61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6957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Объединенный потребительский кооператив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Деятельность по розничной торговле большим товарным ассортиментом с преобладанием продовольственных товаров в неспециализированных магазинах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201,5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8167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Производственная фирма "ЛЕЛЬ"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Производство обуви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180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104,7%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88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818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Нолинское </a:t>
                      </a:r>
                      <a:r>
                        <a:rPr lang="ru-RU" sz="1200" b="1" i="0" spc="-10" baseline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райпо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Деятельность ресторанов и кафе 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полным ресторанным обслуживанием,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кафетериев, ресторанов быстрого питания 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самообслуживания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176,9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82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925131"/>
                  </a:ext>
                </a:extLst>
              </a:tr>
              <a:tr h="357469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СХА (к-з) </a:t>
                      </a:r>
                      <a:r>
                        <a:rPr lang="ru-RU" sz="1200" b="1" i="0" spc="-10" baseline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им.Кирова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Выращивание зерновых культур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150,2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94%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69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48693"/>
                  </a:ext>
                </a:extLst>
              </a:tr>
              <a:tr h="330810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"</a:t>
                      </a:r>
                      <a:r>
                        <a:rPr lang="ru-RU" sz="1200" b="1" i="0" spc="-10" baseline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Вэкодом</a:t>
                      </a:r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"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Распиловка и строгание древесины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108,1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94,1%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485187"/>
                  </a:ext>
                </a:extLst>
              </a:tr>
              <a:tr h="536203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"Нолинский хлеб"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Производство хлеба и хлебобулочных изделий недлительного хранения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78,5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62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92,5%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482407"/>
                  </a:ext>
                </a:extLst>
              </a:tr>
              <a:tr h="716957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"</a:t>
                      </a:r>
                      <a:r>
                        <a:rPr lang="ru-RU" sz="1200" b="1" i="0" spc="-10" baseline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Нолинская</a:t>
                      </a:r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кондитерская фабрика"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Производство сухарей, печенья и прочих сухарных хлебобулочных изделий, производство мучных кондитерских изделий, тортов, пирожных, пирогов и бисквитов, предназначенных для длительного хранения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73,5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125%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93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459432"/>
                  </a:ext>
                </a:extLst>
              </a:tr>
              <a:tr h="283065">
                <a:tc>
                  <a:txBody>
                    <a:bodyPr/>
                    <a:lstStyle/>
                    <a:p>
                      <a:pPr algn="l"/>
                      <a:r>
                        <a:rPr lang="ru-RU" sz="12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«Смак»</a:t>
                      </a:r>
                      <a:endParaRPr lang="x-none" sz="12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Производство макаронных изделий</a:t>
                      </a:r>
                      <a:endParaRPr lang="x-none" sz="10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57,8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118%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x-none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4617B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91%</a:t>
                      </a:r>
                      <a:endParaRPr lang="x-none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04617B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0183076"/>
                  </a:ext>
                </a:extLst>
              </a:tr>
            </a:tbl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398B20-C2BC-194D-B556-7FAAA222C7DA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  <p:extLst>
      <p:ext uri="{BB962C8B-B14F-4D97-AF65-F5344CB8AC3E}">
        <p14:creationId xmlns:p14="http://schemas.microsoft.com/office/powerpoint/2010/main" val="36282866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10" descr="D:\Останина О.Н\ДЕНЬ предпринимателя\День предпринимателя в Нолинске 28.05.2021\2021 Праздничный КОЛЛАЖ\ЛПК Ресурс\Камацу\IMG_22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09882"/>
            <a:ext cx="1664566" cy="98618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5" name="Picture 2" descr="D:\ОБМЕН\Вятский сувенир фото\счетный пчел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041" y="3744231"/>
            <a:ext cx="1451360" cy="1934371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D765C750-8681-41A3-A46A-A146862E09DD}"/>
              </a:ext>
            </a:extLst>
          </p:cNvPr>
          <p:cNvSpPr txBox="1">
            <a:spLocks noGrp="1"/>
          </p:cNvSpPr>
          <p:nvPr>
            <p:ph type="title"/>
          </p:nvPr>
        </p:nvSpPr>
        <p:spPr bwMode="auto">
          <a:xfrm>
            <a:off x="856131" y="141008"/>
            <a:ext cx="6625476" cy="4506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Инвестиционный потенциал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627154" y="5952563"/>
            <a:ext cx="2842187" cy="792084"/>
            <a:chOff x="1727476" y="2113068"/>
            <a:chExt cx="2842187" cy="79208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8" name="Прямоугольная выноска 4"/>
            <p:cNvSpPr/>
            <p:nvPr/>
          </p:nvSpPr>
          <p:spPr>
            <a:xfrm>
              <a:off x="1727476" y="2113068"/>
              <a:ext cx="2815293" cy="73829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126F87"/>
                  </a:solidFill>
                  <a:latin typeface="Ubuntu" panose="020B0504030602030204" pitchFamily="34" charset="0"/>
                </a:rPr>
                <a:t>Углубленная переработка древесины и домостроение</a:t>
              </a:r>
            </a:p>
          </p:txBody>
        </p:sp>
        <p:sp>
          <p:nvSpPr>
            <p:cNvPr id="7" name="Прямоугольная выноска 6"/>
            <p:cNvSpPr/>
            <p:nvPr/>
          </p:nvSpPr>
          <p:spPr>
            <a:xfrm>
              <a:off x="1727476" y="2154702"/>
              <a:ext cx="2842187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9" name="Группа 8"/>
          <p:cNvGrpSpPr/>
          <p:nvPr/>
        </p:nvGrpSpPr>
        <p:grpSpPr>
          <a:xfrm>
            <a:off x="743696" y="2937234"/>
            <a:ext cx="2385361" cy="750450"/>
            <a:chOff x="17005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0" name="Прямоугольная выноска 9"/>
            <p:cNvSpPr/>
            <p:nvPr/>
          </p:nvSpPr>
          <p:spPr>
            <a:xfrm>
              <a:off x="17005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Прямоугольная выноска 4"/>
            <p:cNvSpPr/>
            <p:nvPr/>
          </p:nvSpPr>
          <p:spPr>
            <a:xfrm>
              <a:off x="17005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Производство пищевых продуктов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9000190" y="5985232"/>
            <a:ext cx="2385361" cy="750450"/>
            <a:chOff x="75969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Прямоугольная выноска 12"/>
            <p:cNvSpPr/>
            <p:nvPr/>
          </p:nvSpPr>
          <p:spPr>
            <a:xfrm>
              <a:off x="75969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ая выноска 4"/>
            <p:cNvSpPr/>
            <p:nvPr/>
          </p:nvSpPr>
          <p:spPr>
            <a:xfrm>
              <a:off x="75969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</a:rPr>
                <a:t>Туризм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230966" y="2901376"/>
            <a:ext cx="2385361" cy="750450"/>
            <a:chOff x="17005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6" name="Прямоугольная выноска 15"/>
            <p:cNvSpPr/>
            <p:nvPr/>
          </p:nvSpPr>
          <p:spPr>
            <a:xfrm>
              <a:off x="17005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Прямоугольная выноска 4"/>
            <p:cNvSpPr/>
            <p:nvPr/>
          </p:nvSpPr>
          <p:spPr>
            <a:xfrm>
              <a:off x="17005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Сельское хозяйство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838825" y="2811726"/>
            <a:ext cx="2385361" cy="750450"/>
            <a:chOff x="75969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9" name="Прямоугольная выноска 18"/>
            <p:cNvSpPr/>
            <p:nvPr/>
          </p:nvSpPr>
          <p:spPr>
            <a:xfrm>
              <a:off x="75969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рямоугольная выноска 4"/>
            <p:cNvSpPr/>
            <p:nvPr/>
          </p:nvSpPr>
          <p:spPr>
            <a:xfrm>
              <a:off x="75969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dirty="0">
                  <a:solidFill>
                    <a:srgbClr val="126F87"/>
                  </a:solidFill>
                  <a:latin typeface="Ubuntu" panose="020B0504030602030204" pitchFamily="34" charset="0"/>
                </a:rPr>
                <a:t>Розничная торговля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706096" y="5985234"/>
            <a:ext cx="2385361" cy="750450"/>
            <a:chOff x="7596982" y="4878785"/>
            <a:chExt cx="2385361" cy="750450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2" name="Прямоугольная выноска 21"/>
            <p:cNvSpPr/>
            <p:nvPr/>
          </p:nvSpPr>
          <p:spPr>
            <a:xfrm>
              <a:off x="7596982" y="4878785"/>
              <a:ext cx="2385361" cy="750450"/>
            </a:xfrm>
            <a:prstGeom prst="wedgeRectCallout">
              <a:avLst>
                <a:gd name="adj1" fmla="val 20250"/>
                <a:gd name="adj2" fmla="val -60700"/>
              </a:avLst>
            </a:prstGeom>
            <a:ln>
              <a:solidFill>
                <a:srgbClr val="126F87"/>
              </a:solidFill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Прямоугольная выноска 4"/>
            <p:cNvSpPr/>
            <p:nvPr/>
          </p:nvSpPr>
          <p:spPr>
            <a:xfrm>
              <a:off x="7596982" y="4878785"/>
              <a:ext cx="2385361" cy="75045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kern="1200" dirty="0">
                  <a:solidFill>
                    <a:srgbClr val="126F87"/>
                  </a:solidFill>
                  <a:effectLst/>
                  <a:latin typeface="Ubuntu" panose="020B0504030602030204" pitchFamily="34" charset="0"/>
                  <a:ea typeface="Times New Roman" panose="02020603050405020304" pitchFamily="18" charset="0"/>
                </a:rPr>
                <a:t>Производство народно-художественных промыслов</a:t>
              </a:r>
              <a:endPara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endParaRPr>
            </a:p>
          </p:txBody>
        </p:sp>
      </p:grpSp>
      <p:pic>
        <p:nvPicPr>
          <p:cNvPr id="24" name="Picture 4" descr="https://avatars.mds.yandex.net/i?id=fff8b0bda234fe02674b8a3aea0a85f634b32e47-7552082-images-thumbs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38584" y="708212"/>
            <a:ext cx="2820169" cy="1756776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5" name="Picture 6" descr="https://avatars.mds.yandex.net/i?id=a9200ce3ab89bc328a2497fc620ebb311ae92180-8497538-images-thumbs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7424" y="1174375"/>
            <a:ext cx="2314247" cy="160751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6" name="Рисунок 11" descr="https://avatars.mds.yandex.net/i?id=fe61543dcb39564efc5d1ec5ebaaa6df38b7264a-8484564-images-thumbs&amp;n=13&amp;exp=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54425"/>
            <a:ext cx="2396988" cy="18288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7" name="Рисунок 9" descr="C:\Users\Ostanina\AppData\Local\Temp\_tc\167698468153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87550" y="1237129"/>
            <a:ext cx="2205909" cy="153857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8" name="Рисунок 8" descr="C:\Users\Ostanina\AppData\Local\Temp\_tc\м-н КулинарииУслад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718056" y="672352"/>
            <a:ext cx="2868391" cy="195759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29" name="Рисунок 8" descr="D:\Останина О.Н\ДЕНЬ предпринимателя\День предпринимателя в Нолинске 28.05.2021\2021 Праздничный КОЛЛАЖ\ЛПК Ресурс\Производство\1-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654804" y="4285130"/>
            <a:ext cx="2414274" cy="156882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0" name="Рисунок 7" descr="https://sun9-20.userapi.com/impf/c840534/v840534649/20ead/LnIO2c6FJIw.jpg?size=604x303&amp;quality=96&amp;sign=3d4e725515ce33216a8aed4b369d960a&amp;type=album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3848427"/>
            <a:ext cx="2490393" cy="124958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1" name="Рисунок 4" descr="ECZef57BO7Y.jpg"/>
          <p:cNvPicPr>
            <a:picLocks noChangeAspect="1"/>
          </p:cNvPicPr>
          <p:nvPr/>
        </p:nvPicPr>
        <p:blipFill>
          <a:blip r:embed="rId11" cstate="print"/>
          <a:srcRect b="5000"/>
          <a:stretch>
            <a:fillRect/>
          </a:stretch>
        </p:blipFill>
        <p:spPr bwMode="auto">
          <a:xfrm>
            <a:off x="9592235" y="4106394"/>
            <a:ext cx="2484812" cy="1770903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2" name="Рисунок 8" descr="D:\Обмен\1 ШУМАЙЛОВА С.В\z_e966645d1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18874" y="3845859"/>
            <a:ext cx="2349506" cy="155985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3" name="Рисунок 6" descr="D:\Обмен\1 ШУМАЙЛОВА С.В\7PReZJo19ZQ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413096" y="5235391"/>
            <a:ext cx="1214998" cy="80682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34" name="Рисунок 13" descr="https://avatars.mds.yandex.net/i?id=c9f4802d51320cd8a8dffd388e74b360246eb875-7462545-images-thumbs&amp;n=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467070" y="4206688"/>
            <a:ext cx="2014537" cy="16573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827D4D-AC2A-3EBB-7448-A0E2B8CBA87A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  <p:extLst>
      <p:ext uri="{BB962C8B-B14F-4D97-AF65-F5344CB8AC3E}">
        <p14:creationId xmlns:p14="http://schemas.microsoft.com/office/powerpoint/2010/main" val="7558047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515FDE-18A8-4BBF-97E1-E41888D0F5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CDDC1D0-8FAC-426E-8027-1B7868C84819}"/>
              </a:ext>
            </a:extLst>
          </p:cNvPr>
          <p:cNvSpPr txBox="1">
            <a:spLocks/>
          </p:cNvSpPr>
          <p:nvPr/>
        </p:nvSpPr>
        <p:spPr bwMode="auto">
          <a:xfrm>
            <a:off x="18835" y="140966"/>
            <a:ext cx="8377048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Свободные инвестиционные площадки</a:t>
            </a:r>
            <a:endParaRPr lang="ru-RU" altLang="ru-RU" sz="2400" b="1" dirty="0">
              <a:solidFill>
                <a:srgbClr val="126F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3831AE-E865-5EEA-B09E-8D76E10B0ACD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  <p:sp>
        <p:nvSpPr>
          <p:cNvPr id="5" name="Скругленный прямоугольник 6">
            <a:hlinkClick r:id="rId3"/>
            <a:extLst>
              <a:ext uri="{FF2B5EF4-FFF2-40B4-BE49-F238E27FC236}">
                <a16:creationId xmlns:a16="http://schemas.microsoft.com/office/drawing/2014/main" id="{9DA33998-F994-7F84-703E-CAACE566BD5E}"/>
              </a:ext>
            </a:extLst>
          </p:cNvPr>
          <p:cNvSpPr/>
          <p:nvPr/>
        </p:nvSpPr>
        <p:spPr>
          <a:xfrm>
            <a:off x="1132658" y="5171917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276A7C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Ознакомиться с подробной информацией о площадках, точках подключения,          ресурсных мощностях, транспортной и инженерной инфраструктуре можно                          на инвестиционной карте Кировской области: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76A7C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 https://kirov-investkarta.ru/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276A7C"/>
              </a:solidFill>
              <a:effectLst/>
              <a:uLnTx/>
              <a:uFillTx/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C410DA8F-BEDA-FF84-9665-E8146A2B43E8}"/>
              </a:ext>
            </a:extLst>
          </p:cNvPr>
          <p:cNvSpPr/>
          <p:nvPr/>
        </p:nvSpPr>
        <p:spPr>
          <a:xfrm>
            <a:off x="760203" y="1071295"/>
            <a:ext cx="5637095" cy="1495617"/>
          </a:xfrm>
          <a:prstGeom prst="roundRect">
            <a:avLst>
              <a:gd name="adj" fmla="val 22570"/>
            </a:avLst>
          </a:prstGeom>
          <a:solidFill>
            <a:srgbClr val="276A7C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200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C08B05-8BEC-D33B-C05A-83C6E44C7601}"/>
              </a:ext>
            </a:extLst>
          </p:cNvPr>
          <p:cNvSpPr txBox="1"/>
          <p:nvPr/>
        </p:nvSpPr>
        <p:spPr>
          <a:xfrm>
            <a:off x="1651360" y="1291186"/>
            <a:ext cx="4257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4</a:t>
            </a:r>
            <a:endParaRPr lang="ru-ID" sz="28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342D75A-551D-B21A-BC24-615084E2809A}"/>
              </a:ext>
            </a:extLst>
          </p:cNvPr>
          <p:cNvSpPr txBox="1"/>
          <p:nvPr/>
        </p:nvSpPr>
        <p:spPr>
          <a:xfrm>
            <a:off x="954738" y="1722073"/>
            <a:ext cx="181896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ИНВЕСТИЦИОННЫХ ПЛОЩАДОК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6932FCA-C0E7-3F3B-892F-0142ADAB7623}"/>
              </a:ext>
            </a:extLst>
          </p:cNvPr>
          <p:cNvSpPr txBox="1"/>
          <p:nvPr/>
        </p:nvSpPr>
        <p:spPr>
          <a:xfrm>
            <a:off x="3570822" y="1215120"/>
            <a:ext cx="1741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2F56B89F-ACAE-DCCE-8E96-F103D1A8FB62}"/>
              </a:ext>
            </a:extLst>
          </p:cNvPr>
          <p:cNvCxnSpPr>
            <a:cxnSpLocks/>
          </p:cNvCxnSpPr>
          <p:nvPr/>
        </p:nvCxnSpPr>
        <p:spPr>
          <a:xfrm>
            <a:off x="3403892" y="1270397"/>
            <a:ext cx="0" cy="102065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0084949-69A4-5EFF-D969-5715511DE38F}"/>
              </a:ext>
            </a:extLst>
          </p:cNvPr>
          <p:cNvSpPr txBox="1"/>
          <p:nvPr/>
        </p:nvSpPr>
        <p:spPr>
          <a:xfrm>
            <a:off x="3451206" y="1564240"/>
            <a:ext cx="35634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CEA88AA-8CA4-788C-F736-BF745D16BAB2}"/>
              </a:ext>
            </a:extLst>
          </p:cNvPr>
          <p:cNvSpPr txBox="1"/>
          <p:nvPr/>
        </p:nvSpPr>
        <p:spPr>
          <a:xfrm>
            <a:off x="3803897" y="1607714"/>
            <a:ext cx="263037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Greenfield </a:t>
            </a:r>
            <a:r>
              <a:rPr lang="ru-RU" sz="1200" b="1" dirty="0" err="1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ов</a:t>
            </a:r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92AEF2-3C76-6802-B3AD-51F434AC0B21}"/>
              </a:ext>
            </a:extLst>
          </p:cNvPr>
          <p:cNvSpPr txBox="1"/>
          <p:nvPr/>
        </p:nvSpPr>
        <p:spPr>
          <a:xfrm>
            <a:off x="3484002" y="1913361"/>
            <a:ext cx="27119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0</a:t>
            </a:r>
            <a:endParaRPr lang="ru-RU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88C94F3-9915-D0DA-9868-5E0DCF155DDD}"/>
              </a:ext>
            </a:extLst>
          </p:cNvPr>
          <p:cNvSpPr txBox="1"/>
          <p:nvPr/>
        </p:nvSpPr>
        <p:spPr>
          <a:xfrm>
            <a:off x="3803897" y="1956835"/>
            <a:ext cx="263037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" sz="1200" b="1" dirty="0" err="1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Brownfield'a</a:t>
            </a:r>
            <a:endParaRPr lang="ru-RU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21" descr="Интернет со сплошной заливкой">
            <a:extLst>
              <a:ext uri="{FF2B5EF4-FFF2-40B4-BE49-F238E27FC236}">
                <a16:creationId xmlns:a16="http://schemas.microsoft.com/office/drawing/2014/main" id="{D1512711-F6D6-10BC-F948-FD7E08A27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64260" y="5271608"/>
            <a:ext cx="360000" cy="360000"/>
          </a:xfrm>
          <a:prstGeom prst="rect">
            <a:avLst/>
          </a:prstGeom>
        </p:spPr>
      </p:pic>
      <p:sp>
        <p:nvSpPr>
          <p:cNvPr id="24" name="Скругленный прямоугольник 84">
            <a:extLst>
              <a:ext uri="{FF2B5EF4-FFF2-40B4-BE49-F238E27FC236}">
                <a16:creationId xmlns:a16="http://schemas.microsoft.com/office/drawing/2014/main" id="{DCF5F257-C6D6-9FC8-9A87-E9254A2FAFC6}"/>
              </a:ext>
            </a:extLst>
          </p:cNvPr>
          <p:cNvSpPr/>
          <p:nvPr/>
        </p:nvSpPr>
        <p:spPr>
          <a:xfrm>
            <a:off x="760202" y="3057508"/>
            <a:ext cx="5637095" cy="1495617"/>
          </a:xfrm>
          <a:prstGeom prst="roundRect">
            <a:avLst>
              <a:gd name="adj" fmla="val 15395"/>
            </a:avLst>
          </a:prstGeom>
          <a:solidFill>
            <a:srgbClr val="276A7C"/>
          </a:solidFill>
          <a:ln>
            <a:solidFill>
              <a:srgbClr val="276A7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0D35B90-1CC7-FFBD-3344-5C8B1C3A6C89}"/>
              </a:ext>
            </a:extLst>
          </p:cNvPr>
          <p:cNvSpPr txBox="1"/>
          <p:nvPr/>
        </p:nvSpPr>
        <p:spPr>
          <a:xfrm>
            <a:off x="1006011" y="3296764"/>
            <a:ext cx="33679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КОНТАКТНОЕ ЛИЦО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Рисунок 25" descr="Телефонная трубка со сплошной заливкой">
            <a:extLst>
              <a:ext uri="{FF2B5EF4-FFF2-40B4-BE49-F238E27FC236}">
                <a16:creationId xmlns:a16="http://schemas.microsoft.com/office/drawing/2014/main" id="{45D95BF7-DCD7-88B1-5F9A-E9A2F4BAFD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02825" y="3691860"/>
            <a:ext cx="180000" cy="180000"/>
          </a:xfrm>
          <a:prstGeom prst="rect">
            <a:avLst/>
          </a:prstGeom>
        </p:spPr>
      </p:pic>
      <p:pic>
        <p:nvPicPr>
          <p:cNvPr id="27" name="Рисунок 26" descr="Конверт со сплошной заливкой">
            <a:extLst>
              <a:ext uri="{FF2B5EF4-FFF2-40B4-BE49-F238E27FC236}">
                <a16:creationId xmlns:a16="http://schemas.microsoft.com/office/drawing/2014/main" id="{04B82AE4-5375-2B81-CB02-FD89B04E99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11904" y="4015869"/>
            <a:ext cx="180000" cy="1800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096FCCA-68D2-37B5-4FA8-8702F3C11811}"/>
              </a:ext>
            </a:extLst>
          </p:cNvPr>
          <p:cNvSpPr txBox="1"/>
          <p:nvPr/>
        </p:nvSpPr>
        <p:spPr>
          <a:xfrm>
            <a:off x="1007116" y="3691860"/>
            <a:ext cx="244409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Одегова Марина Ивановна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9E52373-AE23-E63C-DF65-0407A9B37822}"/>
              </a:ext>
            </a:extLst>
          </p:cNvPr>
          <p:cNvSpPr txBox="1"/>
          <p:nvPr/>
        </p:nvSpPr>
        <p:spPr>
          <a:xfrm>
            <a:off x="4448286" y="3712610"/>
            <a:ext cx="120924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8</a:t>
            </a:r>
            <a:r>
              <a:rPr lang="ru-ID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(83368)2-22-01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A81179D-4F63-ED1D-3EC5-2BFAC678AD42}"/>
              </a:ext>
            </a:extLst>
          </p:cNvPr>
          <p:cNvSpPr txBox="1"/>
          <p:nvPr/>
        </p:nvSpPr>
        <p:spPr>
          <a:xfrm>
            <a:off x="4448286" y="4003190"/>
            <a:ext cx="158537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admnoli@kirovreg.ru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742C44-A2DD-87C0-AAF9-500B9199BB87}"/>
              </a:ext>
            </a:extLst>
          </p:cNvPr>
          <p:cNvSpPr txBox="1"/>
          <p:nvPr/>
        </p:nvSpPr>
        <p:spPr>
          <a:xfrm>
            <a:off x="994130" y="3918870"/>
            <a:ext cx="288935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заведующий отделом муниципальной собственности и земельных ресурсов администрации Нолинского района</a:t>
            </a:r>
            <a:endParaRPr lang="ru-ID" sz="1200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3A50DE4-703C-B715-432F-56FA42AE7FC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86920" y="740396"/>
            <a:ext cx="4078117" cy="4634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725985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:a16="http://schemas.microsoft.com/office/drawing/2014/main" id="{00C66BEF-E656-4276-A242-513B462D983A}"/>
              </a:ext>
            </a:extLst>
          </p:cNvPr>
          <p:cNvSpPr txBox="1">
            <a:spLocks/>
          </p:cNvSpPr>
          <p:nvPr/>
        </p:nvSpPr>
        <p:spPr bwMode="auto">
          <a:xfrm>
            <a:off x="253204" y="148641"/>
            <a:ext cx="9677874" cy="40203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04617B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Меры поддержки (муниципальный уровень)</a:t>
            </a:r>
          </a:p>
        </p:txBody>
      </p:sp>
      <p:graphicFrame>
        <p:nvGraphicFramePr>
          <p:cNvPr id="16" name="Схема 15">
            <a:extLst>
              <a:ext uri="{FF2B5EF4-FFF2-40B4-BE49-F238E27FC236}">
                <a16:creationId xmlns:a16="http://schemas.microsoft.com/office/drawing/2014/main" id="{27A63596-3CD6-4099-82B9-8D80CA2794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7192655"/>
              </p:ext>
            </p:extLst>
          </p:nvPr>
        </p:nvGraphicFramePr>
        <p:xfrm>
          <a:off x="1076635" y="949325"/>
          <a:ext cx="10515599" cy="1660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4" name="Прямоугольник 7">
            <a:extLst>
              <a:ext uri="{FF2B5EF4-FFF2-40B4-BE49-F238E27FC236}">
                <a16:creationId xmlns:a16="http://schemas.microsoft.com/office/drawing/2014/main" id="{9E71F7C0-9375-45F6-9A82-9F2FEC35A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785" y="2429669"/>
            <a:ext cx="33401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Допускается обращение как с готовым бизнес-планом, так и с бизнес-идеей</a:t>
            </a:r>
          </a:p>
        </p:txBody>
      </p:sp>
      <p:sp>
        <p:nvSpPr>
          <p:cNvPr id="10245" name="Прямоугольник 7">
            <a:extLst>
              <a:ext uri="{FF2B5EF4-FFF2-40B4-BE49-F238E27FC236}">
                <a16:creationId xmlns:a16="http://schemas.microsoft.com/office/drawing/2014/main" id="{15268135-7BC4-4C90-A77A-2C9F4F561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1558" y="2402109"/>
            <a:ext cx="3448883" cy="1092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Осуществляется первичная консультация, проводится совместный анализ проекта, определяются потребности в мерах финансовой и методической поддержки, производственных площадях</a:t>
            </a:r>
          </a:p>
        </p:txBody>
      </p:sp>
      <p:sp>
        <p:nvSpPr>
          <p:cNvPr id="10246" name="Прямоугольник 7">
            <a:extLst>
              <a:ext uri="{FF2B5EF4-FFF2-40B4-BE49-F238E27FC236}">
                <a16:creationId xmlns:a16="http://schemas.microsoft.com/office/drawing/2014/main" id="{2677A44B-57EA-4F7E-ACE0-05011A643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7115" y="2429669"/>
            <a:ext cx="33401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Формируется перечень институтов развития и мер поддержки в соответствии с параметрами инвестиционного проекта</a:t>
            </a:r>
          </a:p>
        </p:txBody>
      </p:sp>
      <p:cxnSp>
        <p:nvCxnSpPr>
          <p:cNvPr id="2" name="Прямая соединительная линия 1">
            <a:extLst>
              <a:ext uri="{FF2B5EF4-FFF2-40B4-BE49-F238E27FC236}">
                <a16:creationId xmlns:a16="http://schemas.microsoft.com/office/drawing/2014/main" id="{E19C231C-6D16-B26F-EBFB-2841D0848473}"/>
              </a:ext>
            </a:extLst>
          </p:cNvPr>
          <p:cNvCxnSpPr>
            <a:cxnSpLocks/>
          </p:cNvCxnSpPr>
          <p:nvPr/>
        </p:nvCxnSpPr>
        <p:spPr>
          <a:xfrm>
            <a:off x="6294408" y="4126295"/>
            <a:ext cx="0" cy="2213238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56C39914-07AB-D72C-C3B8-E7BE7DDFBAB0}"/>
              </a:ext>
            </a:extLst>
          </p:cNvPr>
          <p:cNvCxnSpPr>
            <a:cxnSpLocks/>
          </p:cNvCxnSpPr>
          <p:nvPr/>
        </p:nvCxnSpPr>
        <p:spPr>
          <a:xfrm>
            <a:off x="6349168" y="4075435"/>
            <a:ext cx="5060704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94B64325-0420-98B3-85D7-F11D1FA8F18E}"/>
              </a:ext>
            </a:extLst>
          </p:cNvPr>
          <p:cNvCxnSpPr>
            <a:cxnSpLocks/>
          </p:cNvCxnSpPr>
          <p:nvPr/>
        </p:nvCxnSpPr>
        <p:spPr>
          <a:xfrm>
            <a:off x="6288657" y="6411750"/>
            <a:ext cx="509077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7">
            <a:extLst>
              <a:ext uri="{FF2B5EF4-FFF2-40B4-BE49-F238E27FC236}">
                <a16:creationId xmlns:a16="http://schemas.microsoft.com/office/drawing/2014/main" id="{4F412D8C-A20C-17BA-87D4-59E9EEA06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6402" y="4126295"/>
            <a:ext cx="429895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300" b="1" dirty="0">
                <a:solidFill>
                  <a:srgbClr val="04617B"/>
                </a:solidFill>
                <a:latin typeface="Ubuntu" panose="020B0504030602030204" pitchFamily="34" charset="0"/>
              </a:rPr>
              <a:t>Ок</a:t>
            </a:r>
            <a:r>
              <a:rPr lang="ru-RU" sz="1300" b="1" i="0" dirty="0">
                <a:solidFill>
                  <a:srgbClr val="04617B"/>
                </a:solidFill>
                <a:effectLst/>
                <a:latin typeface="Ubuntu" panose="020B0504030602030204" pitchFamily="34" charset="0"/>
              </a:rPr>
              <a:t>азание консультационной, финансовой поддержки субъектам МСП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8" name="Стрелка вправо 9">
            <a:extLst>
              <a:ext uri="{FF2B5EF4-FFF2-40B4-BE49-F238E27FC236}">
                <a16:creationId xmlns:a16="http://schemas.microsoft.com/office/drawing/2014/main" id="{571FB1EF-084B-4DD0-0278-B57034BE6AE9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564962" y="4775136"/>
            <a:ext cx="257425" cy="249718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9" name="Прямоугольник 7">
            <a:extLst>
              <a:ext uri="{FF2B5EF4-FFF2-40B4-BE49-F238E27FC236}">
                <a16:creationId xmlns:a16="http://schemas.microsoft.com/office/drawing/2014/main" id="{97C759A8-7387-7A2D-DD08-CF242454C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9167" y="4971218"/>
            <a:ext cx="5030259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300" b="1" i="0" dirty="0">
                <a:solidFill>
                  <a:srgbClr val="04617B"/>
                </a:solidFill>
                <a:effectLst/>
                <a:latin typeface="Ubuntu" panose="020B0504030602030204" pitchFamily="34" charset="0"/>
              </a:rPr>
              <a:t>613440, Кировская область, Нолинский район,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300" b="1" i="0" dirty="0">
                <a:solidFill>
                  <a:srgbClr val="04617B"/>
                </a:solidFill>
                <a:effectLst/>
                <a:latin typeface="Ubuntu" panose="020B0504030602030204" pitchFamily="34" charset="0"/>
              </a:rPr>
              <a:t>город </a:t>
            </a:r>
            <a:r>
              <a:rPr lang="ru-RU" sz="1300" b="1" dirty="0">
                <a:solidFill>
                  <a:srgbClr val="04617B"/>
                </a:solidFill>
                <a:latin typeface="Ubuntu" panose="020B0504030602030204" pitchFamily="34" charset="0"/>
              </a:rPr>
              <a:t>Нолинск</a:t>
            </a:r>
            <a:r>
              <a:rPr lang="ru-RU" sz="1300" b="1" i="0" dirty="0">
                <a:solidFill>
                  <a:srgbClr val="04617B"/>
                </a:solidFill>
                <a:effectLst/>
                <a:latin typeface="Ubuntu" panose="020B0504030602030204" pitchFamily="34" charset="0"/>
              </a:rPr>
              <a:t>, ул. Ленина, д.13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300" b="1" dirty="0">
                <a:solidFill>
                  <a:srgbClr val="04617B"/>
                </a:solidFill>
                <a:effectLst/>
                <a:latin typeface="Ubuntu" panose="020B0504030602030204" pitchFamily="34" charset="0"/>
              </a:rPr>
              <a:t>телефон: (83368) 2-23-02</a:t>
            </a:r>
            <a:br>
              <a:rPr lang="ru-RU" sz="1300" b="1" dirty="0">
                <a:solidFill>
                  <a:srgbClr val="04617B"/>
                </a:solidFill>
                <a:latin typeface="Ubuntu" panose="020B0504030602030204" pitchFamily="34" charset="0"/>
              </a:rPr>
            </a:br>
            <a:r>
              <a:rPr lang="en-US" sz="1300" b="1" dirty="0">
                <a:solidFill>
                  <a:srgbClr val="04617B"/>
                </a:solidFill>
                <a:latin typeface="Ubuntu" panose="020B0504030602030204" pitchFamily="34" charset="0"/>
              </a:rPr>
              <a:t>nolinsk-fond@mail.ru</a:t>
            </a:r>
            <a:endParaRPr lang="ru-RU" sz="1300" b="1" u="none" strike="noStrike" dirty="0">
              <a:solidFill>
                <a:srgbClr val="04617B"/>
              </a:solidFill>
              <a:effectLst/>
              <a:latin typeface="Ubuntu" panose="020B05040306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300" b="1" dirty="0">
                <a:solidFill>
                  <a:srgbClr val="04617B"/>
                </a:solidFill>
                <a:latin typeface="Ubuntu" panose="020B0504030602030204" pitchFamily="34" charset="0"/>
              </a:rPr>
              <a:t>Нолинский</a:t>
            </a:r>
            <a:r>
              <a:rPr lang="ru-RU" sz="1300" b="1" i="0" dirty="0">
                <a:solidFill>
                  <a:srgbClr val="04617B"/>
                </a:solidFill>
                <a:effectLst/>
                <a:latin typeface="Ubuntu" panose="020B0504030602030204" pitchFamily="34" charset="0"/>
              </a:rPr>
              <a:t> фонд поддержки малого и среднего предпринимательства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</a:endParaRPr>
          </a:p>
        </p:txBody>
      </p:sp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id="{1A23F463-078D-712C-394A-64EC5CE165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5059638"/>
              </p:ext>
            </p:extLst>
          </p:nvPr>
        </p:nvGraphicFramePr>
        <p:xfrm>
          <a:off x="123990" y="3429000"/>
          <a:ext cx="5439078" cy="3280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2A22C414-F046-D99F-52E4-AB26ACF2BE58}"/>
              </a:ext>
            </a:extLst>
          </p:cNvPr>
          <p:cNvCxnSpPr>
            <a:cxnSpLocks/>
          </p:cNvCxnSpPr>
          <p:nvPr/>
        </p:nvCxnSpPr>
        <p:spPr>
          <a:xfrm>
            <a:off x="11409872" y="4126295"/>
            <a:ext cx="0" cy="2213238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55E82D0-DA82-ECD6-8460-083E26B14942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3CDC4D1B-4232-4D7A-8BDE-3C105AAD0D4C}"/>
              </a:ext>
            </a:extLst>
          </p:cNvPr>
          <p:cNvSpPr txBox="1">
            <a:spLocks/>
          </p:cNvSpPr>
          <p:nvPr/>
        </p:nvSpPr>
        <p:spPr bwMode="auto">
          <a:xfrm>
            <a:off x="204172" y="188287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Меры поддержки (региональный уровень)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B010BB4-973F-4949-AD41-DCC3F1E6601B}"/>
              </a:ext>
            </a:extLst>
          </p:cNvPr>
          <p:cNvCxnSpPr>
            <a:cxnSpLocks/>
          </p:cNvCxnSpPr>
          <p:nvPr/>
        </p:nvCxnSpPr>
        <p:spPr>
          <a:xfrm>
            <a:off x="7294164" y="744538"/>
            <a:ext cx="20638" cy="5845175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Прямоугольник 7">
            <a:extLst>
              <a:ext uri="{FF2B5EF4-FFF2-40B4-BE49-F238E27FC236}">
                <a16:creationId xmlns:a16="http://schemas.microsoft.com/office/drawing/2014/main" id="{96DE5674-4443-499D-B42D-BFC748E19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8" y="1661857"/>
            <a:ext cx="67753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Льготное кредитование. Гарантийное кредитование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Информационно-консультационные услуги, направленные на содействие развитию субъектов МСП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Образовательные услуги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Информационно-консультационные услуги, направленные на содействие развитию территориальных кластеров Кировской области</a:t>
            </a:r>
            <a:endParaRPr lang="en-US" altLang="ru-RU" sz="1200" b="1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sp>
        <p:nvSpPr>
          <p:cNvPr id="11269" name="Стрелка вправо 9">
            <a:extLst>
              <a:ext uri="{FF2B5EF4-FFF2-40B4-BE49-F238E27FC236}">
                <a16:creationId xmlns:a16="http://schemas.microsoft.com/office/drawing/2014/main" id="{7E09FB0C-D535-490D-82E2-624128B27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6" y="2090044"/>
            <a:ext cx="430212" cy="285750"/>
          </a:xfrm>
          <a:prstGeom prst="rightArrow">
            <a:avLst>
              <a:gd name="adj1" fmla="val 50000"/>
              <a:gd name="adj2" fmla="val 50290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70" name="Стрелка вправо 9">
            <a:extLst>
              <a:ext uri="{FF2B5EF4-FFF2-40B4-BE49-F238E27FC236}">
                <a16:creationId xmlns:a16="http://schemas.microsoft.com/office/drawing/2014/main" id="{CC584201-15AF-4428-AE48-A9576D1B0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213" y="3206767"/>
            <a:ext cx="447675" cy="312738"/>
          </a:xfrm>
          <a:prstGeom prst="rightArrow">
            <a:avLst>
              <a:gd name="adj1" fmla="val 50000"/>
              <a:gd name="adj2" fmla="val 50260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71" name="Прямоугольник 7">
            <a:extLst>
              <a:ext uri="{FF2B5EF4-FFF2-40B4-BE49-F238E27FC236}">
                <a16:creationId xmlns:a16="http://schemas.microsoft.com/office/drawing/2014/main" id="{95F7ED7D-6AF9-42AF-9B75-49D822CCF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72" y="2859932"/>
            <a:ext cx="6610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Антикризисные меры для бизнеса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Онлайн-сервисы для организации удалённой работы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«Горячие линии» для консультаций субъектов МСП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Цифровая платформа - представление услуг для предпринимателей в электронном виде</a:t>
            </a:r>
          </a:p>
        </p:txBody>
      </p:sp>
      <p:sp>
        <p:nvSpPr>
          <p:cNvPr id="11272" name="Прямоугольник 7">
            <a:extLst>
              <a:ext uri="{FF2B5EF4-FFF2-40B4-BE49-F238E27FC236}">
                <a16:creationId xmlns:a16="http://schemas.microsoft.com/office/drawing/2014/main" id="{AF36DDB9-BC26-4029-BB71-8675AE8ED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08" y="3893899"/>
            <a:ext cx="7108825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Предоставление информационно-консультационной поддержки инвесторам,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комплексное сопровождение инвесторов, оказание прочей консультационно-методической помощи в целях реализации инвестиционной деятельности</a:t>
            </a:r>
          </a:p>
        </p:txBody>
      </p:sp>
      <p:sp>
        <p:nvSpPr>
          <p:cNvPr id="11273" name="Стрелка вправо 9">
            <a:extLst>
              <a:ext uri="{FF2B5EF4-FFF2-40B4-BE49-F238E27FC236}">
                <a16:creationId xmlns:a16="http://schemas.microsoft.com/office/drawing/2014/main" id="{C592F878-0362-4A78-87D9-A1E868E01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6258" y="4151080"/>
            <a:ext cx="447675" cy="296863"/>
          </a:xfrm>
          <a:prstGeom prst="rightArrow">
            <a:avLst>
              <a:gd name="adj1" fmla="val 50000"/>
              <a:gd name="adj2" fmla="val 5028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75" name="Прямоугольник 37">
            <a:extLst>
              <a:ext uri="{FF2B5EF4-FFF2-40B4-BE49-F238E27FC236}">
                <a16:creationId xmlns:a16="http://schemas.microsoft.com/office/drawing/2014/main" id="{D5109B09-7E0F-4E7A-ADB9-495E0E4EE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2932" y="4640897"/>
            <a:ext cx="19303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https://vk.com/airko43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</a:t>
            </a:r>
          </a:p>
        </p:txBody>
      </p:sp>
      <p:pic>
        <p:nvPicPr>
          <p:cNvPr id="11276" name="Рисунок 4">
            <a:extLst>
              <a:ext uri="{FF2B5EF4-FFF2-40B4-BE49-F238E27FC236}">
                <a16:creationId xmlns:a16="http://schemas.microsoft.com/office/drawing/2014/main" id="{96C875E2-8975-4BF1-A5CD-39F75AD72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008" y="2889504"/>
            <a:ext cx="1738215" cy="88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Рисунок 9">
            <a:extLst>
              <a:ext uri="{FF2B5EF4-FFF2-40B4-BE49-F238E27FC236}">
                <a16:creationId xmlns:a16="http://schemas.microsoft.com/office/drawing/2014/main" id="{FE253ADC-BB43-4242-9621-EB0824A56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251" y="1723819"/>
            <a:ext cx="2713873" cy="975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Прямоугольник 10">
            <a:extLst>
              <a:ext uri="{FF2B5EF4-FFF2-40B4-BE49-F238E27FC236}">
                <a16:creationId xmlns:a16="http://schemas.microsoft.com/office/drawing/2014/main" id="{F8EE2547-A926-457A-A708-0E7AB8FC1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340" y="2579933"/>
            <a:ext cx="1574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https://kfpp.ru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sp>
        <p:nvSpPr>
          <p:cNvPr id="11279" name="Прямоугольник 12">
            <a:extLst>
              <a:ext uri="{FF2B5EF4-FFF2-40B4-BE49-F238E27FC236}">
                <a16:creationId xmlns:a16="http://schemas.microsoft.com/office/drawing/2014/main" id="{EFEE612D-A756-4F16-B847-8AD7E0044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2540" y="3580098"/>
            <a:ext cx="19277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https: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мойбизнес-43.рф</a:t>
            </a:r>
          </a:p>
        </p:txBody>
      </p:sp>
      <p:sp>
        <p:nvSpPr>
          <p:cNvPr id="11280" name="Стрелка вправо 9">
            <a:extLst>
              <a:ext uri="{FF2B5EF4-FFF2-40B4-BE49-F238E27FC236}">
                <a16:creationId xmlns:a16="http://schemas.microsoft.com/office/drawing/2014/main" id="{8451F0E3-9E47-4031-9537-AE4DEE77D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1083" y="5082269"/>
            <a:ext cx="442912" cy="280987"/>
          </a:xfrm>
          <a:prstGeom prst="rightArrow">
            <a:avLst>
              <a:gd name="adj1" fmla="val 50000"/>
              <a:gd name="adj2" fmla="val 5017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81" name="Прямоугольник 7">
            <a:extLst>
              <a:ext uri="{FF2B5EF4-FFF2-40B4-BE49-F238E27FC236}">
                <a16:creationId xmlns:a16="http://schemas.microsoft.com/office/drawing/2014/main" id="{07F2EA30-39C6-4025-8A76-CD9248FF2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669" y="4950367"/>
            <a:ext cx="64277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Информирование, консультирование, семинары, мастер-классы, патентные и маркетинговые исследования, подготовка и экспертиза экспортного контракта, поиск иностранного партнера, бизнес-миссии, международные выставки</a:t>
            </a:r>
          </a:p>
        </p:txBody>
      </p:sp>
      <p:pic>
        <p:nvPicPr>
          <p:cNvPr id="11282" name="Picture 2" descr="C:\Users\user\Desktop\Логотип Центра.png">
            <a:extLst>
              <a:ext uri="{FF2B5EF4-FFF2-40B4-BE49-F238E27FC236}">
                <a16:creationId xmlns:a16="http://schemas.microsoft.com/office/drawing/2014/main" id="{732830C4-4E88-4733-A448-E5690E46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303" y="4970118"/>
            <a:ext cx="820285" cy="8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3" name="Прямоугольник 7">
            <a:extLst>
              <a:ext uri="{FF2B5EF4-FFF2-40B4-BE49-F238E27FC236}">
                <a16:creationId xmlns:a16="http://schemas.microsoft.com/office/drawing/2014/main" id="{74BC08E0-6146-40E8-8EB4-224ECFDB1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8115" y="4952861"/>
            <a:ext cx="24892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АНО «Центр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поддержки экспорта»</a:t>
            </a:r>
          </a:p>
        </p:txBody>
      </p:sp>
      <p:sp>
        <p:nvSpPr>
          <p:cNvPr id="11284" name="Прямоугольник 40">
            <a:extLst>
              <a:ext uri="{FF2B5EF4-FFF2-40B4-BE49-F238E27FC236}">
                <a16:creationId xmlns:a16="http://schemas.microsoft.com/office/drawing/2014/main" id="{FB517D04-3F49-4CF8-9AB8-982BD6808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4791" y="5562213"/>
            <a:ext cx="17491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http://exportkirov.ru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21576CC6-5D9E-4D69-822C-89EB8CAD04AF}"/>
              </a:ext>
            </a:extLst>
          </p:cNvPr>
          <p:cNvSpPr txBox="1">
            <a:spLocks/>
          </p:cNvSpPr>
          <p:nvPr/>
        </p:nvSpPr>
        <p:spPr>
          <a:xfrm>
            <a:off x="9336851" y="204261"/>
            <a:ext cx="252279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район</a:t>
            </a: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7D20DA1B-B160-4653-B770-1449349D0AFC}"/>
              </a:ext>
            </a:extLst>
          </p:cNvPr>
          <p:cNvCxnSpPr>
            <a:cxnSpLocks/>
          </p:cNvCxnSpPr>
          <p:nvPr/>
        </p:nvCxnSpPr>
        <p:spPr>
          <a:xfrm>
            <a:off x="120650" y="1667109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7" name="TextBox 41">
            <a:extLst>
              <a:ext uri="{FF2B5EF4-FFF2-40B4-BE49-F238E27FC236}">
                <a16:creationId xmlns:a16="http://schemas.microsoft.com/office/drawing/2014/main" id="{FCC9DE10-2D02-4D5D-9423-638D1D2C7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8000" y="1365032"/>
            <a:ext cx="18684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prom@ako.kirov.ru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pic>
        <p:nvPicPr>
          <p:cNvPr id="11288" name="Picture 26">
            <a:extLst>
              <a:ext uri="{FF2B5EF4-FFF2-40B4-BE49-F238E27FC236}">
                <a16:creationId xmlns:a16="http://schemas.microsoft.com/office/drawing/2014/main" id="{1E4B564F-258E-4E74-B4D9-D9AC50021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008" y="740984"/>
            <a:ext cx="75247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9" name="Стрелка вправо 9">
            <a:extLst>
              <a:ext uri="{FF2B5EF4-FFF2-40B4-BE49-F238E27FC236}">
                <a16:creationId xmlns:a16="http://schemas.microsoft.com/office/drawing/2014/main" id="{85F2F5AA-BEA2-4F47-8E46-F6DEA53FB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6" y="1030487"/>
            <a:ext cx="436562" cy="301625"/>
          </a:xfrm>
          <a:prstGeom prst="rightArrow">
            <a:avLst>
              <a:gd name="adj1" fmla="val 50000"/>
              <a:gd name="adj2" fmla="val 50477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90" name="Прямоугольник 7">
            <a:extLst>
              <a:ext uri="{FF2B5EF4-FFF2-40B4-BE49-F238E27FC236}">
                <a16:creationId xmlns:a16="http://schemas.microsoft.com/office/drawing/2014/main" id="{16ADC3E0-2BA1-412C-90EC-5FA97FBBF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669" y="637597"/>
            <a:ext cx="64547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Гранты субъектам МСП, занимающимся социально значимыми видами деятельности или субъектам МСП, созданным физическими лицами в возрасте до 25 лет включительно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Уполномоченный орган по заключению соглашений об осуществлении деятельности на ТОР</a:t>
            </a:r>
            <a:endParaRPr lang="ru-RU" altLang="ru-RU" sz="1400" b="1" dirty="0">
              <a:solidFill>
                <a:srgbClr val="002060"/>
              </a:solidFill>
            </a:endParaRPr>
          </a:p>
        </p:txBody>
      </p:sp>
      <p:sp>
        <p:nvSpPr>
          <p:cNvPr id="11291" name="Прямоугольник 7">
            <a:extLst>
              <a:ext uri="{FF2B5EF4-FFF2-40B4-BE49-F238E27FC236}">
                <a16:creationId xmlns:a16="http://schemas.microsoft.com/office/drawing/2014/main" id="{6DCFFF1D-A6F2-4D10-BABE-49A345BCC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453" y="742150"/>
            <a:ext cx="252279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</a:rPr>
              <a:t>Министерство промышленности, предпринимательства и торговли Кировской области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46FC598E-9C77-46BB-A988-265F1E0BBE51}"/>
              </a:ext>
            </a:extLst>
          </p:cNvPr>
          <p:cNvCxnSpPr>
            <a:cxnSpLocks/>
          </p:cNvCxnSpPr>
          <p:nvPr/>
        </p:nvCxnSpPr>
        <p:spPr>
          <a:xfrm>
            <a:off x="120650" y="2856932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E9BECBCC-A50C-4BEF-B761-575EBFA62310}"/>
              </a:ext>
            </a:extLst>
          </p:cNvPr>
          <p:cNvCxnSpPr>
            <a:cxnSpLocks/>
          </p:cNvCxnSpPr>
          <p:nvPr/>
        </p:nvCxnSpPr>
        <p:spPr>
          <a:xfrm>
            <a:off x="120051" y="3857097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4ED6E3E4-BDC9-4E89-A276-53956D474489}"/>
              </a:ext>
            </a:extLst>
          </p:cNvPr>
          <p:cNvCxnSpPr>
            <a:cxnSpLocks/>
          </p:cNvCxnSpPr>
          <p:nvPr/>
        </p:nvCxnSpPr>
        <p:spPr>
          <a:xfrm>
            <a:off x="136525" y="4917896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0F28E3-55DF-4CD0-AEAB-22B6FC60D0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5033" y="3926261"/>
            <a:ext cx="830867" cy="752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497A20-8587-420A-B9AC-80882548F39E}"/>
              </a:ext>
            </a:extLst>
          </p:cNvPr>
          <p:cNvSpPr/>
          <p:nvPr/>
        </p:nvSpPr>
        <p:spPr>
          <a:xfrm>
            <a:off x="7804597" y="4284714"/>
            <a:ext cx="26893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2060"/>
                </a:solidFill>
              </a:rPr>
              <a:t>Агентство инвестиционного развития</a:t>
            </a:r>
          </a:p>
          <a:p>
            <a:r>
              <a:rPr lang="ru-RU" sz="1000" b="1" dirty="0">
                <a:solidFill>
                  <a:srgbClr val="002060"/>
                </a:solidFill>
              </a:rPr>
              <a:t>Кировской области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44C3900-B9C7-A5CB-5B31-2C93AB4BF83A}"/>
              </a:ext>
            </a:extLst>
          </p:cNvPr>
          <p:cNvCxnSpPr>
            <a:cxnSpLocks/>
          </p:cNvCxnSpPr>
          <p:nvPr/>
        </p:nvCxnSpPr>
        <p:spPr>
          <a:xfrm>
            <a:off x="147638" y="5871682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2">
            <a:extLst>
              <a:ext uri="{FF2B5EF4-FFF2-40B4-BE49-F238E27FC236}">
                <a16:creationId xmlns:a16="http://schemas.microsoft.com/office/drawing/2014/main" id="{89C1ED26-C53E-60D4-D391-8E1FD1D58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623" y="5999910"/>
            <a:ext cx="2670487" cy="44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41">
            <a:extLst>
              <a:ext uri="{FF2B5EF4-FFF2-40B4-BE49-F238E27FC236}">
                <a16:creationId xmlns:a16="http://schemas.microsoft.com/office/drawing/2014/main" id="{A31E4D20-2CFA-C12E-E109-057D8BC12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2710" y="6364916"/>
            <a:ext cx="19062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https://frp.kirovreg.ru/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5532EC-C65D-8EFA-7236-B54D7F5D1A1E}"/>
              </a:ext>
            </a:extLst>
          </p:cNvPr>
          <p:cNvSpPr txBox="1"/>
          <p:nvPr/>
        </p:nvSpPr>
        <p:spPr>
          <a:xfrm>
            <a:off x="562637" y="5904153"/>
            <a:ext cx="61937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Программа льготных займов, субсидии промпредприятиям на уплату процентов по кредитам,  финансовое обеспечение лизинговых проектов</a:t>
            </a:r>
          </a:p>
        </p:txBody>
      </p:sp>
      <p:sp>
        <p:nvSpPr>
          <p:cNvPr id="12" name="Стрелка вправо 9">
            <a:extLst>
              <a:ext uri="{FF2B5EF4-FFF2-40B4-BE49-F238E27FC236}">
                <a16:creationId xmlns:a16="http://schemas.microsoft.com/office/drawing/2014/main" id="{8DFE2A63-AB57-3202-53FB-A7CC7CA91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110" y="6061148"/>
            <a:ext cx="442912" cy="280987"/>
          </a:xfrm>
          <a:prstGeom prst="rightArrow">
            <a:avLst>
              <a:gd name="adj1" fmla="val 50000"/>
              <a:gd name="adj2" fmla="val 5017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D2BEBE27-281B-47A0-9002-676D4809369D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Меры поддержки (федеральный уровень)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374E136-B7FD-4338-A316-01E0FF4F59E3}"/>
              </a:ext>
            </a:extLst>
          </p:cNvPr>
          <p:cNvCxnSpPr>
            <a:cxnSpLocks/>
          </p:cNvCxnSpPr>
          <p:nvPr/>
        </p:nvCxnSpPr>
        <p:spPr>
          <a:xfrm>
            <a:off x="7353172" y="1251776"/>
            <a:ext cx="12195" cy="4216339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C00166-0393-4A00-8406-8AB08EBAB249}"/>
              </a:ext>
            </a:extLst>
          </p:cNvPr>
          <p:cNvCxnSpPr>
            <a:cxnSpLocks/>
          </p:cNvCxnSpPr>
          <p:nvPr/>
        </p:nvCxnSpPr>
        <p:spPr>
          <a:xfrm>
            <a:off x="325311" y="1977263"/>
            <a:ext cx="11237912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E928A27-66B7-429F-8602-9C18C1187A11}"/>
              </a:ext>
            </a:extLst>
          </p:cNvPr>
          <p:cNvCxnSpPr>
            <a:cxnSpLocks/>
          </p:cNvCxnSpPr>
          <p:nvPr/>
        </p:nvCxnSpPr>
        <p:spPr>
          <a:xfrm>
            <a:off x="262480" y="3675888"/>
            <a:ext cx="1127760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Прямоугольник 7">
            <a:extLst>
              <a:ext uri="{FF2B5EF4-FFF2-40B4-BE49-F238E27FC236}">
                <a16:creationId xmlns:a16="http://schemas.microsoft.com/office/drawing/2014/main" id="{3FA1F56C-CA75-41B6-81CC-461C2772F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36" y="1126363"/>
            <a:ext cx="6419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Финансирование расходов по экспортному контракту, компенсация части затрат на транспортировку продукции, финансирование текущих расходов по экспортным поставкам</a:t>
            </a:r>
          </a:p>
        </p:txBody>
      </p:sp>
      <p:sp>
        <p:nvSpPr>
          <p:cNvPr id="12295" name="Стрелка вправо 9">
            <a:extLst>
              <a:ext uri="{FF2B5EF4-FFF2-40B4-BE49-F238E27FC236}">
                <a16:creationId xmlns:a16="http://schemas.microsoft.com/office/drawing/2014/main" id="{3694B74E-553C-49AA-ABA4-4F2ADC1FC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1823" y="1356551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2296" name="Стрелка вправо 9">
            <a:extLst>
              <a:ext uri="{FF2B5EF4-FFF2-40B4-BE49-F238E27FC236}">
                <a16:creationId xmlns:a16="http://schemas.microsoft.com/office/drawing/2014/main" id="{3BB1290C-41AD-4B41-A5DE-E6228A386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2414" y="4180514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sp>
        <p:nvSpPr>
          <p:cNvPr id="12298" name="Прямоугольник 7">
            <a:extLst>
              <a:ext uri="{FF2B5EF4-FFF2-40B4-BE49-F238E27FC236}">
                <a16:creationId xmlns:a16="http://schemas.microsoft.com/office/drawing/2014/main" id="{EF98703F-739A-41E2-9894-FDC1E3614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606" y="3811420"/>
            <a:ext cx="60817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Программа льготных займов, субсидии промпредприятиям на уплату процентов по кредитам,  финансовое обеспечение лизинговых проектов</a:t>
            </a:r>
          </a:p>
        </p:txBody>
      </p:sp>
      <p:sp>
        <p:nvSpPr>
          <p:cNvPr id="12299" name="Стрелка вправо 9">
            <a:extLst>
              <a:ext uri="{FF2B5EF4-FFF2-40B4-BE49-F238E27FC236}">
                <a16:creationId xmlns:a16="http://schemas.microsoft.com/office/drawing/2014/main" id="{039C2EFE-7CCF-48AA-B6DE-51BD63CF5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2414" y="2635876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pic>
        <p:nvPicPr>
          <p:cNvPr id="12300" name="Picture 13" descr="http://export57.ru/files/sitebanners/REC.jpg">
            <a:extLst>
              <a:ext uri="{FF2B5EF4-FFF2-40B4-BE49-F238E27FC236}">
                <a16:creationId xmlns:a16="http://schemas.microsoft.com/office/drawing/2014/main" id="{B81053A5-BA2D-42FD-8BAD-F7F8D4567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136" y="993013"/>
            <a:ext cx="20383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Прямоугольник 38">
            <a:extLst>
              <a:ext uri="{FF2B5EF4-FFF2-40B4-BE49-F238E27FC236}">
                <a16:creationId xmlns:a16="http://schemas.microsoft.com/office/drawing/2014/main" id="{929451F0-7465-47E9-8F95-B7A289E66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2461" y="1635951"/>
            <a:ext cx="250100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https://www.exportcenter.ru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pic>
        <p:nvPicPr>
          <p:cNvPr id="12305" name="Picture 7" descr="http://corpmsp.ru/local/dist/images/desc-logo.png">
            <a:extLst>
              <a:ext uri="{FF2B5EF4-FFF2-40B4-BE49-F238E27FC236}">
                <a16:creationId xmlns:a16="http://schemas.microsoft.com/office/drawing/2014/main" id="{86BBFBF9-D4AB-44E4-8304-29F1D8A20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039" y="2048501"/>
            <a:ext cx="22860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5" descr="https://www.mspbank.ru/templates/index/img/LOGOmsp.jpg">
            <a:extLst>
              <a:ext uri="{FF2B5EF4-FFF2-40B4-BE49-F238E27FC236}">
                <a16:creationId xmlns:a16="http://schemas.microsoft.com/office/drawing/2014/main" id="{C4E9D042-6898-4F89-81B6-A443FF04A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7927" y="3186739"/>
            <a:ext cx="1809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Прямоугольник 7">
            <a:extLst>
              <a:ext uri="{FF2B5EF4-FFF2-40B4-BE49-F238E27FC236}">
                <a16:creationId xmlns:a16="http://schemas.microsoft.com/office/drawing/2014/main" id="{AA2BD5D0-2DD8-4791-9604-06E5F58CD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589" y="2646028"/>
            <a:ext cx="6081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Финансовая, кредитная, лизинговая поддержка</a:t>
            </a:r>
          </a:p>
        </p:txBody>
      </p:sp>
      <p:sp>
        <p:nvSpPr>
          <p:cNvPr id="12308" name="Прямоугольник 36">
            <a:extLst>
              <a:ext uri="{FF2B5EF4-FFF2-40B4-BE49-F238E27FC236}">
                <a16:creationId xmlns:a16="http://schemas.microsoft.com/office/drawing/2014/main" id="{65D63023-2E2A-43BB-A5F4-CD11A5840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1797" y="3386294"/>
            <a:ext cx="168828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https://corpmsp.ru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F8D51E79-F3AD-4A92-88F4-172C483967D9}"/>
              </a:ext>
            </a:extLst>
          </p:cNvPr>
          <p:cNvSpPr txBox="1">
            <a:spLocks/>
          </p:cNvSpPr>
          <p:nvPr/>
        </p:nvSpPr>
        <p:spPr>
          <a:xfrm>
            <a:off x="9217819" y="225425"/>
            <a:ext cx="3452812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район </a:t>
            </a:r>
          </a:p>
        </p:txBody>
      </p:sp>
      <p:pic>
        <p:nvPicPr>
          <p:cNvPr id="12310" name="Picture 11" descr="https://www.tpprf-leasing.ru/workdir/photos/frp_582_416.png">
            <a:extLst>
              <a:ext uri="{FF2B5EF4-FFF2-40B4-BE49-F238E27FC236}">
                <a16:creationId xmlns:a16="http://schemas.microsoft.com/office/drawing/2014/main" id="{904171BF-E12F-47FC-83AB-DAD8ED30B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365" y="3807451"/>
            <a:ext cx="2467382" cy="50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1" name="Прямоугольник 41">
            <a:extLst>
              <a:ext uri="{FF2B5EF4-FFF2-40B4-BE49-F238E27FC236}">
                <a16:creationId xmlns:a16="http://schemas.microsoft.com/office/drawing/2014/main" id="{8879095F-6244-4BA0-A33A-E1FB84DDF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9956" y="3999068"/>
            <a:ext cx="139012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https://frprf.ru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  <p:pic>
        <p:nvPicPr>
          <p:cNvPr id="12312" name="Рисунок 2">
            <a:extLst>
              <a:ext uri="{FF2B5EF4-FFF2-40B4-BE49-F238E27FC236}">
                <a16:creationId xmlns:a16="http://schemas.microsoft.com/office/drawing/2014/main" id="{C8E2B1C6-1F8E-4217-9795-0DDAA6CEF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927" y="4461501"/>
            <a:ext cx="2670487" cy="44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3" name="Прямоугольник 41">
            <a:extLst>
              <a:ext uri="{FF2B5EF4-FFF2-40B4-BE49-F238E27FC236}">
                <a16:creationId xmlns:a16="http://schemas.microsoft.com/office/drawing/2014/main" id="{6ED6BAC3-3F93-4D29-9874-FDBA36371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95336" y="5004242"/>
            <a:ext cx="2037737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https://frp.kirovreg.ru/</a:t>
            </a:r>
            <a:endParaRPr lang="ru-RU" altLang="ru-RU" sz="1300" b="1" dirty="0">
              <a:solidFill>
                <a:srgbClr val="04617B"/>
              </a:solidFill>
              <a:latin typeface="Ubuntu" panose="020B0504030602030204" pitchFamily="34" charset="0"/>
              <a:sym typeface="PFBeauSansPro-Regular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3CDC4D1B-4232-4D7A-8BDE-3C105AAD0D4C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2409466" cy="251369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Контакты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B010BB4-973F-4949-AD41-DCC3F1E6601B}"/>
              </a:ext>
            </a:extLst>
          </p:cNvPr>
          <p:cNvCxnSpPr>
            <a:cxnSpLocks/>
          </p:cNvCxnSpPr>
          <p:nvPr/>
        </p:nvCxnSpPr>
        <p:spPr>
          <a:xfrm>
            <a:off x="5610999" y="628968"/>
            <a:ext cx="20638" cy="5845175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5" name="Прямоугольник 37">
            <a:extLst>
              <a:ext uri="{FF2B5EF4-FFF2-40B4-BE49-F238E27FC236}">
                <a16:creationId xmlns:a16="http://schemas.microsoft.com/office/drawing/2014/main" id="{D5109B09-7E0F-4E7A-ADB9-495E0E4EE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6005" y="5235985"/>
            <a:ext cx="37994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https://kirov-invest.ru/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,   </a:t>
            </a: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https://vk.com/airko43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</a:t>
            </a:r>
          </a:p>
        </p:txBody>
      </p:sp>
      <p:pic>
        <p:nvPicPr>
          <p:cNvPr id="11276" name="Рисунок 4">
            <a:extLst>
              <a:ext uri="{FF2B5EF4-FFF2-40B4-BE49-F238E27FC236}">
                <a16:creationId xmlns:a16="http://schemas.microsoft.com/office/drawing/2014/main" id="{96C875E2-8975-4BF1-A5CD-39F75AD72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21" y="3075188"/>
            <a:ext cx="2251075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Рисунок 9">
            <a:extLst>
              <a:ext uri="{FF2B5EF4-FFF2-40B4-BE49-F238E27FC236}">
                <a16:creationId xmlns:a16="http://schemas.microsoft.com/office/drawing/2014/main" id="{FE253ADC-BB43-4242-9621-EB0824A56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1885359"/>
            <a:ext cx="302101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2" descr="C:\Users\user\Desktop\Логотип Центра.png">
            <a:extLst>
              <a:ext uri="{FF2B5EF4-FFF2-40B4-BE49-F238E27FC236}">
                <a16:creationId xmlns:a16="http://schemas.microsoft.com/office/drawing/2014/main" id="{732830C4-4E88-4733-A448-E5690E46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18" y="5634699"/>
            <a:ext cx="960438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3" name="Прямоугольник 7">
            <a:extLst>
              <a:ext uri="{FF2B5EF4-FFF2-40B4-BE49-F238E27FC236}">
                <a16:creationId xmlns:a16="http://schemas.microsoft.com/office/drawing/2014/main" id="{74BC08E0-6146-40E8-8EB4-224ECFDB1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885" y="5676530"/>
            <a:ext cx="24892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АНО «Центр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поддержки экспорта»</a:t>
            </a:r>
          </a:p>
        </p:txBody>
      </p:sp>
      <p:sp>
        <p:nvSpPr>
          <p:cNvPr id="11284" name="Прямоугольник 40">
            <a:extLst>
              <a:ext uri="{FF2B5EF4-FFF2-40B4-BE49-F238E27FC236}">
                <a16:creationId xmlns:a16="http://schemas.microsoft.com/office/drawing/2014/main" id="{FB517D04-3F49-4CF8-9AB8-982BD6808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486" y="6392088"/>
            <a:ext cx="18918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https://exportkirov.ru/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7D20DA1B-B160-4653-B770-1449349D0AFC}"/>
              </a:ext>
            </a:extLst>
          </p:cNvPr>
          <p:cNvCxnSpPr>
            <a:cxnSpLocks/>
          </p:cNvCxnSpPr>
          <p:nvPr/>
        </p:nvCxnSpPr>
        <p:spPr>
          <a:xfrm>
            <a:off x="120650" y="1719263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7" name="TextBox 41">
            <a:extLst>
              <a:ext uri="{FF2B5EF4-FFF2-40B4-BE49-F238E27FC236}">
                <a16:creationId xmlns:a16="http://schemas.microsoft.com/office/drawing/2014/main" id="{FCC9DE10-2D02-4D5D-9423-638D1D2C7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9917" y="1345016"/>
            <a:ext cx="2855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u="sng" dirty="0">
                <a:solidFill>
                  <a:srgbClr val="002060"/>
                </a:solidFill>
                <a:latin typeface="Ubuntu" panose="020B0504030602030204" pitchFamily="34" charset="0"/>
              </a:rPr>
              <a:t>https://prom.kirovreg.ru/</a:t>
            </a:r>
            <a:endParaRPr lang="ru-RU" altLang="ru-RU" sz="1200" b="1" u="sng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pic>
        <p:nvPicPr>
          <p:cNvPr id="11288" name="Picture 26">
            <a:extLst>
              <a:ext uri="{FF2B5EF4-FFF2-40B4-BE49-F238E27FC236}">
                <a16:creationId xmlns:a16="http://schemas.microsoft.com/office/drawing/2014/main" id="{1E4B564F-258E-4E74-B4D9-D9AC50021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62" y="624537"/>
            <a:ext cx="75247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91" name="Прямоугольник 7">
            <a:extLst>
              <a:ext uri="{FF2B5EF4-FFF2-40B4-BE49-F238E27FC236}">
                <a16:creationId xmlns:a16="http://schemas.microsoft.com/office/drawing/2014/main" id="{6DCFFF1D-A6F2-4D10-BABE-49A345BCC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9614" y="797847"/>
            <a:ext cx="357981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300" b="1" dirty="0">
                <a:solidFill>
                  <a:srgbClr val="002060"/>
                </a:solidFill>
              </a:rPr>
              <a:t>Министерство промышленности, предпринимательства и торговли Кировской области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46FC598E-9C77-46BB-A988-265F1E0BBE51}"/>
              </a:ext>
            </a:extLst>
          </p:cNvPr>
          <p:cNvCxnSpPr>
            <a:cxnSpLocks/>
          </p:cNvCxnSpPr>
          <p:nvPr/>
        </p:nvCxnSpPr>
        <p:spPr>
          <a:xfrm>
            <a:off x="120650" y="3060497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E9BECBCC-A50C-4BEF-B761-575EBFA62310}"/>
              </a:ext>
            </a:extLst>
          </p:cNvPr>
          <p:cNvCxnSpPr>
            <a:cxnSpLocks/>
          </p:cNvCxnSpPr>
          <p:nvPr/>
        </p:nvCxnSpPr>
        <p:spPr>
          <a:xfrm>
            <a:off x="136525" y="4277223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4ED6E3E4-BDC9-4E89-A276-53956D474489}"/>
              </a:ext>
            </a:extLst>
          </p:cNvPr>
          <p:cNvCxnSpPr>
            <a:cxnSpLocks/>
          </p:cNvCxnSpPr>
          <p:nvPr/>
        </p:nvCxnSpPr>
        <p:spPr>
          <a:xfrm>
            <a:off x="147638" y="5583238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0F28E3-55DF-4CD0-AEAB-22B6FC60D0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362" y="4467546"/>
            <a:ext cx="1168946" cy="965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497A20-8587-420A-B9AC-80882548F39E}"/>
              </a:ext>
            </a:extLst>
          </p:cNvPr>
          <p:cNvSpPr/>
          <p:nvPr/>
        </p:nvSpPr>
        <p:spPr>
          <a:xfrm>
            <a:off x="1017566" y="5006638"/>
            <a:ext cx="328239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2060"/>
                </a:solidFill>
                <a:latin typeface="Ubuntu" panose="020B0504030602030204" pitchFamily="34" charset="0"/>
              </a:rPr>
              <a:t>Агентство инвестиционного развития</a:t>
            </a:r>
          </a:p>
          <a:p>
            <a:r>
              <a:rPr lang="ru-RU" sz="1050" b="1" dirty="0">
                <a:solidFill>
                  <a:srgbClr val="002060"/>
                </a:solidFill>
                <a:latin typeface="Ubuntu" panose="020B0504030602030204" pitchFamily="34" charset="0"/>
              </a:rPr>
              <a:t>Кировской области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F6F06-CBD1-C475-1EF6-A3D6C057F5A6}"/>
              </a:ext>
            </a:extLst>
          </p:cNvPr>
          <p:cNvSpPr txBox="1"/>
          <p:nvPr/>
        </p:nvSpPr>
        <p:spPr>
          <a:xfrm>
            <a:off x="6226278" y="671601"/>
            <a:ext cx="55078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610019, Кировская область, г. Киров, ул. Карла Либкнехта, 69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 (8332) 27-27-23</a:t>
            </a:r>
            <a:r>
              <a:rPr lang="en-US" sz="1200" b="1" dirty="0">
                <a:solidFill>
                  <a:srgbClr val="828282"/>
                </a:solidFill>
                <a:latin typeface="Open Sans" panose="020B0606030504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prom@ako.kirov.ru</a:t>
            </a: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i="0" dirty="0">
              <a:solidFill>
                <a:srgbClr val="82828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5CFFA1-7176-2BCA-0794-79BE611831EC}"/>
              </a:ext>
            </a:extLst>
          </p:cNvPr>
          <p:cNvSpPr txBox="1"/>
          <p:nvPr/>
        </p:nvSpPr>
        <p:spPr>
          <a:xfrm>
            <a:off x="6080125" y="3289772"/>
            <a:ext cx="63374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4, 2 этаж</a:t>
            </a:r>
          </a:p>
          <a:p>
            <a:pPr algn="ctr" fontAlgn="base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телефон:  8 (8332) 410-410, 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mail@kfpp.ru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E5A29E-248C-A709-8EBA-E1689FF077DF}"/>
              </a:ext>
            </a:extLst>
          </p:cNvPr>
          <p:cNvSpPr txBox="1"/>
          <p:nvPr/>
        </p:nvSpPr>
        <p:spPr>
          <a:xfrm>
            <a:off x="5695364" y="4471720"/>
            <a:ext cx="6646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4, 1 этаж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елефон: 8 (8332) 22-10-77,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i="0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airko43@mail.ru</a:t>
            </a:r>
            <a:endParaRPr lang="ru-RU" sz="1200" b="1" i="0" u="sng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A964A7-231B-9168-094D-E51457B4299F}"/>
              </a:ext>
            </a:extLst>
          </p:cNvPr>
          <p:cNvSpPr txBox="1"/>
          <p:nvPr/>
        </p:nvSpPr>
        <p:spPr>
          <a:xfrm>
            <a:off x="8030751" y="3848924"/>
            <a:ext cx="197620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мойбизнес.рф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310747-E381-C2BE-C8E4-B29E086ED6A6}"/>
              </a:ext>
            </a:extLst>
          </p:cNvPr>
          <p:cNvSpPr txBox="1"/>
          <p:nvPr/>
        </p:nvSpPr>
        <p:spPr>
          <a:xfrm>
            <a:off x="6333741" y="5751691"/>
            <a:ext cx="63368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 4, </a:t>
            </a:r>
            <a:r>
              <a:rPr lang="ru-RU" sz="1200" b="1" i="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каб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205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9B50C4-A684-4F9D-8182-53CEC910ADC9}"/>
              </a:ext>
            </a:extLst>
          </p:cNvPr>
          <p:cNvSpPr txBox="1"/>
          <p:nvPr/>
        </p:nvSpPr>
        <p:spPr>
          <a:xfrm>
            <a:off x="7771201" y="5956093"/>
            <a:ext cx="33507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 (8332) 21-24-30, </a:t>
            </a:r>
            <a:r>
              <a:rPr lang="en-US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vcpe@mail.ru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4E9B8E-C0BE-F3D2-D4E2-6B0A805FC677}"/>
              </a:ext>
            </a:extLst>
          </p:cNvPr>
          <p:cNvSpPr txBox="1"/>
          <p:nvPr/>
        </p:nvSpPr>
        <p:spPr>
          <a:xfrm>
            <a:off x="6333741" y="2022276"/>
            <a:ext cx="5507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 (8332) 410-410</a:t>
            </a:r>
            <a:r>
              <a:rPr lang="en-US" sz="1200" b="1" dirty="0">
                <a:solidFill>
                  <a:srgbClr val="828282"/>
                </a:solidFill>
                <a:latin typeface="Open Sans" panose="020B0606030504020204" pitchFamily="34" charset="0"/>
                <a:cs typeface="Arial" panose="020B0604020202020204" pitchFamily="34" charset="0"/>
              </a:rPr>
              <a:t>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mail@kfpp.ru</a:t>
            </a:r>
            <a:endParaRPr lang="en-US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мойбизнес-43.рф/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7F5779F-9A38-F73F-543E-B7349D42966B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  <p:extLst>
      <p:ext uri="{BB962C8B-B14F-4D97-AF65-F5344CB8AC3E}">
        <p14:creationId xmlns:p14="http://schemas.microsoft.com/office/powerpoint/2010/main" val="23460406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D2BEBE27-281B-47A0-9002-676D4809369D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ru-RU" altLang="ru-RU" sz="3200" dirty="0">
              <a:solidFill>
                <a:srgbClr val="002060"/>
              </a:solidFill>
              <a:latin typeface="Ubuntu" panose="020B0504030602030204" pitchFamily="34" charset="0"/>
              <a:ea typeface="+mj-ea"/>
              <a:cs typeface="+mj-cs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374E136-B7FD-4338-A316-01E0FF4F59E3}"/>
              </a:ext>
            </a:extLst>
          </p:cNvPr>
          <p:cNvCxnSpPr/>
          <p:nvPr/>
        </p:nvCxnSpPr>
        <p:spPr>
          <a:xfrm rot="16200000" flipH="1">
            <a:off x="1571491" y="3590453"/>
            <a:ext cx="5514975" cy="1905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C00166-0393-4A00-8406-8AB08EBAB249}"/>
              </a:ext>
            </a:extLst>
          </p:cNvPr>
          <p:cNvCxnSpPr>
            <a:cxnSpLocks/>
          </p:cNvCxnSpPr>
          <p:nvPr/>
        </p:nvCxnSpPr>
        <p:spPr>
          <a:xfrm>
            <a:off x="398463" y="1730375"/>
            <a:ext cx="11237912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E928A27-66B7-429F-8602-9C18C1187A11}"/>
              </a:ext>
            </a:extLst>
          </p:cNvPr>
          <p:cNvCxnSpPr>
            <a:cxnSpLocks/>
          </p:cNvCxnSpPr>
          <p:nvPr/>
        </p:nvCxnSpPr>
        <p:spPr>
          <a:xfrm>
            <a:off x="428625" y="5202238"/>
            <a:ext cx="1127760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Стрелка вправо 9">
            <a:extLst>
              <a:ext uri="{FF2B5EF4-FFF2-40B4-BE49-F238E27FC236}">
                <a16:creationId xmlns:a16="http://schemas.microsoft.com/office/drawing/2014/main" id="{3694B74E-553C-49AA-ABA4-4F2ADC1FC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882823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2296" name="Стрелка вправо 9">
            <a:extLst>
              <a:ext uri="{FF2B5EF4-FFF2-40B4-BE49-F238E27FC236}">
                <a16:creationId xmlns:a16="http://schemas.microsoft.com/office/drawing/2014/main" id="{3BB1290C-41AD-4B41-A5DE-E6228A386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5697067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B5031468-9600-4181-A4A9-14B19925CAB0}"/>
              </a:ext>
            </a:extLst>
          </p:cNvPr>
          <p:cNvCxnSpPr>
            <a:cxnSpLocks/>
          </p:cNvCxnSpPr>
          <p:nvPr/>
        </p:nvCxnSpPr>
        <p:spPr>
          <a:xfrm flipV="1">
            <a:off x="428625" y="3371850"/>
            <a:ext cx="11217275" cy="5715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9" name="Стрелка вправо 9">
            <a:extLst>
              <a:ext uri="{FF2B5EF4-FFF2-40B4-BE49-F238E27FC236}">
                <a16:creationId xmlns:a16="http://schemas.microsoft.com/office/drawing/2014/main" id="{039C2EFE-7CCF-48AA-B6DE-51BD63CF5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4128638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12300" name="Picture 13" descr="http://export57.ru/files/sitebanners/REC.jpg">
            <a:extLst>
              <a:ext uri="{FF2B5EF4-FFF2-40B4-BE49-F238E27FC236}">
                <a16:creationId xmlns:a16="http://schemas.microsoft.com/office/drawing/2014/main" id="{B81053A5-BA2D-42FD-8BAD-F7F8D4567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1" y="594391"/>
            <a:ext cx="2535471" cy="97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Прямоугольник 38">
            <a:extLst>
              <a:ext uri="{FF2B5EF4-FFF2-40B4-BE49-F238E27FC236}">
                <a16:creationId xmlns:a16="http://schemas.microsoft.com/office/drawing/2014/main" id="{929451F0-7465-47E9-8F95-B7A289E66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339" y="548598"/>
            <a:ext cx="45618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123610, Москва, Краснопресненская наб., д. 12, подъезд 9</a:t>
            </a:r>
            <a:endParaRPr lang="en-US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телефон: </a:t>
            </a:r>
            <a:r>
              <a:rPr lang="en-US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8-800-550-0188, +7 (495)937-4747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https://www.exportcenter.ru/contacts/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info@exportcenter.ru </a:t>
            </a:r>
            <a:endParaRPr lang="en-US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(только для официальных писем)</a:t>
            </a: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</p:txBody>
      </p:sp>
      <p:sp>
        <p:nvSpPr>
          <p:cNvPr id="12304" name="Стрелка вправо 9">
            <a:extLst>
              <a:ext uri="{FF2B5EF4-FFF2-40B4-BE49-F238E27FC236}">
                <a16:creationId xmlns:a16="http://schemas.microsoft.com/office/drawing/2014/main" id="{85F190F5-E062-4668-8B9D-4BB112A05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2368819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12305" name="Picture 7" descr="http://corpmsp.ru/local/dist/images/desc-logo.png">
            <a:extLst>
              <a:ext uri="{FF2B5EF4-FFF2-40B4-BE49-F238E27FC236}">
                <a16:creationId xmlns:a16="http://schemas.microsoft.com/office/drawing/2014/main" id="{86BBFBF9-D4AB-44E4-8304-29F1D8A20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1" y="3623813"/>
            <a:ext cx="22860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5" descr="https://www.mspbank.ru/templates/index/img/LOGOmsp.jpg">
            <a:extLst>
              <a:ext uri="{FF2B5EF4-FFF2-40B4-BE49-F238E27FC236}">
                <a16:creationId xmlns:a16="http://schemas.microsoft.com/office/drawing/2014/main" id="{C4E9D042-6898-4F89-81B6-A443FF04A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1" y="4732336"/>
            <a:ext cx="1809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11" descr="https://www.tpprf-leasing.ru/workdir/photos/frp_582_416.png">
            <a:extLst>
              <a:ext uri="{FF2B5EF4-FFF2-40B4-BE49-F238E27FC236}">
                <a16:creationId xmlns:a16="http://schemas.microsoft.com/office/drawing/2014/main" id="{904171BF-E12F-47FC-83AB-DAD8ED30B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60" y="5240448"/>
            <a:ext cx="2467382" cy="50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Рисунок 2">
            <a:extLst>
              <a:ext uri="{FF2B5EF4-FFF2-40B4-BE49-F238E27FC236}">
                <a16:creationId xmlns:a16="http://schemas.microsoft.com/office/drawing/2014/main" id="{C8E2B1C6-1F8E-4217-9795-0DDAA6CEF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48" y="6054724"/>
            <a:ext cx="2670487" cy="44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7" name="Picture 31" descr="ВЭБ.РФ">
            <a:extLst>
              <a:ext uri="{FF2B5EF4-FFF2-40B4-BE49-F238E27FC236}">
                <a16:creationId xmlns:a16="http://schemas.microsoft.com/office/drawing/2014/main" id="{B7825D02-12F9-4D76-83C3-7D6384620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05" y="1862520"/>
            <a:ext cx="1440681" cy="144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012DF5-1461-DC00-6D46-33662F807603}"/>
              </a:ext>
            </a:extLst>
          </p:cNvPr>
          <p:cNvSpPr txBox="1"/>
          <p:nvPr/>
        </p:nvSpPr>
        <p:spPr>
          <a:xfrm>
            <a:off x="5211494" y="6049791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4, оф. 301</a:t>
            </a:r>
          </a:p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телефон Консультационного центра ФРП Кировской области: </a:t>
            </a:r>
          </a:p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телефон: 8 (8332) 78-28-38, </a:t>
            </a:r>
            <a:r>
              <a:rPr lang="en-US" sz="1200" b="0" i="0" u="none" strike="noStrike" dirty="0">
                <a:solidFill>
                  <a:srgbClr val="0563C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</a:t>
            </a:r>
            <a:r>
              <a:rPr lang="en-US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frpko_43@mail.ru</a:t>
            </a:r>
            <a:r>
              <a:rPr lang="ru-RU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https://frp.kirovreg.ru/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/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38">
            <a:extLst>
              <a:ext uri="{FF2B5EF4-FFF2-40B4-BE49-F238E27FC236}">
                <a16:creationId xmlns:a16="http://schemas.microsoft.com/office/drawing/2014/main" id="{1FDF6A7E-E1CF-64EE-9ECD-4CD36E144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8570" y="1965268"/>
            <a:ext cx="417992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125009, Москва, 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ул. Воздвиженка, д. 10,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елефон: +7 (495) 604-63-63, +7 (495) 721-92-91 (факс)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https://</a:t>
            </a:r>
            <a:r>
              <a:rPr lang="ru-RU" alt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вэб.рф</a:t>
            </a: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/</a:t>
            </a:r>
            <a:endParaRPr lang="en-US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200" b="1" i="0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info@veb.ru</a:t>
            </a: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9898BF-8244-9BDA-11A7-EDE78F37EE6A}"/>
              </a:ext>
            </a:extLst>
          </p:cNvPr>
          <p:cNvSpPr txBox="1"/>
          <p:nvPr/>
        </p:nvSpPr>
        <p:spPr>
          <a:xfrm>
            <a:off x="4245068" y="3561883"/>
            <a:ext cx="79469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109074, г. Москва, Славянская площадь, д. 4, стр. 1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8-800-100-11-00,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info@corpmsp.ru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https://corpmsp.ru/contacts/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"Российский Банк поддержки малого и среднего предпринимательства"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115035, г. Москва, ул. Садовническая, д. 79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8-800-100-11-00 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https://mspbank.ru/contacts/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https://vk.com/mspbank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https://t.me/msp_bank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7B30CE-4E5A-B9FF-8479-794028A3AFAD}"/>
              </a:ext>
            </a:extLst>
          </p:cNvPr>
          <p:cNvSpPr txBox="1"/>
          <p:nvPr/>
        </p:nvSpPr>
        <p:spPr>
          <a:xfrm>
            <a:off x="5323132" y="523941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105062, Москва, Лялин переулок, д. 6, стр. 1,</a:t>
            </a:r>
            <a:r>
              <a:rPr lang="ru-RU" sz="1200" b="1" i="0" u="none" strike="noStrike" dirty="0">
                <a:solidFill>
                  <a:srgbClr val="0563C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</a:p>
          <a:p>
            <a:pPr algn="ctr"/>
            <a:r>
              <a:rPr lang="ru-RU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+7 495 120-24-16</a:t>
            </a:r>
            <a:r>
              <a:rPr lang="ru-RU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8 800 500-71-29</a:t>
            </a:r>
            <a:endParaRPr lang="en-US" sz="1200" b="1" i="0" strike="noStrike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https://frprf.ru/kontakty/</a:t>
            </a:r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frp@frprf.ru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54B6245-8A3C-F5A6-BF75-FA362952E662}"/>
              </a:ext>
            </a:extLst>
          </p:cNvPr>
          <p:cNvSpPr txBox="1">
            <a:spLocks/>
          </p:cNvSpPr>
          <p:nvPr/>
        </p:nvSpPr>
        <p:spPr bwMode="auto">
          <a:xfrm>
            <a:off x="428625" y="176213"/>
            <a:ext cx="2409466" cy="251369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4EA338-CC58-26A3-EC92-F8188345637D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  <p:extLst>
      <p:ext uri="{BB962C8B-B14F-4D97-AF65-F5344CB8AC3E}">
        <p14:creationId xmlns:p14="http://schemas.microsoft.com/office/powerpoint/2010/main" val="3254757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2844" y="763588"/>
            <a:ext cx="6002347" cy="582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AD565-13B7-446D-B027-3A9C9704F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188913"/>
            <a:ext cx="10515600" cy="3159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Географическое описание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829370E-B4AF-46F6-AEB1-14B91CBCE861}"/>
              </a:ext>
            </a:extLst>
          </p:cNvPr>
          <p:cNvSpPr txBox="1">
            <a:spLocks/>
          </p:cNvSpPr>
          <p:nvPr/>
        </p:nvSpPr>
        <p:spPr>
          <a:xfrm>
            <a:off x="9781032" y="172529"/>
            <a:ext cx="2410968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4F4863E3-1608-4E2B-9C57-B73BF903B3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9554881"/>
              </p:ext>
            </p:extLst>
          </p:nvPr>
        </p:nvGraphicFramePr>
        <p:xfrm>
          <a:off x="5897289" y="1091095"/>
          <a:ext cx="6124850" cy="5003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30929" y="4555671"/>
            <a:ext cx="97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A454BCC3-13EE-4E52-BC23-1CB0C346B73C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Контакты</a:t>
            </a:r>
          </a:p>
        </p:txBody>
      </p:sp>
      <p:sp>
        <p:nvSpPr>
          <p:cNvPr id="14339" name="Прямоугольник 6">
            <a:extLst>
              <a:ext uri="{FF2B5EF4-FFF2-40B4-BE49-F238E27FC236}">
                <a16:creationId xmlns:a16="http://schemas.microsoft.com/office/drawing/2014/main" id="{376140F2-C1AD-4F55-BA9A-72EAE67F6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712" y="1046719"/>
            <a:ext cx="29263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Грудцын</a:t>
            </a:r>
            <a:r>
              <a:rPr lang="ru-RU" altLang="ru-RU" sz="16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Николай Николаевич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Глава Нолинского района 	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8(83368) 2-11-80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admnoli@kirovreg</a:t>
            </a: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.</a:t>
            </a:r>
            <a:r>
              <a:rPr lang="en-US" altLang="ru-RU" sz="16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ru</a:t>
            </a: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 dirty="0">
              <a:solidFill>
                <a:srgbClr val="002060"/>
              </a:solidFill>
              <a:latin typeface="Century Gothic" panose="020B0502020202020204" pitchFamily="34" charset="0"/>
              <a:sym typeface="PFBeauSansPro-Regular"/>
            </a:endParaRP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Century Gothic" panose="020B0502020202020204" pitchFamily="34" charset="0"/>
                <a:sym typeface="PFBeauSansPro-Regular"/>
              </a:rPr>
              <a:t>     </a:t>
            </a:r>
            <a:endParaRPr lang="ru-RU" altLang="ru-RU" sz="1800" dirty="0">
              <a:solidFill>
                <a:srgbClr val="002060"/>
              </a:solidFill>
              <a:latin typeface="Century Gothic" panose="020B0502020202020204" pitchFamily="34" charset="0"/>
              <a:sym typeface="PFBeauSansPro-Regular"/>
            </a:endParaRPr>
          </a:p>
        </p:txBody>
      </p:sp>
      <p:sp>
        <p:nvSpPr>
          <p:cNvPr id="14340" name="Прямоугольник 14">
            <a:extLst>
              <a:ext uri="{FF2B5EF4-FFF2-40B4-BE49-F238E27FC236}">
                <a16:creationId xmlns:a16="http://schemas.microsoft.com/office/drawing/2014/main" id="{7164EA7A-C1C1-4497-962E-DBCA5E849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6577" y="1361799"/>
            <a:ext cx="386939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Останина Ольга Николаевна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Заместитель главы администрации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Нолинского</a:t>
            </a: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района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по экономике и финансам, инвестиционный управляющий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8(83368) 2-12-52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ekon-21@yandex</a:t>
            </a: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.</a:t>
            </a:r>
            <a:r>
              <a:rPr lang="en-US" altLang="ru-RU" sz="16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ru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14341" name="Прямоугольник 15">
            <a:extLst>
              <a:ext uri="{FF2B5EF4-FFF2-40B4-BE49-F238E27FC236}">
                <a16:creationId xmlns:a16="http://schemas.microsoft.com/office/drawing/2014/main" id="{7CB71B22-A835-4A87-9981-9EB19520F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638854"/>
            <a:ext cx="12192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КОГКУ «Агентство инвестиционного развития Кировской области»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610020, Кировская область, г Киров, Динамовский проезд, д. 4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8(8332) 22-10-77,   </a:t>
            </a:r>
            <a:r>
              <a:rPr lang="en-US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airko43@mail.ru</a:t>
            </a:r>
            <a:endParaRPr lang="ru-RU" altLang="ru-RU" sz="1600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5936346-89E7-4118-9E0F-3B95958C51D0}"/>
              </a:ext>
            </a:extLst>
          </p:cNvPr>
          <p:cNvCxnSpPr/>
          <p:nvPr/>
        </p:nvCxnSpPr>
        <p:spPr>
          <a:xfrm>
            <a:off x="2828925" y="4637266"/>
            <a:ext cx="6534150" cy="1588"/>
          </a:xfrm>
          <a:prstGeom prst="line">
            <a:avLst/>
          </a:prstGeom>
          <a:ln w="28575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E6CC8F82-374E-4F08-B9D2-9CD3AF2C5732}"/>
              </a:ext>
            </a:extLst>
          </p:cNvPr>
          <p:cNvSpPr txBox="1">
            <a:spLocks/>
          </p:cNvSpPr>
          <p:nvPr/>
        </p:nvSpPr>
        <p:spPr bwMode="auto">
          <a:xfrm>
            <a:off x="96765" y="5900738"/>
            <a:ext cx="12192000" cy="3159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Инвестируйте в  Нолинский район !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8C9E724-B22C-4B6C-ACF4-292E962526A0}"/>
              </a:ext>
            </a:extLst>
          </p:cNvPr>
          <p:cNvSpPr txBox="1">
            <a:spLocks/>
          </p:cNvSpPr>
          <p:nvPr/>
        </p:nvSpPr>
        <p:spPr bwMode="auto">
          <a:xfrm>
            <a:off x="96765" y="6397626"/>
            <a:ext cx="121920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Инвестируйте в Кировскую область!</a:t>
            </a:r>
          </a:p>
        </p:txBody>
      </p:sp>
      <p:sp>
        <p:nvSpPr>
          <p:cNvPr id="14350" name="Прямоугольник 1">
            <a:extLst>
              <a:ext uri="{FF2B5EF4-FFF2-40B4-BE49-F238E27FC236}">
                <a16:creationId xmlns:a16="http://schemas.microsoft.com/office/drawing/2014/main" id="{CB51413A-055B-446C-8106-4CBF9814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9769" y="581923"/>
            <a:ext cx="79946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Администрация Нолинского района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613440, Кировская обл., г. Нолинск , ул. Спартака, 36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</p:txBody>
      </p:sp>
      <p:sp>
        <p:nvSpPr>
          <p:cNvPr id="11" name="Прямоугольник 14">
            <a:extLst>
              <a:ext uri="{FF2B5EF4-FFF2-40B4-BE49-F238E27FC236}">
                <a16:creationId xmlns:a16="http://schemas.microsoft.com/office/drawing/2014/main" id="{D0DAF346-EC21-4DF3-A3DB-FD7AF66CF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8296" y="1378889"/>
            <a:ext cx="3869391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Зорин Александр Васильевич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Первый заместитель главы администрации  Нолинского района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8(83368) 2-12-49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admnoli@kirovreg</a:t>
            </a: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.</a:t>
            </a:r>
            <a:r>
              <a:rPr lang="en-US" altLang="ru-RU" sz="16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ru</a:t>
            </a: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</a:t>
            </a:r>
          </a:p>
        </p:txBody>
      </p:sp>
      <p:sp>
        <p:nvSpPr>
          <p:cNvPr id="12" name="Прямоугольник 14">
            <a:extLst>
              <a:ext uri="{FF2B5EF4-FFF2-40B4-BE49-F238E27FC236}">
                <a16:creationId xmlns:a16="http://schemas.microsoft.com/office/drawing/2014/main" id="{8C920FF4-57E0-4C5A-9B1F-35755B65E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712" y="2809351"/>
            <a:ext cx="4359704" cy="16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Одегова</a:t>
            </a:r>
            <a:r>
              <a:rPr lang="ru-RU" altLang="ru-RU" sz="16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Марина Ивановна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Заведующий отделом муниципальной собственности и земельных ресурсов администрации  Нолинского района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8(83368) 2-22-01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admnoli@kirovreg</a:t>
            </a:r>
            <a:r>
              <a:rPr lang="ru-RU" altLang="ru-RU" sz="1600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.</a:t>
            </a:r>
            <a:r>
              <a:rPr lang="en-US" altLang="ru-RU" sz="1600" dirty="0" err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ru</a:t>
            </a:r>
            <a:r>
              <a:rPr lang="ru-RU" altLang="ru-RU" sz="18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     </a:t>
            </a:r>
          </a:p>
        </p:txBody>
      </p:sp>
      <p:sp>
        <p:nvSpPr>
          <p:cNvPr id="19" name="Прямоугольник 14">
            <a:extLst>
              <a:ext uri="{FF2B5EF4-FFF2-40B4-BE49-F238E27FC236}">
                <a16:creationId xmlns:a16="http://schemas.microsoft.com/office/drawing/2014/main" id="{137B04FF-CD91-4E2C-91EA-B2A0491B9C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2897" y="2855853"/>
            <a:ext cx="4849159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Нелюбина Юлия Андреевна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Заведующий отделом архитектуры, градостроительства и жизнеобеспечения администрации  Нолинского района, главный архитектор района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8(83368) 2-12-46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600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admnoli@kirovreg</a:t>
            </a:r>
            <a:r>
              <a:rPr lang="ru-RU" altLang="ru-RU" sz="1600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.</a:t>
            </a:r>
            <a:r>
              <a:rPr lang="en-US" altLang="ru-RU" sz="1600" dirty="0" err="1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ru</a:t>
            </a:r>
            <a:r>
              <a:rPr lang="ru-RU" altLang="ru-RU" sz="1800" dirty="0">
                <a:solidFill>
                  <a:srgbClr val="04617B"/>
                </a:solidFill>
                <a:latin typeface="Ubuntu" panose="020B0504030602030204" pitchFamily="34" charset="0"/>
                <a:sym typeface="PFBeauSansPro-Regular"/>
              </a:rPr>
              <a:t>  </a:t>
            </a:r>
            <a:r>
              <a:rPr lang="ru-RU" altLang="ru-RU" sz="1800" b="1" dirty="0">
                <a:solidFill>
                  <a:srgbClr val="FF0000"/>
                </a:solidFill>
                <a:latin typeface="Ubuntu" panose="020B0504030602030204" pitchFamily="34" charset="0"/>
                <a:sym typeface="PFBeauSansPro-Regular"/>
              </a:rPr>
              <a:t>  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E7BE0-830A-3650-59D1-0B05679178A0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s://avatars.mds.yandex.net/i?id=036bc2497fea4ea5116317942158c2a773f2c48d-6263806-images-thumbs&amp;n=13">
            <a:extLst>
              <a:ext uri="{FF2B5EF4-FFF2-40B4-BE49-F238E27FC236}">
                <a16:creationId xmlns:a16="http://schemas.microsoft.com/office/drawing/2014/main" id="{E90473C9-6394-4CAA-A22C-771034327C3A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3175">
            <a:solidFill>
              <a:schemeClr val="bg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0070C0"/>
            </a:contourClr>
          </a:sp3d>
        </p:spPr>
      </p:pic>
      <p:pic>
        <p:nvPicPr>
          <p:cNvPr id="36867" name="Рисунок 7">
            <a:extLst>
              <a:ext uri="{FF2B5EF4-FFF2-40B4-BE49-F238E27FC236}">
                <a16:creationId xmlns:a16="http://schemas.microsoft.com/office/drawing/2014/main" id="{E6358155-172A-4F40-BB14-81B84C7E4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7" t="20790" r="44884"/>
          <a:stretch>
            <a:fillRect/>
          </a:stretch>
        </p:blipFill>
        <p:spPr bwMode="auto">
          <a:xfrm>
            <a:off x="-358454" y="2442258"/>
            <a:ext cx="3349898" cy="4491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9" name="TextBox 6">
            <a:extLst>
              <a:ext uri="{FF2B5EF4-FFF2-40B4-BE49-F238E27FC236}">
                <a16:creationId xmlns:a16="http://schemas.microsoft.com/office/drawing/2014/main" id="{C122F6FC-1DA2-4092-A710-AD9AFDEE2E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6495" y="143911"/>
            <a:ext cx="902726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РАЙОН -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РАЙОН ВОЗМОЖНОСТЕЙ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FADFB5-68CE-4B88-A950-19DB679CD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744" y="93853"/>
            <a:ext cx="9525000" cy="6635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Обращение главы района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EA8356-7E8A-4226-841F-BA03FCC8F0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8552" y="798671"/>
            <a:ext cx="6860540" cy="5260658"/>
          </a:xfrm>
          <a:solidFill>
            <a:srgbClr val="FFFFFF">
              <a:alpha val="34902"/>
            </a:srgbClr>
          </a:solidFill>
        </p:spPr>
        <p:txBody>
          <a:bodyPr/>
          <a:lstStyle/>
          <a:p>
            <a:pPr marL="177800" indent="0" algn="just" eaLnBrk="1" hangingPunct="1">
              <a:buNone/>
            </a:pPr>
            <a:r>
              <a:rPr lang="ru-RU" altLang="ru-RU" sz="1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 	</a:t>
            </a:r>
            <a:r>
              <a:rPr lang="ru-RU" altLang="ru-RU" sz="1400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протяжении последних лет Нолинский район демонстрирует стабильную динамику социально - экономического развития, имеет все перспективы для дальнейшего роста. Этому способствуют выгодное географическое положение, разнообразные природные ресурсы, богатые культурные традиции и высокий трудовой потенциал населения. Близость к областному центру — городу Кирову во многом определяет перспективы и направления развития района. </a:t>
            </a:r>
          </a:p>
          <a:p>
            <a:pPr marL="177800" indent="0" algn="just" eaLnBrk="1" hangingPunct="1">
              <a:buNone/>
            </a:pPr>
            <a:r>
              <a:rPr lang="ru-RU" altLang="ru-RU" sz="1400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Деятельность администрации направлена на развитие сотрудничества с предпринимательским сообществом, на формирование благоприятных условий для ведения и развития бизнеса. </a:t>
            </a:r>
          </a:p>
          <a:p>
            <a:pPr marL="177800" indent="0" algn="just" eaLnBrk="1" hangingPunct="1">
              <a:buNone/>
            </a:pPr>
            <a:r>
              <a:rPr lang="ru-RU" altLang="ru-RU" sz="1400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Вся наша работа направлена на то, чтобы каждому жителю было комфортно жить и работать в нашем районе. Привлечение инвестиций, развитие производств, создание благоприятного инвестиционного климата – это не самоцель - это средства для обеспечения комфортного уровня жизни людей. Развивающаяся экономика обеспечивает стабильность и в социальной сфере. Мы стремимся к развитию, и верим в поддержку наших начинаний жителями района. </a:t>
            </a:r>
          </a:p>
          <a:p>
            <a:pPr marL="177800" indent="0" algn="just" eaLnBrk="1" hangingPunct="1">
              <a:buNone/>
            </a:pPr>
            <a:r>
              <a:rPr lang="ru-RU" altLang="ru-RU" sz="1400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Нолинский  район открыт для инвесторов.  Мы ждем энергичных деловых людей, способных на деле доказать способность привнести что-то новое в бизнес. Со своей стороны мы  готовы оказывать вам всяческую помощь и поддержку в рамках наших компетенций. Давайте вместе создавать территорию, на которой хочется жить и работать!</a:t>
            </a:r>
            <a:endParaRPr lang="ru-RU" altLang="ru-RU" sz="1400" b="1" dirty="0">
              <a:solidFill>
                <a:srgbClr val="126F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 eaLnBrk="1" hangingPunct="1">
              <a:buNone/>
            </a:pPr>
            <a:r>
              <a:rPr lang="ru-RU" altLang="ru-RU" sz="14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Николай Николаевич </a:t>
            </a:r>
            <a:r>
              <a:rPr lang="ru-RU" altLang="ru-RU" sz="1400" b="1" dirty="0" err="1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Грудцын</a:t>
            </a:r>
            <a:r>
              <a:rPr lang="ru-RU" altLang="ru-RU" sz="14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marL="0" indent="0" algn="r" eaLnBrk="1" hangingPunct="1">
              <a:buNone/>
            </a:pPr>
            <a:r>
              <a:rPr lang="ru-RU" altLang="ru-RU" sz="1400" b="1" i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глава Нолинского муниципального района 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51C533-BD8F-4B9E-8B3B-394D45F24D3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1244600"/>
            <a:ext cx="4696460" cy="3784600"/>
          </a:xfrm>
          <a:prstGeom prst="rect">
            <a:avLst/>
          </a:prstGeom>
          <a:noFill/>
          <a:ln w="3175"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567652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3F89EC7-98D7-3509-2CED-2F0194673F39}"/>
              </a:ext>
            </a:extLst>
          </p:cNvPr>
          <p:cNvSpPr txBox="1"/>
          <p:nvPr/>
        </p:nvSpPr>
        <p:spPr>
          <a:xfrm>
            <a:off x="156646" y="114604"/>
            <a:ext cx="3174611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Преимущества </a:t>
            </a:r>
          </a:p>
        </p:txBody>
      </p:sp>
      <p:pic>
        <p:nvPicPr>
          <p:cNvPr id="17" name="Рисунок 10">
            <a:extLst>
              <a:ext uri="{FF2B5EF4-FFF2-40B4-BE49-F238E27FC236}">
                <a16:creationId xmlns:a16="http://schemas.microsoft.com/office/drawing/2014/main" id="{787B6EBA-BEC2-4182-3DA9-AC7DE4A60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2564" y="4112772"/>
            <a:ext cx="2359565" cy="1937304"/>
          </a:xfrm>
          <a:prstGeom prst="hexagon">
            <a:avLst/>
          </a:prstGeom>
          <a:ln w="28575">
            <a:solidFill>
              <a:srgbClr val="126F87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 contourW="38100">
            <a:contourClr>
              <a:srgbClr val="5A5D66"/>
            </a:contourClr>
          </a:sp3d>
        </p:spPr>
      </p:pic>
      <p:sp>
        <p:nvSpPr>
          <p:cNvPr id="22" name="TextBox 24">
            <a:extLst>
              <a:ext uri="{FF2B5EF4-FFF2-40B4-BE49-F238E27FC236}">
                <a16:creationId xmlns:a16="http://schemas.microsoft.com/office/drawing/2014/main" id="{2D3F8B0B-195E-BBA5-F33E-5A5F67463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2455" y="1089582"/>
            <a:ext cx="235108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Выгодное географическое  расположение и транспортное сообщение</a:t>
            </a:r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12AD2F9-A6F5-4341-A6C0-E7DD32CF7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9188" y="1526312"/>
            <a:ext cx="33226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Природный потенциал</a:t>
            </a:r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C9F821B8-36DD-CB80-516C-B1D01918E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35" y="5459540"/>
            <a:ext cx="2540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Свободные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инвестиционные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площадки</a:t>
            </a:r>
          </a:p>
        </p:txBody>
      </p:sp>
      <p:sp>
        <p:nvSpPr>
          <p:cNvPr id="25" name="TextBox 32">
            <a:extLst>
              <a:ext uri="{FF2B5EF4-FFF2-40B4-BE49-F238E27FC236}">
                <a16:creationId xmlns:a16="http://schemas.microsoft.com/office/drawing/2014/main" id="{59FE1B7C-BD71-2B0C-0D9E-77733D2F0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5739" y="5611802"/>
            <a:ext cx="2805113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7556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None/>
            </a:pPr>
            <a:endParaRPr lang="ru-RU" altLang="ru-RU" sz="1800" b="1" dirty="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26" name="TextBox 34">
            <a:extLst>
              <a:ext uri="{FF2B5EF4-FFF2-40B4-BE49-F238E27FC236}">
                <a16:creationId xmlns:a16="http://schemas.microsoft.com/office/drawing/2014/main" id="{363298F7-C29A-88F9-76D2-2C3F8641A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564" y="6196933"/>
            <a:ext cx="2749446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Кадровый потенциал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id="{9285095D-B671-5C21-609C-0B6535747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36802" y="5403745"/>
            <a:ext cx="21745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Развитая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инфраструктура</a:t>
            </a:r>
          </a:p>
        </p:txBody>
      </p:sp>
      <p:sp>
        <p:nvSpPr>
          <p:cNvPr id="28" name="Шестиугольник 27">
            <a:extLst>
              <a:ext uri="{FF2B5EF4-FFF2-40B4-BE49-F238E27FC236}">
                <a16:creationId xmlns:a16="http://schemas.microsoft.com/office/drawing/2014/main" id="{B6F43993-83A5-4F63-8BFE-408F0899F124}"/>
              </a:ext>
            </a:extLst>
          </p:cNvPr>
          <p:cNvSpPr/>
          <p:nvPr/>
        </p:nvSpPr>
        <p:spPr>
          <a:xfrm>
            <a:off x="7982529" y="3256389"/>
            <a:ext cx="2483065" cy="2030082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385723"/>
            </a:solidFill>
            <a:prstDash val="solid"/>
          </a:ln>
          <a:scene3d>
            <a:camera prst="orthographicFront"/>
            <a:lightRig rig="threePt" dir="t"/>
          </a:scene3d>
          <a:sp3d contourW="38100">
            <a:contourClr>
              <a:srgbClr val="5A5D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Шестиугольник 28">
            <a:extLst>
              <a:ext uri="{FF2B5EF4-FFF2-40B4-BE49-F238E27FC236}">
                <a16:creationId xmlns:a16="http://schemas.microsoft.com/office/drawing/2014/main" id="{40295A51-DD0D-41C0-9565-F9473F36D7C8}"/>
              </a:ext>
            </a:extLst>
          </p:cNvPr>
          <p:cNvSpPr/>
          <p:nvPr/>
        </p:nvSpPr>
        <p:spPr>
          <a:xfrm>
            <a:off x="6310313" y="832948"/>
            <a:ext cx="2428875" cy="1981915"/>
          </a:xfrm>
          <a:prstGeom prst="hexagon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385723"/>
            </a:solidFill>
            <a:prstDash val="solid"/>
          </a:ln>
          <a:scene3d>
            <a:camera prst="orthographicFront"/>
            <a:lightRig rig="threePt" dir="t"/>
          </a:scene3d>
          <a:sp3d contourW="38100">
            <a:contourClr>
              <a:srgbClr val="5A5D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158AAE-8985-617D-D886-74DF3211447F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09770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AC743A8-CB2B-4EB2-668F-4D65F31C1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51" y="3256389"/>
            <a:ext cx="2552781" cy="2055705"/>
          </a:xfrm>
          <a:prstGeom prst="hexagon">
            <a:avLst/>
          </a:prstGeom>
          <a:noFill/>
          <a:ln w="38100">
            <a:solidFill>
              <a:srgbClr val="5974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485C4DD9-79DD-0A25-A1F0-DF4FB55589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632" y="796993"/>
            <a:ext cx="2552782" cy="2085250"/>
          </a:xfrm>
          <a:prstGeom prst="hexagon">
            <a:avLst/>
          </a:prstGeom>
          <a:noFill/>
          <a:ln w="38100">
            <a:solidFill>
              <a:srgbClr val="59748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930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3">
            <a:extLst>
              <a:ext uri="{FF2B5EF4-FFF2-40B4-BE49-F238E27FC236}">
                <a16:creationId xmlns:a16="http://schemas.microsoft.com/office/drawing/2014/main" id="{0A00B377-4BF6-4BF9-8673-D57D36335E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0444880"/>
              </p:ext>
            </p:extLst>
          </p:nvPr>
        </p:nvGraphicFramePr>
        <p:xfrm>
          <a:off x="6287300" y="1394451"/>
          <a:ext cx="5555434" cy="5463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2" name="Заголовок 1">
            <a:extLst>
              <a:ext uri="{FF2B5EF4-FFF2-40B4-BE49-F238E27FC236}">
                <a16:creationId xmlns:a16="http://schemas.microsoft.com/office/drawing/2014/main" id="{A707D402-51F9-455F-9F0F-795D5ACCECE4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4902327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Структура экономики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4F67ED-D557-40F1-A65D-249BAFA19399}"/>
              </a:ext>
            </a:extLst>
          </p:cNvPr>
          <p:cNvSpPr txBox="1"/>
          <p:nvPr/>
        </p:nvSpPr>
        <p:spPr>
          <a:xfrm>
            <a:off x="212437" y="1577208"/>
            <a:ext cx="55554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Оборот организаций района за 2023 год – 5 395 млн. рублей</a:t>
            </a:r>
          </a:p>
        </p:txBody>
      </p:sp>
      <p:graphicFrame>
        <p:nvGraphicFramePr>
          <p:cNvPr id="4" name="Диаграмма 15">
            <a:extLst>
              <a:ext uri="{FF2B5EF4-FFF2-40B4-BE49-F238E27FC236}">
                <a16:creationId xmlns:a16="http://schemas.microsoft.com/office/drawing/2014/main" id="{FC7D6710-6CFA-4227-9F00-C45BCA0C30E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2015210"/>
              </p:ext>
            </p:extLst>
          </p:nvPr>
        </p:nvGraphicFramePr>
        <p:xfrm>
          <a:off x="212437" y="1945393"/>
          <a:ext cx="5555434" cy="4853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0482C5B5-CEC1-40D0-95C4-0FFEA5C8FEC7}"/>
              </a:ext>
            </a:extLst>
          </p:cNvPr>
          <p:cNvSpPr txBox="1"/>
          <p:nvPr/>
        </p:nvSpPr>
        <p:spPr>
          <a:xfrm>
            <a:off x="113589" y="563454"/>
            <a:ext cx="119648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Объем отгруженных товаров собственного производства, выполненных работ и услуг собственными силами в </a:t>
            </a:r>
            <a:r>
              <a:rPr lang="en-US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муниципальном образовании за 2023 год –  1 549,4  млн. рублей, рост к 2022 году на 13,4%</a:t>
            </a:r>
            <a:endParaRPr lang="ru-RU" sz="16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Ubuntu" panose="020B0504030602030204" pitchFamily="34" charset="0"/>
              <a:cs typeface="Arial" panose="020B0604020202020204" pitchFamily="34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04617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Объем инвестиций в основной капитал – 450 млн. рублей, снижение к уровню 2022 года – на 1,4%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F0BF24-9EE2-1BE1-7E96-29380AA47AE8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52827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  <p:extLst>
      <p:ext uri="{BB962C8B-B14F-4D97-AF65-F5344CB8AC3E}">
        <p14:creationId xmlns:p14="http://schemas.microsoft.com/office/powerpoint/2010/main" val="3857562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462071" y="157462"/>
            <a:ext cx="4146367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04617B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Ресурсная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altLang="ru-RU" sz="3200" b="1" dirty="0">
                <a:solidFill>
                  <a:srgbClr val="04617B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база</a:t>
            </a:r>
            <a:r>
              <a:rPr lang="ru-RU" alt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" name="Рисунок 1" descr="Посевы со сплошной заливкой">
            <a:extLst>
              <a:ext uri="{FF2B5EF4-FFF2-40B4-BE49-F238E27FC236}">
                <a16:creationId xmlns:a16="http://schemas.microsoft.com/office/drawing/2014/main" id="{B3440215-A692-2105-912C-B94CD2FC3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66343" y="4917873"/>
            <a:ext cx="360000" cy="360000"/>
          </a:xfrm>
          <a:prstGeom prst="rect">
            <a:avLst/>
          </a:prstGeom>
        </p:spPr>
      </p:pic>
      <p:pic>
        <p:nvPicPr>
          <p:cNvPr id="5" name="Рисунок 4" descr="Сельское хозяйство со сплошной заливкой">
            <a:extLst>
              <a:ext uri="{FF2B5EF4-FFF2-40B4-BE49-F238E27FC236}">
                <a16:creationId xmlns:a16="http://schemas.microsoft.com/office/drawing/2014/main" id="{688A3F5D-9AE0-07FE-7FD9-4397E24C0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65961" y="4693334"/>
            <a:ext cx="360000" cy="360000"/>
          </a:xfrm>
          <a:prstGeom prst="rect">
            <a:avLst/>
          </a:prstGeom>
        </p:spPr>
      </p:pic>
      <p:pic>
        <p:nvPicPr>
          <p:cNvPr id="6" name="Рисунок 5" descr="Лиственное дерево со сплошной заливкой">
            <a:extLst>
              <a:ext uri="{FF2B5EF4-FFF2-40B4-BE49-F238E27FC236}">
                <a16:creationId xmlns:a16="http://schemas.microsoft.com/office/drawing/2014/main" id="{FC8D623F-9EB9-1D95-BD77-9A23427EB4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6677" y="5706722"/>
            <a:ext cx="360000" cy="360000"/>
          </a:xfrm>
          <a:prstGeom prst="rect">
            <a:avLst/>
          </a:prstGeom>
        </p:spPr>
      </p:pic>
      <p:pic>
        <p:nvPicPr>
          <p:cNvPr id="7" name="Рисунок 6" descr="Елка со сплошной заливкой">
            <a:extLst>
              <a:ext uri="{FF2B5EF4-FFF2-40B4-BE49-F238E27FC236}">
                <a16:creationId xmlns:a16="http://schemas.microsoft.com/office/drawing/2014/main" id="{4DF4A183-740F-9DAC-D73E-6A02C4F6CA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9045" y="4884003"/>
            <a:ext cx="360000" cy="360000"/>
          </a:xfrm>
          <a:prstGeom prst="rect">
            <a:avLst/>
          </a:prstGeom>
        </p:spPr>
      </p:pic>
      <p:sp>
        <p:nvSpPr>
          <p:cNvPr id="8" name="Скругленный прямоугольник 38">
            <a:extLst>
              <a:ext uri="{FF2B5EF4-FFF2-40B4-BE49-F238E27FC236}">
                <a16:creationId xmlns:a16="http://schemas.microsoft.com/office/drawing/2014/main" id="{721F7854-5DC7-CFAB-4BE1-BF7587E866C5}"/>
              </a:ext>
            </a:extLst>
          </p:cNvPr>
          <p:cNvSpPr/>
          <p:nvPr/>
        </p:nvSpPr>
        <p:spPr>
          <a:xfrm>
            <a:off x="511884" y="1645498"/>
            <a:ext cx="4497839" cy="1550107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39">
            <a:extLst>
              <a:ext uri="{FF2B5EF4-FFF2-40B4-BE49-F238E27FC236}">
                <a16:creationId xmlns:a16="http://schemas.microsoft.com/office/drawing/2014/main" id="{0F43D167-F8F4-C0BB-A087-088DD218AA54}"/>
              </a:ext>
            </a:extLst>
          </p:cNvPr>
          <p:cNvSpPr/>
          <p:nvPr/>
        </p:nvSpPr>
        <p:spPr>
          <a:xfrm>
            <a:off x="511884" y="744760"/>
            <a:ext cx="4497839" cy="775597"/>
          </a:xfrm>
          <a:prstGeom prst="roundRect">
            <a:avLst>
              <a:gd name="adj" fmla="val 27681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1" name="Скругленный прямоугольник 16">
            <a:extLst>
              <a:ext uri="{FF2B5EF4-FFF2-40B4-BE49-F238E27FC236}">
                <a16:creationId xmlns:a16="http://schemas.microsoft.com/office/drawing/2014/main" id="{D7A4BD46-E929-6210-9BA9-78C8E14E945B}"/>
              </a:ext>
            </a:extLst>
          </p:cNvPr>
          <p:cNvSpPr/>
          <p:nvPr/>
        </p:nvSpPr>
        <p:spPr>
          <a:xfrm>
            <a:off x="511884" y="4389283"/>
            <a:ext cx="4497839" cy="2361926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6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2C36DF62-F91C-2E33-0745-2589DDFD6EF8}"/>
              </a:ext>
            </a:extLst>
          </p:cNvPr>
          <p:cNvSpPr/>
          <p:nvPr/>
        </p:nvSpPr>
        <p:spPr>
          <a:xfrm>
            <a:off x="511884" y="3487989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14" name="Номер слайда 50">
            <a:extLst>
              <a:ext uri="{FF2B5EF4-FFF2-40B4-BE49-F238E27FC236}">
                <a16:creationId xmlns:a16="http://schemas.microsoft.com/office/drawing/2014/main" id="{60031787-7785-285A-6A63-65EBC925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9981" y="6689567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x-none" sz="800" smtClean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fld>
            <a:endParaRPr lang="x-none" sz="800" dirty="0">
              <a:solidFill>
                <a:srgbClr val="126F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42">
            <a:extLst>
              <a:ext uri="{FF2B5EF4-FFF2-40B4-BE49-F238E27FC236}">
                <a16:creationId xmlns:a16="http://schemas.microsoft.com/office/drawing/2014/main" id="{FD492389-926D-AC70-136C-A7412E645BCE}"/>
              </a:ext>
            </a:extLst>
          </p:cNvPr>
          <p:cNvSpPr/>
          <p:nvPr/>
        </p:nvSpPr>
        <p:spPr>
          <a:xfrm>
            <a:off x="6815448" y="739308"/>
            <a:ext cx="4865828" cy="777842"/>
          </a:xfrm>
          <a:prstGeom prst="roundRect">
            <a:avLst>
              <a:gd name="adj" fmla="val 29330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16" name="Скругленный прямоугольник 45">
            <a:extLst>
              <a:ext uri="{FF2B5EF4-FFF2-40B4-BE49-F238E27FC236}">
                <a16:creationId xmlns:a16="http://schemas.microsoft.com/office/drawing/2014/main" id="{FB4BA7E7-07D5-1F3C-B7C7-E6A269E418EF}"/>
              </a:ext>
            </a:extLst>
          </p:cNvPr>
          <p:cNvSpPr/>
          <p:nvPr/>
        </p:nvSpPr>
        <p:spPr>
          <a:xfrm>
            <a:off x="6816558" y="4397061"/>
            <a:ext cx="4868149" cy="2210334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46">
            <a:extLst>
              <a:ext uri="{FF2B5EF4-FFF2-40B4-BE49-F238E27FC236}">
                <a16:creationId xmlns:a16="http://schemas.microsoft.com/office/drawing/2014/main" id="{E094E0EF-BAC5-C72D-50AF-71DCC82F32E3}"/>
              </a:ext>
            </a:extLst>
          </p:cNvPr>
          <p:cNvSpPr/>
          <p:nvPr/>
        </p:nvSpPr>
        <p:spPr>
          <a:xfrm>
            <a:off x="6815448" y="3499705"/>
            <a:ext cx="4879805" cy="775596"/>
          </a:xfrm>
          <a:prstGeom prst="roundRect">
            <a:avLst>
              <a:gd name="adj" fmla="val 25208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1D41A0-37B3-240E-3649-2F978730D618}"/>
              </a:ext>
            </a:extLst>
          </p:cNvPr>
          <p:cNvSpPr txBox="1"/>
          <p:nvPr/>
        </p:nvSpPr>
        <p:spPr>
          <a:xfrm>
            <a:off x="707314" y="1773732"/>
            <a:ext cx="34749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умеренно-континентальный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E6304F-E12D-0239-C02A-075933034FD1}"/>
              </a:ext>
            </a:extLst>
          </p:cNvPr>
          <p:cNvSpPr txBox="1"/>
          <p:nvPr/>
        </p:nvSpPr>
        <p:spPr>
          <a:xfrm>
            <a:off x="1071060" y="2038081"/>
            <a:ext cx="347494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в январе -10℃, в июле + 23℃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87FD4F-3A0C-2568-F3BA-F6DE785F5113}"/>
              </a:ext>
            </a:extLst>
          </p:cNvPr>
          <p:cNvSpPr txBox="1"/>
          <p:nvPr/>
        </p:nvSpPr>
        <p:spPr>
          <a:xfrm>
            <a:off x="1058285" y="2597849"/>
            <a:ext cx="295394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в среднем по году</a:t>
            </a:r>
          </a:p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8 дней в месяц идёт дождь</a:t>
            </a:r>
          </a:p>
        </p:txBody>
      </p:sp>
      <p:pic>
        <p:nvPicPr>
          <p:cNvPr id="21" name="Рисунок 20" descr="Термометр со сплошной заливкой">
            <a:extLst>
              <a:ext uri="{FF2B5EF4-FFF2-40B4-BE49-F238E27FC236}">
                <a16:creationId xmlns:a16="http://schemas.microsoft.com/office/drawing/2014/main" id="{5E2E9F1E-9FE7-9804-C654-57E9E78346B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1469" y="2096874"/>
            <a:ext cx="360000" cy="360000"/>
          </a:xfrm>
          <a:prstGeom prst="rect">
            <a:avLst/>
          </a:prstGeom>
        </p:spPr>
      </p:pic>
      <p:pic>
        <p:nvPicPr>
          <p:cNvPr id="22" name="Рисунок 21" descr="Дождь со сплошной заливкой">
            <a:extLst>
              <a:ext uri="{FF2B5EF4-FFF2-40B4-BE49-F238E27FC236}">
                <a16:creationId xmlns:a16="http://schemas.microsoft.com/office/drawing/2014/main" id="{5B98CDFD-D507-C52A-A356-2143D868B63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469" y="2566875"/>
            <a:ext cx="360000" cy="360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699A0D-49BB-62A4-1D4A-38F667E4CC9F}"/>
              </a:ext>
            </a:extLst>
          </p:cNvPr>
          <p:cNvSpPr txBox="1"/>
          <p:nvPr/>
        </p:nvSpPr>
        <p:spPr>
          <a:xfrm>
            <a:off x="743236" y="4476330"/>
            <a:ext cx="36119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общий запас 94,1 тыс. га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B6C305-FAF7-FEA7-179D-53A2C4AA161D}"/>
              </a:ext>
            </a:extLst>
          </p:cNvPr>
          <p:cNvSpPr txBox="1"/>
          <p:nvPr/>
        </p:nvSpPr>
        <p:spPr>
          <a:xfrm>
            <a:off x="1015446" y="4834410"/>
            <a:ext cx="1298113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хвойные породы – 72,8%</a:t>
            </a:r>
          </a:p>
          <a:p>
            <a:endParaRPr lang="ru-RU" sz="1400" dirty="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744D99-048E-735E-EF25-2089928A1534}"/>
              </a:ext>
            </a:extLst>
          </p:cNvPr>
          <p:cNvSpPr txBox="1"/>
          <p:nvPr/>
        </p:nvSpPr>
        <p:spPr>
          <a:xfrm>
            <a:off x="1001469" y="5697119"/>
            <a:ext cx="129811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лиственные породы – 27,2%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054FF8-A73D-FC10-2931-075190FC9E94}"/>
              </a:ext>
            </a:extLst>
          </p:cNvPr>
          <p:cNvSpPr txBox="1"/>
          <p:nvPr/>
        </p:nvSpPr>
        <p:spPr>
          <a:xfrm>
            <a:off x="3503163" y="4765612"/>
            <a:ext cx="69054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почвы</a:t>
            </a:r>
            <a:endParaRPr lang="en-US" sz="1400" b="1" dirty="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583A12B-8253-51FD-A3BA-3FBF586ED8A2}"/>
              </a:ext>
            </a:extLst>
          </p:cNvPr>
          <p:cNvSpPr txBox="1"/>
          <p:nvPr/>
        </p:nvSpPr>
        <p:spPr>
          <a:xfrm>
            <a:off x="7041886" y="1742231"/>
            <a:ext cx="23278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spc="-2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28 торфяных</a:t>
            </a:r>
          </a:p>
          <a:p>
            <a:r>
              <a:rPr lang="ru-RU" sz="1400" b="1" spc="-2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месторождений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3B9599F-A6C1-27A0-BD58-5D616436E239}"/>
              </a:ext>
            </a:extLst>
          </p:cNvPr>
          <p:cNvSpPr txBox="1"/>
          <p:nvPr/>
        </p:nvSpPr>
        <p:spPr>
          <a:xfrm>
            <a:off x="7041886" y="4494997"/>
            <a:ext cx="36119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общая площадь 225 тыс. га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8E71C95-C4D8-3E8A-9DE9-594C740FF9E5}"/>
              </a:ext>
            </a:extLst>
          </p:cNvPr>
          <p:cNvSpPr txBox="1"/>
          <p:nvPr/>
        </p:nvSpPr>
        <p:spPr>
          <a:xfrm>
            <a:off x="7497136" y="4892798"/>
            <a:ext cx="248410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114,4 тыс. га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F3FC69-A9E9-CB92-1D40-F319360F688A}"/>
              </a:ext>
            </a:extLst>
          </p:cNvPr>
          <p:cNvSpPr txBox="1"/>
          <p:nvPr/>
        </p:nvSpPr>
        <p:spPr>
          <a:xfrm>
            <a:off x="7495922" y="5506042"/>
            <a:ext cx="214026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земли промышленности </a:t>
            </a:r>
          </a:p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0,9 тыс. га</a:t>
            </a:r>
          </a:p>
        </p:txBody>
      </p:sp>
      <p:pic>
        <p:nvPicPr>
          <p:cNvPr id="36" name="Рисунок 35" descr="Производство со сплошной заливкой">
            <a:extLst>
              <a:ext uri="{FF2B5EF4-FFF2-40B4-BE49-F238E27FC236}">
                <a16:creationId xmlns:a16="http://schemas.microsoft.com/office/drawing/2014/main" id="{38FBE0C4-06BD-115C-294C-25D478E9230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066343" y="5497438"/>
            <a:ext cx="360000" cy="360000"/>
          </a:xfrm>
          <a:prstGeom prst="rect">
            <a:avLst/>
          </a:prstGeom>
        </p:spPr>
      </p:pic>
      <p:sp>
        <p:nvSpPr>
          <p:cNvPr id="37" name="Скругленный прямоугольник 152">
            <a:extLst>
              <a:ext uri="{FF2B5EF4-FFF2-40B4-BE49-F238E27FC236}">
                <a16:creationId xmlns:a16="http://schemas.microsoft.com/office/drawing/2014/main" id="{CD4367F8-508D-4118-58F0-2AFE1B519E1B}"/>
              </a:ext>
            </a:extLst>
          </p:cNvPr>
          <p:cNvSpPr/>
          <p:nvPr/>
        </p:nvSpPr>
        <p:spPr>
          <a:xfrm>
            <a:off x="6816558" y="1642364"/>
            <a:ext cx="4868149" cy="1643496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14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C021A43-CF4D-98ED-8A65-75A26BF5A561}"/>
              </a:ext>
            </a:extLst>
          </p:cNvPr>
          <p:cNvSpPr txBox="1"/>
          <p:nvPr/>
        </p:nvSpPr>
        <p:spPr>
          <a:xfrm>
            <a:off x="2827867" y="5064003"/>
            <a:ext cx="22283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b="1" kern="100" dirty="0">
                <a:solidFill>
                  <a:srgbClr val="04617B"/>
                </a:solidFill>
                <a:effectLst/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преобладают дерново-подзолистые суглинки,  </a:t>
            </a:r>
          </a:p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ru-RU" sz="1200" b="1" kern="100" dirty="0">
                <a:solidFill>
                  <a:srgbClr val="04617B"/>
                </a:solidFill>
                <a:effectLst/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а так  же  песчаные и супесчаные почвы</a:t>
            </a:r>
            <a:endParaRPr lang="ru-RU" sz="1200" dirty="0">
              <a:solidFill>
                <a:srgbClr val="04617B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C38962B-731D-E718-45F9-F1D72CA8CB5B}"/>
              </a:ext>
            </a:extLst>
          </p:cNvPr>
          <p:cNvSpPr txBox="1"/>
          <p:nvPr/>
        </p:nvSpPr>
        <p:spPr>
          <a:xfrm>
            <a:off x="6842159" y="2228517"/>
            <a:ext cx="2327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Торф используется в качестве удобрения, топлива и </a:t>
            </a:r>
            <a:r>
              <a:rPr lang="ru-RU" sz="1200" b="1" kern="100" dirty="0">
                <a:solidFill>
                  <a:srgbClr val="126F87"/>
                </a:solidFill>
                <a:effectLst/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сырья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583A12B-8253-51FD-A3BA-3FBF586ED8A2}"/>
              </a:ext>
            </a:extLst>
          </p:cNvPr>
          <p:cNvSpPr txBox="1"/>
          <p:nvPr/>
        </p:nvSpPr>
        <p:spPr>
          <a:xfrm>
            <a:off x="8961120" y="1728877"/>
            <a:ext cx="2652972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spc="-2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1 месторождение карбонатной породы </a:t>
            </a:r>
            <a:r>
              <a:rPr lang="ru-RU" sz="1200" b="1" spc="-2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для производства известняковой муки</a:t>
            </a:r>
            <a:endParaRPr lang="ru-RU" sz="1400" b="1" spc="-20" dirty="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583A12B-8253-51FD-A3BA-3FBF586ED8A2}"/>
              </a:ext>
            </a:extLst>
          </p:cNvPr>
          <p:cNvSpPr txBox="1"/>
          <p:nvPr/>
        </p:nvSpPr>
        <p:spPr>
          <a:xfrm>
            <a:off x="8961120" y="2434024"/>
            <a:ext cx="232787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spc="-2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Подземные питьевые воды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D7CC29D9-D851-69EA-2D68-655107F64650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12020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  <p:extLst>
      <p:ext uri="{BB962C8B-B14F-4D97-AF65-F5344CB8AC3E}">
        <p14:creationId xmlns:p14="http://schemas.microsoft.com/office/powerpoint/2010/main" val="1466806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86187703-7C87-4710-BC25-A1DEB40B35B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7135" y="4471605"/>
            <a:ext cx="2738063" cy="2026764"/>
          </a:xfrm>
          <a:prstGeom prst="hexagon">
            <a:avLst/>
          </a:prstGeom>
          <a:ln w="28575">
            <a:solidFill>
              <a:srgbClr val="126F87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AD8FD2FE-B67B-4355-8E9B-27493DE8B7D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1603" y="915570"/>
            <a:ext cx="2700338" cy="1995683"/>
          </a:xfrm>
          <a:prstGeom prst="hexagon">
            <a:avLst/>
          </a:prstGeom>
          <a:ln w="28575">
            <a:solidFill>
              <a:srgbClr val="126F87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BF578B-5226-404F-86D8-C55DDE89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27" y="272711"/>
            <a:ext cx="10515600" cy="3159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Транспортная доступность</a:t>
            </a:r>
          </a:p>
        </p:txBody>
      </p:sp>
      <p:sp>
        <p:nvSpPr>
          <p:cNvPr id="4101" name="Прямоугольник 6">
            <a:extLst>
              <a:ext uri="{FF2B5EF4-FFF2-40B4-BE49-F238E27FC236}">
                <a16:creationId xmlns:a16="http://schemas.microsoft.com/office/drawing/2014/main" id="{78FBDC4C-0A58-490C-BC74-C1E08E258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9663" y="5175250"/>
            <a:ext cx="24796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аэропорта: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г. Киров – 155 км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г. Казань – 301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г. Перми – 556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4617B"/>
              </a:solidFill>
              <a:latin typeface="Ubuntu" panose="020B0504030602030204" pitchFamily="34" charset="0"/>
            </a:endParaRPr>
          </a:p>
        </p:txBody>
      </p:sp>
      <p:sp>
        <p:nvSpPr>
          <p:cNvPr id="4102" name="Прямоугольник 8">
            <a:extLst>
              <a:ext uri="{FF2B5EF4-FFF2-40B4-BE49-F238E27FC236}">
                <a16:creationId xmlns:a16="http://schemas.microsoft.com/office/drawing/2014/main" id="{A78B1AFC-DEF0-4DAF-9E41-6C26FC3D6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0425" y="1333500"/>
            <a:ext cx="47454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Железнодорожное сообщение: </a:t>
            </a: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 137 км –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Горьковская железная дорога Кировской области</a:t>
            </a:r>
          </a:p>
        </p:txBody>
      </p:sp>
      <p:sp>
        <p:nvSpPr>
          <p:cNvPr id="4103" name="Прямоугольник 13">
            <a:extLst>
              <a:ext uri="{FF2B5EF4-FFF2-40B4-BE49-F238E27FC236}">
                <a16:creationId xmlns:a16="http://schemas.microsoft.com/office/drawing/2014/main" id="{848EB01E-E357-498C-9DBD-BB228C645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8445" y="2884854"/>
            <a:ext cx="45370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u="sng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Расстояние до крупных городов РФ: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Москва - 1048 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Пермь - 526 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Киров - 137 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Сыктывкар - 552 км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04617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Казань - 280 км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B93082-5C1F-48EB-8F0B-C8C575940E1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1100" y="2697342"/>
            <a:ext cx="2676854" cy="1993005"/>
          </a:xfrm>
          <a:prstGeom prst="hexagon">
            <a:avLst/>
          </a:prstGeom>
          <a:ln w="28575">
            <a:solidFill>
              <a:srgbClr val="126F87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E800CE59-639A-6154-9556-B0293AA4CCCA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07920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Рисунок 62" descr="https://avatars.mds.yandex.net/i?id=2a0000017a157e2afce558eb68a0e7ada352-4522563-images-thumbs&amp;n=1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7671" y="995082"/>
            <a:ext cx="1532964" cy="114748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</p:pic>
      <p:pic>
        <p:nvPicPr>
          <p:cNvPr id="7170" name="Рисунок 7175">
            <a:extLst>
              <a:ext uri="{FF2B5EF4-FFF2-40B4-BE49-F238E27FC236}">
                <a16:creationId xmlns:a16="http://schemas.microsoft.com/office/drawing/2014/main" id="{D34C31AB-A1B0-4AB4-99F8-C7170F989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6776" y="979488"/>
            <a:ext cx="1676400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Рисунок 7188">
            <a:extLst>
              <a:ext uri="{FF2B5EF4-FFF2-40B4-BE49-F238E27FC236}">
                <a16:creationId xmlns:a16="http://schemas.microsoft.com/office/drawing/2014/main" id="{DB3BD042-A2A8-4322-8690-B04E663A9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176" y="985092"/>
            <a:ext cx="1592636" cy="1157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Рисунок 24">
            <a:extLst>
              <a:ext uri="{FF2B5EF4-FFF2-40B4-BE49-F238E27FC236}">
                <a16:creationId xmlns:a16="http://schemas.microsoft.com/office/drawing/2014/main" id="{14B1AEA5-3A2A-4AB9-9632-F16E1AEC3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9" r="22165"/>
          <a:stretch>
            <a:fillRect/>
          </a:stretch>
        </p:blipFill>
        <p:spPr bwMode="auto">
          <a:xfrm>
            <a:off x="10560423" y="931304"/>
            <a:ext cx="1631577" cy="120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Рисунок 25">
            <a:extLst>
              <a:ext uri="{FF2B5EF4-FFF2-40B4-BE49-F238E27FC236}">
                <a16:creationId xmlns:a16="http://schemas.microsoft.com/office/drawing/2014/main" id="{85728478-AD70-4D96-B615-471AB7EBD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848" y="996390"/>
            <a:ext cx="1515596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Рисунок 7176">
            <a:extLst>
              <a:ext uri="{FF2B5EF4-FFF2-40B4-BE49-F238E27FC236}">
                <a16:creationId xmlns:a16="http://schemas.microsoft.com/office/drawing/2014/main" id="{841FC260-1205-47A7-A244-A2294B65F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5882" y="983223"/>
            <a:ext cx="1550894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Скругленный прямоугольник 79">
            <a:extLst>
              <a:ext uri="{FF2B5EF4-FFF2-40B4-BE49-F238E27FC236}">
                <a16:creationId xmlns:a16="http://schemas.microsoft.com/office/drawing/2014/main" id="{61A9C82E-41C0-4841-8418-A403AA41D4A6}"/>
              </a:ext>
            </a:extLst>
          </p:cNvPr>
          <p:cNvSpPr/>
          <p:nvPr/>
        </p:nvSpPr>
        <p:spPr>
          <a:xfrm>
            <a:off x="9347200" y="3540125"/>
            <a:ext cx="2208213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9" name="Скругленный прямоугольник 78">
            <a:extLst>
              <a:ext uri="{FF2B5EF4-FFF2-40B4-BE49-F238E27FC236}">
                <a16:creationId xmlns:a16="http://schemas.microsoft.com/office/drawing/2014/main" id="{3FA4FE8A-8DE3-4EC1-9113-E645F3A4F1D1}"/>
              </a:ext>
            </a:extLst>
          </p:cNvPr>
          <p:cNvSpPr/>
          <p:nvPr/>
        </p:nvSpPr>
        <p:spPr>
          <a:xfrm>
            <a:off x="6451600" y="3544888"/>
            <a:ext cx="2101850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8" name="Скругленный прямоугольник 77">
            <a:extLst>
              <a:ext uri="{FF2B5EF4-FFF2-40B4-BE49-F238E27FC236}">
                <a16:creationId xmlns:a16="http://schemas.microsoft.com/office/drawing/2014/main" id="{441A2C75-8259-4847-8F84-AB05AF96B1BC}"/>
              </a:ext>
            </a:extLst>
          </p:cNvPr>
          <p:cNvSpPr/>
          <p:nvPr/>
        </p:nvSpPr>
        <p:spPr>
          <a:xfrm>
            <a:off x="3684493" y="3548063"/>
            <a:ext cx="1971769" cy="692243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47915FCC-8AFB-4465-9076-A3511CF0D2A2}"/>
              </a:ext>
            </a:extLst>
          </p:cNvPr>
          <p:cNvSpPr/>
          <p:nvPr/>
        </p:nvSpPr>
        <p:spPr>
          <a:xfrm>
            <a:off x="776288" y="2354263"/>
            <a:ext cx="1985962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id="{970C7CA2-DB04-46A3-84BB-FDD414A18122}"/>
              </a:ext>
            </a:extLst>
          </p:cNvPr>
          <p:cNvSpPr/>
          <p:nvPr/>
        </p:nvSpPr>
        <p:spPr>
          <a:xfrm>
            <a:off x="3665538" y="2354263"/>
            <a:ext cx="1987550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id="{4AC9C6B9-41E3-4C82-8898-F2065B85759B}"/>
              </a:ext>
            </a:extLst>
          </p:cNvPr>
          <p:cNvSpPr/>
          <p:nvPr/>
        </p:nvSpPr>
        <p:spPr>
          <a:xfrm>
            <a:off x="6488113" y="2359025"/>
            <a:ext cx="1987550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2C6551CD-A3CC-47C3-874A-12F16EEC2DD8}"/>
              </a:ext>
            </a:extLst>
          </p:cNvPr>
          <p:cNvSpPr txBox="1">
            <a:spLocks/>
          </p:cNvSpPr>
          <p:nvPr/>
        </p:nvSpPr>
        <p:spPr bwMode="auto">
          <a:xfrm>
            <a:off x="738935" y="187325"/>
            <a:ext cx="10515600" cy="3159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Инфраструктура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CE3C69-9800-465F-9AD8-398259C6298E}"/>
              </a:ext>
            </a:extLst>
          </p:cNvPr>
          <p:cNvSpPr txBox="1"/>
          <p:nvPr/>
        </p:nvSpPr>
        <p:spPr>
          <a:xfrm>
            <a:off x="812800" y="2595563"/>
            <a:ext cx="1949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социальная</a:t>
            </a: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0923CBD0-B1B1-4466-AC55-A255C72A2EC4}"/>
              </a:ext>
            </a:extLst>
          </p:cNvPr>
          <p:cNvSpPr/>
          <p:nvPr/>
        </p:nvSpPr>
        <p:spPr>
          <a:xfrm>
            <a:off x="701675" y="3541713"/>
            <a:ext cx="2101850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193" name="TextBox 11">
            <a:extLst>
              <a:ext uri="{FF2B5EF4-FFF2-40B4-BE49-F238E27FC236}">
                <a16:creationId xmlns:a16="http://schemas.microsoft.com/office/drawing/2014/main" id="{860D0B8A-F943-4C61-B073-CA72B27E4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941" y="3619407"/>
            <a:ext cx="2117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детские сады</a:t>
            </a:r>
          </a:p>
        </p:txBody>
      </p:sp>
      <p:sp>
        <p:nvSpPr>
          <p:cNvPr id="7194" name="TextBox 10">
            <a:extLst>
              <a:ext uri="{FF2B5EF4-FFF2-40B4-BE49-F238E27FC236}">
                <a16:creationId xmlns:a16="http://schemas.microsoft.com/office/drawing/2014/main" id="{276AE288-51CA-4FD1-B3C7-1894E1082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30638"/>
            <a:ext cx="2117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школы, техникумы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7195" name="TextBox 9">
            <a:extLst>
              <a:ext uri="{FF2B5EF4-FFF2-40B4-BE49-F238E27FC236}">
                <a16:creationId xmlns:a16="http://schemas.microsoft.com/office/drawing/2014/main" id="{0EA4D3C3-EB95-4AA8-AB1B-F9A46595D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3" y="4078288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больницы</a:t>
            </a:r>
          </a:p>
        </p:txBody>
      </p:sp>
      <p:sp>
        <p:nvSpPr>
          <p:cNvPr id="7196" name="TextBox 12">
            <a:extLst>
              <a:ext uri="{FF2B5EF4-FFF2-40B4-BE49-F238E27FC236}">
                <a16:creationId xmlns:a16="http://schemas.microsoft.com/office/drawing/2014/main" id="{9C3D87BD-0EC7-4E87-947A-04311672F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4319588"/>
            <a:ext cx="21018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библиотеки</a:t>
            </a:r>
          </a:p>
        </p:txBody>
      </p:sp>
      <p:sp>
        <p:nvSpPr>
          <p:cNvPr id="7197" name="TextBox 15">
            <a:extLst>
              <a:ext uri="{FF2B5EF4-FFF2-40B4-BE49-F238E27FC236}">
                <a16:creationId xmlns:a16="http://schemas.microsoft.com/office/drawing/2014/main" id="{DE037279-2A15-4566-B4C2-7C0D4D074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4556125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объекты спорта</a:t>
            </a:r>
          </a:p>
        </p:txBody>
      </p:sp>
      <p:sp>
        <p:nvSpPr>
          <p:cNvPr id="7198" name="TextBox 13">
            <a:extLst>
              <a:ext uri="{FF2B5EF4-FFF2-40B4-BE49-F238E27FC236}">
                <a16:creationId xmlns:a16="http://schemas.microsoft.com/office/drawing/2014/main" id="{684C6A33-3794-46D9-8B5A-4B6ECA491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388" y="4791075"/>
            <a:ext cx="21018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учреждения культуры</a:t>
            </a:r>
          </a:p>
        </p:txBody>
      </p:sp>
      <p:sp>
        <p:nvSpPr>
          <p:cNvPr id="7199" name="TextBox 14">
            <a:extLst>
              <a:ext uri="{FF2B5EF4-FFF2-40B4-BE49-F238E27FC236}">
                <a16:creationId xmlns:a16="http://schemas.microsoft.com/office/drawing/2014/main" id="{48869CFB-B6C9-47B5-A8BF-7BFD7236E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043488"/>
            <a:ext cx="2106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доп.</a:t>
            </a: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</a:rPr>
              <a:t> </a:t>
            </a: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образование </a:t>
            </a:r>
          </a:p>
        </p:txBody>
      </p:sp>
      <p:sp>
        <p:nvSpPr>
          <p:cNvPr id="7200" name="TextBox 16">
            <a:extLst>
              <a:ext uri="{FF2B5EF4-FFF2-40B4-BE49-F238E27FC236}">
                <a16:creationId xmlns:a16="http://schemas.microsoft.com/office/drawing/2014/main" id="{063C14CD-94A5-444C-BB7D-11A615A25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5265738"/>
            <a:ext cx="2081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социальная поддержка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BB7E28D0-307F-4CE1-A899-EF0B235E6D47}"/>
              </a:ext>
            </a:extLst>
          </p:cNvPr>
          <p:cNvCxnSpPr>
            <a:cxnSpLocks/>
            <a:stCxn id="27" idx="0"/>
            <a:endCxn id="27" idx="0"/>
          </p:cNvCxnSpPr>
          <p:nvPr/>
        </p:nvCxnSpPr>
        <p:spPr>
          <a:xfrm>
            <a:off x="1752600" y="354171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7831EC9E-1FE2-47C4-B481-C253DDF2C33F}"/>
              </a:ext>
            </a:extLst>
          </p:cNvPr>
          <p:cNvCxnSpPr/>
          <p:nvPr/>
        </p:nvCxnSpPr>
        <p:spPr>
          <a:xfrm rot="5400000" flipH="1" flipV="1">
            <a:off x="1631156" y="3388519"/>
            <a:ext cx="246063" cy="3175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E912F8C-A50D-4EC6-A759-1DD2569FCB12}"/>
              </a:ext>
            </a:extLst>
          </p:cNvPr>
          <p:cNvSpPr txBox="1"/>
          <p:nvPr/>
        </p:nvSpPr>
        <p:spPr>
          <a:xfrm>
            <a:off x="3665538" y="2590800"/>
            <a:ext cx="19700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транспортная</a:t>
            </a:r>
          </a:p>
        </p:txBody>
      </p: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39F1F964-3FE3-4113-9509-15CC29CEDFF0}"/>
              </a:ext>
            </a:extLst>
          </p:cNvPr>
          <p:cNvCxnSpPr/>
          <p:nvPr/>
        </p:nvCxnSpPr>
        <p:spPr>
          <a:xfrm rot="5400000" flipH="1" flipV="1">
            <a:off x="4515644" y="3393281"/>
            <a:ext cx="247650" cy="1588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04F34FB-00B8-466C-AB53-625C71C498B7}"/>
              </a:ext>
            </a:extLst>
          </p:cNvPr>
          <p:cNvSpPr txBox="1"/>
          <p:nvPr/>
        </p:nvSpPr>
        <p:spPr>
          <a:xfrm>
            <a:off x="6503988" y="2595563"/>
            <a:ext cx="19716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инженерная</a:t>
            </a:r>
          </a:p>
        </p:txBody>
      </p:sp>
      <p:sp>
        <p:nvSpPr>
          <p:cNvPr id="7206" name="TextBox 51">
            <a:extLst>
              <a:ext uri="{FF2B5EF4-FFF2-40B4-BE49-F238E27FC236}">
                <a16:creationId xmlns:a16="http://schemas.microsoft.com/office/drawing/2014/main" id="{02E5B9AC-DC9E-4B7B-9C88-849683197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1600" y="3695700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энергосети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E91FB134-EC84-47B8-BFE1-DCEDD98B3442}"/>
              </a:ext>
            </a:extLst>
          </p:cNvPr>
          <p:cNvCxnSpPr/>
          <p:nvPr/>
        </p:nvCxnSpPr>
        <p:spPr>
          <a:xfrm rot="5400000" flipH="1" flipV="1">
            <a:off x="7359651" y="3406775"/>
            <a:ext cx="247650" cy="3175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8" name="TextBox 53">
            <a:extLst>
              <a:ext uri="{FF2B5EF4-FFF2-40B4-BE49-F238E27FC236}">
                <a16:creationId xmlns:a16="http://schemas.microsoft.com/office/drawing/2014/main" id="{7BE51D3C-0724-422D-9840-C660F44E8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1600" y="4056063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водоснабжение</a:t>
            </a:r>
          </a:p>
        </p:txBody>
      </p:sp>
      <p:sp>
        <p:nvSpPr>
          <p:cNvPr id="7209" name="TextBox 54">
            <a:extLst>
              <a:ext uri="{FF2B5EF4-FFF2-40B4-BE49-F238E27FC236}">
                <a16:creationId xmlns:a16="http://schemas.microsoft.com/office/drawing/2014/main" id="{8300200C-4C1C-4BBA-87DB-23ACFED87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8" y="4432300"/>
            <a:ext cx="21002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теплоснабжение</a:t>
            </a:r>
          </a:p>
        </p:txBody>
      </p:sp>
      <p:sp>
        <p:nvSpPr>
          <p:cNvPr id="7210" name="TextBox 55">
            <a:extLst>
              <a:ext uri="{FF2B5EF4-FFF2-40B4-BE49-F238E27FC236}">
                <a16:creationId xmlns:a16="http://schemas.microsoft.com/office/drawing/2014/main" id="{F964C352-5FFF-47C3-8B18-010BD7603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1600" y="5168900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газоснабжение</a:t>
            </a: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id="{DB255161-D8C1-42D8-B8D3-2BD0F2AF38A7}"/>
              </a:ext>
            </a:extLst>
          </p:cNvPr>
          <p:cNvSpPr/>
          <p:nvPr/>
        </p:nvSpPr>
        <p:spPr>
          <a:xfrm>
            <a:off x="9278471" y="2365375"/>
            <a:ext cx="2375647" cy="898525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5F5DBE1-5832-478D-9F41-2B39DA61B941}"/>
              </a:ext>
            </a:extLst>
          </p:cNvPr>
          <p:cNvSpPr txBox="1"/>
          <p:nvPr/>
        </p:nvSpPr>
        <p:spPr>
          <a:xfrm>
            <a:off x="9266238" y="2589213"/>
            <a:ext cx="2419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информационная</a:t>
            </a:r>
          </a:p>
        </p:txBody>
      </p:sp>
      <p:sp>
        <p:nvSpPr>
          <p:cNvPr id="7213" name="TextBox 60">
            <a:extLst>
              <a:ext uri="{FF2B5EF4-FFF2-40B4-BE49-F238E27FC236}">
                <a16:creationId xmlns:a16="http://schemas.microsoft.com/office/drawing/2014/main" id="{D65D2D26-2B29-41BC-B774-8C05B0454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838" y="3689350"/>
            <a:ext cx="2185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почтовая связь</a:t>
            </a: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49606A7B-3E1E-44CB-9391-DEAA3F094171}"/>
              </a:ext>
            </a:extLst>
          </p:cNvPr>
          <p:cNvCxnSpPr/>
          <p:nvPr/>
        </p:nvCxnSpPr>
        <p:spPr>
          <a:xfrm rot="16200000" flipV="1">
            <a:off x="10278268" y="3396457"/>
            <a:ext cx="246063" cy="6350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15" name="TextBox 62">
            <a:extLst>
              <a:ext uri="{FF2B5EF4-FFF2-40B4-BE49-F238E27FC236}">
                <a16:creationId xmlns:a16="http://schemas.microsoft.com/office/drawing/2014/main" id="{925F25A9-2140-4589-9A0B-BF72842AC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4025" y="4062413"/>
            <a:ext cx="2209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телефон</a:t>
            </a:r>
          </a:p>
        </p:txBody>
      </p:sp>
      <p:sp>
        <p:nvSpPr>
          <p:cNvPr id="7216" name="TextBox 63">
            <a:extLst>
              <a:ext uri="{FF2B5EF4-FFF2-40B4-BE49-F238E27FC236}">
                <a16:creationId xmlns:a16="http://schemas.microsoft.com/office/drawing/2014/main" id="{29708449-AD3B-4D8C-880B-BA4253C4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5613" y="4467225"/>
            <a:ext cx="2208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сотовая связь</a:t>
            </a:r>
          </a:p>
        </p:txBody>
      </p:sp>
      <p:sp>
        <p:nvSpPr>
          <p:cNvPr id="7217" name="TextBox 64">
            <a:extLst>
              <a:ext uri="{FF2B5EF4-FFF2-40B4-BE49-F238E27FC236}">
                <a16:creationId xmlns:a16="http://schemas.microsoft.com/office/drawing/2014/main" id="{95B1F070-4DE0-4299-AB04-CDC31978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425" y="4856163"/>
            <a:ext cx="21859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интернет</a:t>
            </a:r>
          </a:p>
        </p:txBody>
      </p:sp>
      <p:sp>
        <p:nvSpPr>
          <p:cNvPr id="7218" name="TextBox 65">
            <a:extLst>
              <a:ext uri="{FF2B5EF4-FFF2-40B4-BE49-F238E27FC236}">
                <a16:creationId xmlns:a16="http://schemas.microsoft.com/office/drawing/2014/main" id="{03C5EC59-3BA9-4052-B8EA-3BA5F07E5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838" y="5197475"/>
            <a:ext cx="2187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СМИ</a:t>
            </a:r>
          </a:p>
        </p:txBody>
      </p:sp>
      <p:sp>
        <p:nvSpPr>
          <p:cNvPr id="7219" name="TextBox 66">
            <a:extLst>
              <a:ext uri="{FF2B5EF4-FFF2-40B4-BE49-F238E27FC236}">
                <a16:creationId xmlns:a16="http://schemas.microsoft.com/office/drawing/2014/main" id="{7F3DB049-9569-482D-AA0D-29F0F218D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50" y="4829175"/>
            <a:ext cx="21034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водоотведение</a:t>
            </a:r>
          </a:p>
        </p:txBody>
      </p:sp>
      <p:sp>
        <p:nvSpPr>
          <p:cNvPr id="7220" name="TextBox 80">
            <a:extLst>
              <a:ext uri="{FF2B5EF4-FFF2-40B4-BE49-F238E27FC236}">
                <a16:creationId xmlns:a16="http://schemas.microsoft.com/office/drawing/2014/main" id="{E3933434-5C8B-4FA4-A995-EE1710711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5529" y="3572343"/>
            <a:ext cx="19976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Региональная трасса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Р-169 «</a:t>
            </a:r>
            <a:r>
              <a:rPr lang="ru-RU" altLang="ru-RU" sz="1200" b="1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Киров-Малмыж-Вятские</a:t>
            </a: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Поляны»</a:t>
            </a:r>
          </a:p>
        </p:txBody>
      </p: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id="{94A44219-C0BA-47BA-8BAD-88F4C227CEB5}"/>
              </a:ext>
            </a:extLst>
          </p:cNvPr>
          <p:cNvCxnSpPr/>
          <p:nvPr/>
        </p:nvCxnSpPr>
        <p:spPr>
          <a:xfrm flipV="1">
            <a:off x="-9525" y="2135188"/>
            <a:ext cx="12192000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id="{228984E0-F8DC-49C9-943B-1B2E38F5C669}"/>
              </a:ext>
            </a:extLst>
          </p:cNvPr>
          <p:cNvCxnSpPr/>
          <p:nvPr/>
        </p:nvCxnSpPr>
        <p:spPr>
          <a:xfrm flipV="1">
            <a:off x="-14288" y="5827713"/>
            <a:ext cx="12192001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24" name="Рисунок 7196">
            <a:extLst>
              <a:ext uri="{FF2B5EF4-FFF2-40B4-BE49-F238E27FC236}">
                <a16:creationId xmlns:a16="http://schemas.microsoft.com/office/drawing/2014/main" id="{B465D697-CEF8-4675-A372-B437F43D0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04025"/>
            <a:ext cx="12231688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6C41739-D13D-4C6D-A986-25A09AE60606}"/>
              </a:ext>
            </a:extLst>
          </p:cNvPr>
          <p:cNvCxnSpPr>
            <a:cxnSpLocks/>
          </p:cNvCxnSpPr>
          <p:nvPr/>
        </p:nvCxnSpPr>
        <p:spPr>
          <a:xfrm flipV="1">
            <a:off x="0" y="935038"/>
            <a:ext cx="12192000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" descr="C:\Users\школа4\Desktop\школ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1021976"/>
            <a:ext cx="1515036" cy="1114903"/>
          </a:xfrm>
          <a:prstGeom prst="roundRect">
            <a:avLst>
              <a:gd name="adj" fmla="val 16667"/>
            </a:avLst>
          </a:prstGeom>
          <a:ln w="28575"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" name="Picture 14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0" y="1010865"/>
            <a:ext cx="1398494" cy="113169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5" name="Picture 4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396254" y="5899480"/>
            <a:ext cx="1445558" cy="95851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pic>
        <p:nvPicPr>
          <p:cNvPr id="66" name="Рисунок 65" descr="https://avatars.mds.yandex.net/i?id=597292bcc5ba0544361e5cbf39ddca5413342b49-8186070-images-thumbs&amp;n=13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916706"/>
            <a:ext cx="1407459" cy="941294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</p:spPr>
      </p:pic>
      <p:pic>
        <p:nvPicPr>
          <p:cNvPr id="67" name="Picture 2" descr="https://avatars.mds.yandex.net/i?id=26d3046060fadb5bed7169a7e3b0fa8d-5606031-images-thumbs&amp;n=1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26833" y="5889160"/>
            <a:ext cx="1402249" cy="968840"/>
          </a:xfrm>
          <a:prstGeom prst="rect">
            <a:avLst/>
          </a:prstGeom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pic>
        <p:nvPicPr>
          <p:cNvPr id="68" name="Picture 4" descr="https://avatars.mds.yandex.net/i?id=00ef14fec1e5b33b0ce1e3d012029b3754e74be5-8483432-images-thumbs&amp;n=1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655571" y="5887616"/>
            <a:ext cx="1301911" cy="97038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74" name="Рисунок 11" descr="vv2d3M1QUaE.jpg.crdownload"/>
          <p:cNvPicPr>
            <a:picLocks noChangeAspect="1"/>
          </p:cNvPicPr>
          <p:nvPr/>
        </p:nvPicPr>
        <p:blipFill>
          <a:blip r:embed="rId16" cstate="print"/>
          <a:srcRect l="25587" t="9052" r="24800" b="12199"/>
          <a:stretch>
            <a:fillRect/>
          </a:stretch>
        </p:blipFill>
        <p:spPr bwMode="auto">
          <a:xfrm>
            <a:off x="2796988" y="5907741"/>
            <a:ext cx="864293" cy="95025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75" name="Рисунок 7" descr="https://avatars.mds.yandex.net/i?id=d9370245ef133aa3cbfab011d06245d3-4034413-images-thumbs&amp;n=13&amp;exp=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335794" y="5884528"/>
            <a:ext cx="1472465" cy="97347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76" name="Picture 8" descr="https://avatars.mds.yandex.net/i?id=d914e2ca3bde32f022cbfdfe5a30edb8274b581c-8211098-images-thumbs&amp;n=1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826324" y="5880847"/>
            <a:ext cx="1261042" cy="97715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pic>
        <p:nvPicPr>
          <p:cNvPr id="82" name="Рисунок 81" descr="https://avatars.mds.yandex.net/i?id=036bc2497fea4ea5116317942158c2a773f2c48d-6263806-images-thumbs&amp;n=13"/>
          <p:cNvPicPr/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9099176" y="5880847"/>
            <a:ext cx="1416424" cy="977153"/>
          </a:xfrm>
          <a:prstGeom prst="rect">
            <a:avLst/>
          </a:prstGeom>
          <a:noFill/>
          <a:ln w="57150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0070C0"/>
            </a:contourClr>
          </a:sp3d>
        </p:spPr>
      </p:pic>
      <p:pic>
        <p:nvPicPr>
          <p:cNvPr id="83" name="Picture 7" descr="https://sun9-44.userapi.com/impg/X-uaiG8R8cVJENLzR_ShdRfc5PF_nnuRNUNbIg/k5oWYthN1nA.jpg?size=1280x853&amp;quality=96&amp;sign=3ba7ff1c0a40a5befa8a2b7d91e09e24&amp;type=album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0527366" y="5862918"/>
            <a:ext cx="1664634" cy="99508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85" name="Скругленный прямоугольник 84">
            <a:extLst>
              <a:ext uri="{FF2B5EF4-FFF2-40B4-BE49-F238E27FC236}">
                <a16:creationId xmlns:a16="http://schemas.microsoft.com/office/drawing/2014/main" id="{970C7CA2-DB04-46A3-84BB-FDD414A18122}"/>
              </a:ext>
            </a:extLst>
          </p:cNvPr>
          <p:cNvSpPr/>
          <p:nvPr/>
        </p:nvSpPr>
        <p:spPr>
          <a:xfrm>
            <a:off x="3674504" y="4434077"/>
            <a:ext cx="1987550" cy="648912"/>
          </a:xfrm>
          <a:prstGeom prst="roundRect">
            <a:avLst>
              <a:gd name="adj" fmla="val 20176"/>
            </a:avLst>
          </a:prstGeom>
          <a:solidFill>
            <a:srgbClr val="FFFF99"/>
          </a:solidFill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E912F8C-A50D-4EC6-A759-1DD2569FCB12}"/>
              </a:ext>
            </a:extLst>
          </p:cNvPr>
          <p:cNvSpPr txBox="1"/>
          <p:nvPr/>
        </p:nvSpPr>
        <p:spPr>
          <a:xfrm>
            <a:off x="3585883" y="4563035"/>
            <a:ext cx="21304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туристическая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967C86-7E9D-6725-BA29-6F3D07C9EEF4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71928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53755">
            <a:off x="4390" y="4092891"/>
            <a:ext cx="1851269" cy="129649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71781">
            <a:off x="3833554" y="4099858"/>
            <a:ext cx="1967732" cy="1350683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4338" name="Picture 2" descr="https://brcrussia.ru/wp-content/uploads/153434184_0_0_s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39479">
            <a:off x="3768352" y="5491155"/>
            <a:ext cx="1840396" cy="1230593"/>
          </a:xfrm>
          <a:prstGeom prst="rect">
            <a:avLst/>
          </a:prstGeom>
          <a:noFill/>
        </p:spPr>
      </p:pic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b="1" dirty="0">
                <a:solidFill>
                  <a:srgbClr val="126F8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Кадровый потенциал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95F78B5E-F3EB-5C04-1085-3BE5831DC624}"/>
              </a:ext>
            </a:extLst>
          </p:cNvPr>
          <p:cNvSpPr/>
          <p:nvPr/>
        </p:nvSpPr>
        <p:spPr>
          <a:xfrm>
            <a:off x="587359" y="647905"/>
            <a:ext cx="612536" cy="643801"/>
          </a:xfrm>
          <a:custGeom>
            <a:avLst/>
            <a:gdLst>
              <a:gd name="connsiteX0" fmla="*/ 0 w 643800"/>
              <a:gd name="connsiteY0" fmla="*/ 306268 h 612535"/>
              <a:gd name="connsiteX1" fmla="*/ 153134 w 643800"/>
              <a:gd name="connsiteY1" fmla="*/ 0 h 612535"/>
              <a:gd name="connsiteX2" fmla="*/ 490666 w 643800"/>
              <a:gd name="connsiteY2" fmla="*/ 0 h 612535"/>
              <a:gd name="connsiteX3" fmla="*/ 643800 w 643800"/>
              <a:gd name="connsiteY3" fmla="*/ 306268 h 612535"/>
              <a:gd name="connsiteX4" fmla="*/ 490666 w 643800"/>
              <a:gd name="connsiteY4" fmla="*/ 612535 h 612535"/>
              <a:gd name="connsiteX5" fmla="*/ 153134 w 643800"/>
              <a:gd name="connsiteY5" fmla="*/ 612535 h 612535"/>
              <a:gd name="connsiteX6" fmla="*/ 0 w 643800"/>
              <a:gd name="connsiteY6" fmla="*/ 306268 h 61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800" h="612535">
                <a:moveTo>
                  <a:pt x="321899" y="0"/>
                </a:moveTo>
                <a:lnTo>
                  <a:pt x="643799" y="145698"/>
                </a:lnTo>
                <a:lnTo>
                  <a:pt x="643799" y="466837"/>
                </a:lnTo>
                <a:lnTo>
                  <a:pt x="321899" y="612535"/>
                </a:lnTo>
                <a:lnTo>
                  <a:pt x="1" y="466837"/>
                </a:lnTo>
                <a:lnTo>
                  <a:pt x="1" y="145698"/>
                </a:lnTo>
                <a:lnTo>
                  <a:pt x="321899" y="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310" tIns="117396" rIns="112311" bIns="117395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13</a:t>
            </a:r>
            <a:endParaRPr lang="ru-RU" sz="2000" b="1" kern="1200" dirty="0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DA67ED8C-9D7B-C059-FF38-5F504235CB58}"/>
              </a:ext>
            </a:extLst>
          </p:cNvPr>
          <p:cNvSpPr/>
          <p:nvPr/>
        </p:nvSpPr>
        <p:spPr>
          <a:xfrm>
            <a:off x="1352841" y="689497"/>
            <a:ext cx="4871742" cy="559779"/>
          </a:xfrm>
          <a:custGeom>
            <a:avLst/>
            <a:gdLst>
              <a:gd name="connsiteX0" fmla="*/ 93298 w 559779"/>
              <a:gd name="connsiteY0" fmla="*/ 0 h 4551507"/>
              <a:gd name="connsiteX1" fmla="*/ 466481 w 559779"/>
              <a:gd name="connsiteY1" fmla="*/ 0 h 4551507"/>
              <a:gd name="connsiteX2" fmla="*/ 559779 w 559779"/>
              <a:gd name="connsiteY2" fmla="*/ 93298 h 4551507"/>
              <a:gd name="connsiteX3" fmla="*/ 559779 w 559779"/>
              <a:gd name="connsiteY3" fmla="*/ 4551507 h 4551507"/>
              <a:gd name="connsiteX4" fmla="*/ 559779 w 559779"/>
              <a:gd name="connsiteY4" fmla="*/ 4551507 h 4551507"/>
              <a:gd name="connsiteX5" fmla="*/ 0 w 559779"/>
              <a:gd name="connsiteY5" fmla="*/ 4551507 h 4551507"/>
              <a:gd name="connsiteX6" fmla="*/ 0 w 559779"/>
              <a:gd name="connsiteY6" fmla="*/ 4551507 h 4551507"/>
              <a:gd name="connsiteX7" fmla="*/ 0 w 559779"/>
              <a:gd name="connsiteY7" fmla="*/ 93298 h 4551507"/>
              <a:gd name="connsiteX8" fmla="*/ 93298 w 559779"/>
              <a:gd name="connsiteY8" fmla="*/ 0 h 455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779" h="4551507">
                <a:moveTo>
                  <a:pt x="559779" y="758597"/>
                </a:moveTo>
                <a:lnTo>
                  <a:pt x="559779" y="3792910"/>
                </a:lnTo>
                <a:cubicBezTo>
                  <a:pt x="559779" y="4211871"/>
                  <a:pt x="554642" y="4551507"/>
                  <a:pt x="548305" y="4551507"/>
                </a:cubicBezTo>
                <a:lnTo>
                  <a:pt x="0" y="4551507"/>
                </a:lnTo>
                <a:lnTo>
                  <a:pt x="0" y="4551507"/>
                </a:lnTo>
                <a:lnTo>
                  <a:pt x="0" y="0"/>
                </a:lnTo>
                <a:lnTo>
                  <a:pt x="0" y="0"/>
                </a:lnTo>
                <a:lnTo>
                  <a:pt x="548305" y="0"/>
                </a:lnTo>
                <a:cubicBezTo>
                  <a:pt x="554642" y="0"/>
                  <a:pt x="559779" y="339636"/>
                  <a:pt x="559779" y="75859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37486" rIns="37486" bIns="37486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Д</a:t>
            </a: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ошкольных образовательных организаций</a:t>
            </a: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27A799B3-DCE8-22DC-503F-C0F5FCD46103}"/>
              </a:ext>
            </a:extLst>
          </p:cNvPr>
          <p:cNvSpPr/>
          <p:nvPr/>
        </p:nvSpPr>
        <p:spPr>
          <a:xfrm>
            <a:off x="573864" y="1961298"/>
            <a:ext cx="641453" cy="676263"/>
          </a:xfrm>
          <a:custGeom>
            <a:avLst/>
            <a:gdLst>
              <a:gd name="connsiteX0" fmla="*/ 0 w 594660"/>
              <a:gd name="connsiteY0" fmla="*/ 278554 h 557107"/>
              <a:gd name="connsiteX1" fmla="*/ 139277 w 594660"/>
              <a:gd name="connsiteY1" fmla="*/ 0 h 557107"/>
              <a:gd name="connsiteX2" fmla="*/ 455383 w 594660"/>
              <a:gd name="connsiteY2" fmla="*/ 0 h 557107"/>
              <a:gd name="connsiteX3" fmla="*/ 594660 w 594660"/>
              <a:gd name="connsiteY3" fmla="*/ 278554 h 557107"/>
              <a:gd name="connsiteX4" fmla="*/ 455383 w 594660"/>
              <a:gd name="connsiteY4" fmla="*/ 557107 h 557107"/>
              <a:gd name="connsiteX5" fmla="*/ 139277 w 594660"/>
              <a:gd name="connsiteY5" fmla="*/ 557107 h 557107"/>
              <a:gd name="connsiteX6" fmla="*/ 0 w 594660"/>
              <a:gd name="connsiteY6" fmla="*/ 278554 h 55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660" h="557107">
                <a:moveTo>
                  <a:pt x="297329" y="0"/>
                </a:moveTo>
                <a:lnTo>
                  <a:pt x="594659" y="130482"/>
                </a:lnTo>
                <a:lnTo>
                  <a:pt x="594659" y="426625"/>
                </a:lnTo>
                <a:lnTo>
                  <a:pt x="297329" y="557107"/>
                </a:lnTo>
                <a:lnTo>
                  <a:pt x="1" y="426625"/>
                </a:lnTo>
                <a:lnTo>
                  <a:pt x="1" y="130482"/>
                </a:lnTo>
                <a:lnTo>
                  <a:pt x="297329" y="0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13333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13333"/>
            </a:schemeClr>
          </a:effectRef>
          <a:fontRef idx="minor">
            <a:schemeClr val="lt1"/>
          </a:fontRef>
        </p:style>
        <p:txBody>
          <a:bodyPr spcFirstLastPara="0" vert="horz" wrap="square" lIns="102619" tIns="108682" rIns="102620" bIns="108681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2</a:t>
            </a:r>
            <a:endParaRPr lang="ru-RU" sz="2000" b="1" kern="1200" dirty="0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05C5BF48-7F8D-BB14-82CD-B0101BC75761}"/>
              </a:ext>
            </a:extLst>
          </p:cNvPr>
          <p:cNvSpPr/>
          <p:nvPr/>
        </p:nvSpPr>
        <p:spPr>
          <a:xfrm>
            <a:off x="1352841" y="1378543"/>
            <a:ext cx="4886850" cy="535589"/>
          </a:xfrm>
          <a:custGeom>
            <a:avLst/>
            <a:gdLst>
              <a:gd name="connsiteX0" fmla="*/ 165637 w 993802"/>
              <a:gd name="connsiteY0" fmla="*/ 0 h 4647430"/>
              <a:gd name="connsiteX1" fmla="*/ 828165 w 993802"/>
              <a:gd name="connsiteY1" fmla="*/ 0 h 4647430"/>
              <a:gd name="connsiteX2" fmla="*/ 993802 w 993802"/>
              <a:gd name="connsiteY2" fmla="*/ 165637 h 4647430"/>
              <a:gd name="connsiteX3" fmla="*/ 993802 w 993802"/>
              <a:gd name="connsiteY3" fmla="*/ 4647430 h 4647430"/>
              <a:gd name="connsiteX4" fmla="*/ 993802 w 993802"/>
              <a:gd name="connsiteY4" fmla="*/ 4647430 h 4647430"/>
              <a:gd name="connsiteX5" fmla="*/ 0 w 993802"/>
              <a:gd name="connsiteY5" fmla="*/ 4647430 h 4647430"/>
              <a:gd name="connsiteX6" fmla="*/ 0 w 993802"/>
              <a:gd name="connsiteY6" fmla="*/ 4647430 h 4647430"/>
              <a:gd name="connsiteX7" fmla="*/ 0 w 993802"/>
              <a:gd name="connsiteY7" fmla="*/ 165637 h 4647430"/>
              <a:gd name="connsiteX8" fmla="*/ 165637 w 993802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802" h="4647430">
                <a:moveTo>
                  <a:pt x="993802" y="774587"/>
                </a:moveTo>
                <a:lnTo>
                  <a:pt x="993802" y="3872843"/>
                </a:lnTo>
                <a:cubicBezTo>
                  <a:pt x="993802" y="4300636"/>
                  <a:pt x="977944" y="4647430"/>
                  <a:pt x="958382" y="4647430"/>
                </a:cubicBezTo>
                <a:lnTo>
                  <a:pt x="0" y="4647430"/>
                </a:lnTo>
                <a:lnTo>
                  <a:pt x="0" y="4647430"/>
                </a:lnTo>
                <a:lnTo>
                  <a:pt x="0" y="0"/>
                </a:lnTo>
                <a:lnTo>
                  <a:pt x="0" y="0"/>
                </a:lnTo>
                <a:lnTo>
                  <a:pt x="958382" y="0"/>
                </a:lnTo>
                <a:cubicBezTo>
                  <a:pt x="977944" y="0"/>
                  <a:pt x="993802" y="346794"/>
                  <a:pt x="993802" y="77458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8672" rIns="58672" bIns="58674" numCol="1" spcCol="1270" anchor="ctr" anchorCtr="0">
            <a:noAutofit/>
          </a:bodyPr>
          <a:lstStyle/>
          <a:p>
            <a:pPr marL="0" lvl="1" indent="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О</a:t>
            </a: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бщеобразовательных организаций</a:t>
            </a:r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C0CF1DCF-ADAB-7ACE-2554-CAFED73AC089}"/>
              </a:ext>
            </a:extLst>
          </p:cNvPr>
          <p:cNvSpPr/>
          <p:nvPr/>
        </p:nvSpPr>
        <p:spPr>
          <a:xfrm>
            <a:off x="571937" y="2651532"/>
            <a:ext cx="643380" cy="686236"/>
          </a:xfrm>
          <a:custGeom>
            <a:avLst/>
            <a:gdLst>
              <a:gd name="connsiteX0" fmla="*/ 0 w 618190"/>
              <a:gd name="connsiteY0" fmla="*/ 321690 h 643379"/>
              <a:gd name="connsiteX1" fmla="*/ 154548 w 618190"/>
              <a:gd name="connsiteY1" fmla="*/ 0 h 643379"/>
              <a:gd name="connsiteX2" fmla="*/ 463643 w 618190"/>
              <a:gd name="connsiteY2" fmla="*/ 0 h 643379"/>
              <a:gd name="connsiteX3" fmla="*/ 618190 w 618190"/>
              <a:gd name="connsiteY3" fmla="*/ 321690 h 643379"/>
              <a:gd name="connsiteX4" fmla="*/ 463643 w 618190"/>
              <a:gd name="connsiteY4" fmla="*/ 643379 h 643379"/>
              <a:gd name="connsiteX5" fmla="*/ 154548 w 618190"/>
              <a:gd name="connsiteY5" fmla="*/ 643379 h 643379"/>
              <a:gd name="connsiteX6" fmla="*/ 0 w 618190"/>
              <a:gd name="connsiteY6" fmla="*/ 321690 h 64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190" h="643379">
                <a:moveTo>
                  <a:pt x="309095" y="1"/>
                </a:moveTo>
                <a:lnTo>
                  <a:pt x="618190" y="160846"/>
                </a:lnTo>
                <a:lnTo>
                  <a:pt x="618190" y="482535"/>
                </a:lnTo>
                <a:lnTo>
                  <a:pt x="309095" y="643378"/>
                </a:lnTo>
                <a:lnTo>
                  <a:pt x="0" y="482535"/>
                </a:lnTo>
                <a:lnTo>
                  <a:pt x="0" y="160846"/>
                </a:lnTo>
                <a:lnTo>
                  <a:pt x="309095" y="1"/>
                </a:ln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26667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26667"/>
            </a:schemeClr>
          </a:effectRef>
          <a:fontRef idx="minor">
            <a:schemeClr val="lt1"/>
          </a:fontRef>
        </p:style>
        <p:txBody>
          <a:bodyPr spcFirstLastPara="0" vert="horz" wrap="square" lIns="119931" tIns="115732" rIns="119930" bIns="115733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2</a:t>
            </a:r>
            <a:endParaRPr lang="ru-RU" sz="2000" b="1" kern="1200" dirty="0"/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51274555-1A84-2DA8-F03F-A7BB67FE4095}"/>
              </a:ext>
            </a:extLst>
          </p:cNvPr>
          <p:cNvSpPr/>
          <p:nvPr/>
        </p:nvSpPr>
        <p:spPr>
          <a:xfrm>
            <a:off x="1352841" y="2020936"/>
            <a:ext cx="4871742" cy="536295"/>
          </a:xfrm>
          <a:custGeom>
            <a:avLst/>
            <a:gdLst>
              <a:gd name="connsiteX0" fmla="*/ 168918 w 1013489"/>
              <a:gd name="connsiteY0" fmla="*/ 0 h 4647430"/>
              <a:gd name="connsiteX1" fmla="*/ 844571 w 1013489"/>
              <a:gd name="connsiteY1" fmla="*/ 0 h 4647430"/>
              <a:gd name="connsiteX2" fmla="*/ 1013489 w 1013489"/>
              <a:gd name="connsiteY2" fmla="*/ 168918 h 4647430"/>
              <a:gd name="connsiteX3" fmla="*/ 1013489 w 1013489"/>
              <a:gd name="connsiteY3" fmla="*/ 4647430 h 4647430"/>
              <a:gd name="connsiteX4" fmla="*/ 1013489 w 1013489"/>
              <a:gd name="connsiteY4" fmla="*/ 4647430 h 4647430"/>
              <a:gd name="connsiteX5" fmla="*/ 0 w 1013489"/>
              <a:gd name="connsiteY5" fmla="*/ 4647430 h 4647430"/>
              <a:gd name="connsiteX6" fmla="*/ 0 w 1013489"/>
              <a:gd name="connsiteY6" fmla="*/ 4647430 h 4647430"/>
              <a:gd name="connsiteX7" fmla="*/ 0 w 1013489"/>
              <a:gd name="connsiteY7" fmla="*/ 168918 h 4647430"/>
              <a:gd name="connsiteX8" fmla="*/ 168918 w 1013489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3489" h="4647430">
                <a:moveTo>
                  <a:pt x="1013489" y="774588"/>
                </a:moveTo>
                <a:lnTo>
                  <a:pt x="1013489" y="3872842"/>
                </a:lnTo>
                <a:cubicBezTo>
                  <a:pt x="1013489" y="4300635"/>
                  <a:pt x="996997" y="4647428"/>
                  <a:pt x="976652" y="4647428"/>
                </a:cubicBezTo>
                <a:lnTo>
                  <a:pt x="0" y="4647428"/>
                </a:lnTo>
                <a:lnTo>
                  <a:pt x="0" y="4647428"/>
                </a:lnTo>
                <a:lnTo>
                  <a:pt x="0" y="2"/>
                </a:lnTo>
                <a:lnTo>
                  <a:pt x="0" y="2"/>
                </a:lnTo>
                <a:lnTo>
                  <a:pt x="976652" y="2"/>
                </a:lnTo>
                <a:cubicBezTo>
                  <a:pt x="996997" y="2"/>
                  <a:pt x="1013489" y="346795"/>
                  <a:pt x="1013489" y="774588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9634" rIns="59634" bIns="59635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У</a:t>
            </a: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чреждения дополнительного образования</a:t>
            </a:r>
          </a:p>
        </p:txBody>
      </p:sp>
      <p:sp>
        <p:nvSpPr>
          <p:cNvPr id="27" name="Полилиния: фигура 26">
            <a:extLst>
              <a:ext uri="{FF2B5EF4-FFF2-40B4-BE49-F238E27FC236}">
                <a16:creationId xmlns:a16="http://schemas.microsoft.com/office/drawing/2014/main" id="{626CE734-07E6-0379-E703-C493BAE326A6}"/>
              </a:ext>
            </a:extLst>
          </p:cNvPr>
          <p:cNvSpPr/>
          <p:nvPr/>
        </p:nvSpPr>
        <p:spPr>
          <a:xfrm>
            <a:off x="1338897" y="2667130"/>
            <a:ext cx="4885686" cy="692787"/>
          </a:xfrm>
          <a:custGeom>
            <a:avLst/>
            <a:gdLst>
              <a:gd name="connsiteX0" fmla="*/ 141722 w 850317"/>
              <a:gd name="connsiteY0" fmla="*/ 0 h 4647430"/>
              <a:gd name="connsiteX1" fmla="*/ 708595 w 850317"/>
              <a:gd name="connsiteY1" fmla="*/ 0 h 4647430"/>
              <a:gd name="connsiteX2" fmla="*/ 850317 w 850317"/>
              <a:gd name="connsiteY2" fmla="*/ 141722 h 4647430"/>
              <a:gd name="connsiteX3" fmla="*/ 850317 w 850317"/>
              <a:gd name="connsiteY3" fmla="*/ 4647430 h 4647430"/>
              <a:gd name="connsiteX4" fmla="*/ 850317 w 850317"/>
              <a:gd name="connsiteY4" fmla="*/ 4647430 h 4647430"/>
              <a:gd name="connsiteX5" fmla="*/ 0 w 850317"/>
              <a:gd name="connsiteY5" fmla="*/ 4647430 h 4647430"/>
              <a:gd name="connsiteX6" fmla="*/ 0 w 850317"/>
              <a:gd name="connsiteY6" fmla="*/ 4647430 h 4647430"/>
              <a:gd name="connsiteX7" fmla="*/ 0 w 850317"/>
              <a:gd name="connsiteY7" fmla="*/ 141722 h 4647430"/>
              <a:gd name="connsiteX8" fmla="*/ 141722 w 850317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0317" h="4647430">
                <a:moveTo>
                  <a:pt x="850317" y="774587"/>
                </a:moveTo>
                <a:lnTo>
                  <a:pt x="850317" y="3872843"/>
                </a:lnTo>
                <a:cubicBezTo>
                  <a:pt x="850317" y="4300635"/>
                  <a:pt x="838708" y="4647427"/>
                  <a:pt x="824387" y="4647427"/>
                </a:cubicBezTo>
                <a:lnTo>
                  <a:pt x="0" y="4647427"/>
                </a:lnTo>
                <a:lnTo>
                  <a:pt x="0" y="4647427"/>
                </a:lnTo>
                <a:lnTo>
                  <a:pt x="0" y="3"/>
                </a:lnTo>
                <a:lnTo>
                  <a:pt x="0" y="3"/>
                </a:lnTo>
                <a:lnTo>
                  <a:pt x="824387" y="3"/>
                </a:lnTo>
                <a:cubicBezTo>
                  <a:pt x="838708" y="3"/>
                  <a:pt x="850317" y="346795"/>
                  <a:pt x="850317" y="77458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1670" rIns="51669" bIns="51669" numCol="1" spcCol="1270" anchor="ctr" anchorCtr="0">
            <a:noAutofit/>
          </a:bodyPr>
          <a:lstStyle/>
          <a:p>
            <a:pPr marL="0" lvl="1" indent="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Учреждения профессионального образования </a:t>
            </a:r>
            <a:endParaRPr lang="ru-RU" sz="1400" b="1" kern="1200" dirty="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graphicFrame>
        <p:nvGraphicFramePr>
          <p:cNvPr id="10" name="Схема 9">
            <a:extLst>
              <a:ext uri="{FF2B5EF4-FFF2-40B4-BE49-F238E27FC236}">
                <a16:creationId xmlns:a16="http://schemas.microsoft.com/office/drawing/2014/main" id="{5E146119-A7DC-4027-97D3-FF8F734621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5161552"/>
              </p:ext>
            </p:extLst>
          </p:nvPr>
        </p:nvGraphicFramePr>
        <p:xfrm>
          <a:off x="6096000" y="4307359"/>
          <a:ext cx="6046420" cy="2928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8B64126-D01D-46F4-9B50-D11C4594EFB8}"/>
              </a:ext>
            </a:extLst>
          </p:cNvPr>
          <p:cNvGrpSpPr/>
          <p:nvPr/>
        </p:nvGrpSpPr>
        <p:grpSpPr>
          <a:xfrm>
            <a:off x="573864" y="1301029"/>
            <a:ext cx="641453" cy="667973"/>
            <a:chOff x="1" y="532683"/>
            <a:chExt cx="461518" cy="48804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6A280965-74FA-4C53-AE06-EE79C9E68CB4}"/>
                </a:ext>
              </a:extLst>
            </p:cNvPr>
            <p:cNvSpPr/>
            <p:nvPr/>
          </p:nvSpPr>
          <p:spPr>
            <a:xfrm rot="5400000">
              <a:off x="-13265" y="545949"/>
              <a:ext cx="488049" cy="461518"/>
            </a:xfrm>
            <a:prstGeom prst="hexagon">
              <a:avLst/>
            </a:prstGeom>
            <a:sp3d prstMaterial="plastic">
              <a:bevelT w="127000" h="25400" prst="relaxedInset"/>
            </a:sp3d>
          </p:spPr>
          <p:style>
            <a:ln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>
              <a:extLst>
                <a:ext uri="{FF2B5EF4-FFF2-40B4-BE49-F238E27FC236}">
                  <a16:creationId xmlns:a16="http://schemas.microsoft.com/office/drawing/2014/main" id="{3231DC90-F65F-4954-9A45-9D74661975AF}"/>
                </a:ext>
              </a:extLst>
            </p:cNvPr>
            <p:cNvSpPr txBox="1"/>
            <p:nvPr/>
          </p:nvSpPr>
          <p:spPr>
            <a:xfrm>
              <a:off x="74829" y="611815"/>
              <a:ext cx="311860" cy="32978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dirty="0"/>
                <a:t>9</a:t>
              </a:r>
              <a:endParaRPr lang="ru-RU" sz="2000" b="1" kern="1200" dirty="0"/>
            </a:p>
          </p:txBody>
        </p:sp>
      </p:grp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862029399"/>
              </p:ext>
            </p:extLst>
          </p:nvPr>
        </p:nvGraphicFramePr>
        <p:xfrm>
          <a:off x="6441621" y="711583"/>
          <a:ext cx="5666015" cy="3019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28" name="Picture 5" descr="C:\Users\школа4\Desktop\школа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55696" y="3899669"/>
            <a:ext cx="1900518" cy="1452260"/>
          </a:xfrm>
          <a:prstGeom prst="roundRect">
            <a:avLst>
              <a:gd name="adj" fmla="val 16667"/>
            </a:avLst>
          </a:prstGeom>
          <a:ln w="28575">
            <a:solidFill>
              <a:schemeClr val="bg1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20" descr="Пейзажи русской глубинки: Нолинск.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 rot="20867975">
            <a:off x="101796" y="5541814"/>
            <a:ext cx="1720945" cy="114729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2" name="Picture 22" descr="Дом, где жил артист Чирков. 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849811" y="5549151"/>
            <a:ext cx="1909809" cy="1201271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00D84A-F1FE-5092-DD87-35308656F7D5}"/>
              </a:ext>
            </a:extLst>
          </p:cNvPr>
          <p:cNvSpPr txBox="1">
            <a:spLocks/>
          </p:cNvSpPr>
          <p:nvPr/>
        </p:nvSpPr>
        <p:spPr>
          <a:xfrm>
            <a:off x="9625584" y="166122"/>
            <a:ext cx="2407920" cy="31591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Нолинский  район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9289</TotalTime>
  <Words>2169</Words>
  <Application>Microsoft Office PowerPoint</Application>
  <PresentationFormat>Широкоэкранный</PresentationFormat>
  <Paragraphs>393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2" baseType="lpstr">
      <vt:lpstr>Arial</vt:lpstr>
      <vt:lpstr>Calibri</vt:lpstr>
      <vt:lpstr>Calibri Light</vt:lpstr>
      <vt:lpstr>Century Gothic</vt:lpstr>
      <vt:lpstr>Constantia</vt:lpstr>
      <vt:lpstr>Georgia</vt:lpstr>
      <vt:lpstr>Open Sans</vt:lpstr>
      <vt:lpstr>Times New Roman</vt:lpstr>
      <vt:lpstr>Ubuntu</vt:lpstr>
      <vt:lpstr>Univers</vt:lpstr>
      <vt:lpstr>Тема Office</vt:lpstr>
      <vt:lpstr>Презентация PowerPoint</vt:lpstr>
      <vt:lpstr>Географическое описание</vt:lpstr>
      <vt:lpstr>Обращение главы района</vt:lpstr>
      <vt:lpstr>Презентация PowerPoint</vt:lpstr>
      <vt:lpstr>Презентация PowerPoint</vt:lpstr>
      <vt:lpstr>Презентация PowerPoint</vt:lpstr>
      <vt:lpstr>Транспортная доступность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Инвестиционный потенциал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потенциал</dc:title>
  <dc:creator>User</dc:creator>
  <cp:lastModifiedBy>User</cp:lastModifiedBy>
  <cp:revision>910</cp:revision>
  <cp:lastPrinted>2024-04-22T05:15:23Z</cp:lastPrinted>
  <dcterms:created xsi:type="dcterms:W3CDTF">2020-03-31T07:44:03Z</dcterms:created>
  <dcterms:modified xsi:type="dcterms:W3CDTF">2024-05-21T12:08:33Z</dcterms:modified>
</cp:coreProperties>
</file>